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65" r:id="rId4"/>
    <p:sldId id="258" r:id="rId5"/>
    <p:sldId id="259" r:id="rId6"/>
    <p:sldId id="260" r:id="rId7"/>
    <p:sldId id="267" r:id="rId8"/>
    <p:sldId id="261" r:id="rId9"/>
    <p:sldId id="269" r:id="rId10"/>
    <p:sldId id="266" r:id="rId11"/>
    <p:sldId id="262" r:id="rId12"/>
    <p:sldId id="268" r:id="rId13"/>
    <p:sldId id="263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973" autoAdjust="0"/>
    <p:restoredTop sz="94660"/>
  </p:normalViewPr>
  <p:slideViewPr>
    <p:cSldViewPr snapToGrid="0">
      <p:cViewPr varScale="1">
        <p:scale>
          <a:sx n="92" d="100"/>
          <a:sy n="92" d="100"/>
        </p:scale>
        <p:origin x="34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758952"/>
            <a:ext cx="75438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38" y="4455621"/>
            <a:ext cx="75438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04EE7-F027-45B7-ACF2-4D6F0F3C752C}" type="datetimeFigureOut">
              <a:rPr lang="ru-RU" smtClean="0"/>
              <a:t>27.04.2015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2C717-4E68-48EE-83CE-70F2A2828A84}" type="slidenum">
              <a:rPr lang="ru-RU" smtClean="0"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851073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04EE7-F027-45B7-ACF2-4D6F0F3C752C}" type="datetimeFigureOut">
              <a:rPr lang="ru-RU" smtClean="0"/>
              <a:t>27.04.2015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2C717-4E68-48EE-83CE-70F2A2828A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3637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758952"/>
            <a:ext cx="75438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4453128"/>
            <a:ext cx="75438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04EE7-F027-45B7-ACF2-4D6F0F3C752C}" type="datetimeFigureOut">
              <a:rPr lang="ru-RU" smtClean="0"/>
              <a:t>27.04.2015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2C717-4E68-48EE-83CE-70F2A2828A84}" type="slidenum">
              <a:rPr lang="ru-RU" smtClean="0"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779114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845734"/>
            <a:ext cx="370332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440" y="1845736"/>
            <a:ext cx="3703320" cy="402335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04EE7-F027-45B7-ACF2-4D6F0F3C752C}" type="datetimeFigureOut">
              <a:rPr lang="ru-RU" smtClean="0"/>
              <a:t>27.04.2015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2C717-4E68-48EE-83CE-70F2A2828A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4739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" y="2582334"/>
            <a:ext cx="3703320" cy="3286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44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2582334"/>
            <a:ext cx="3703320" cy="3286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04EE7-F027-45B7-ACF2-4D6F0F3C752C}" type="datetimeFigureOut">
              <a:rPr lang="ru-RU" smtClean="0"/>
              <a:t>27.04.2015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2C717-4E68-48EE-83CE-70F2A2828A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35620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04EE7-F027-45B7-ACF2-4D6F0F3C752C}" type="datetimeFigureOut">
              <a:rPr lang="ru-RU" smtClean="0"/>
              <a:t>27.04.2015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2C717-4E68-48EE-83CE-70F2A2828A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54810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04EE7-F027-45B7-ACF2-4D6F0F3C752C}" type="datetimeFigureOut">
              <a:rPr lang="ru-RU" smtClean="0"/>
              <a:t>27.04.2015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2C717-4E68-48EE-83CE-70F2A2828A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34889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3" y="0"/>
            <a:ext cx="3038093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3030053" y="0"/>
            <a:ext cx="4800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594359"/>
            <a:ext cx="24003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60237" y="731520"/>
            <a:ext cx="5009393" cy="5257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926080"/>
            <a:ext cx="24003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49134" y="6459786"/>
            <a:ext cx="1963883" cy="365125"/>
          </a:xfrm>
        </p:spPr>
        <p:txBody>
          <a:bodyPr/>
          <a:lstStyle>
            <a:lvl1pPr algn="l">
              <a:defRPr/>
            </a:lvl1pPr>
          </a:lstStyle>
          <a:p>
            <a:fld id="{14704EE7-F027-45B7-ACF2-4D6F0F3C752C}" type="datetimeFigureOut">
              <a:rPr lang="ru-RU" smtClean="0"/>
              <a:t>27.04.2015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00450" y="6459786"/>
            <a:ext cx="348615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902C717-4E68-48EE-83CE-70F2A2828A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76863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9141619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2" y="491507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074920"/>
            <a:ext cx="7589520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" y="0"/>
            <a:ext cx="9143989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59" y="5907024"/>
            <a:ext cx="7589520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04EE7-F027-45B7-ACF2-4D6F0F3C752C}" type="datetimeFigureOut">
              <a:rPr lang="ru-RU" smtClean="0"/>
              <a:t>27.04.2015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2C717-4E68-48EE-83CE-70F2A2828A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31711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04EE7-F027-45B7-ACF2-4D6F0F3C752C}" type="datetimeFigureOut">
              <a:rPr lang="ru-RU" smtClean="0"/>
              <a:t>27.04.2015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2C717-4E68-48EE-83CE-70F2A2828A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25606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414779"/>
            <a:ext cx="1971675" cy="575742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414779"/>
            <a:ext cx="5800725" cy="5757420"/>
          </a:xfrm>
        </p:spPr>
        <p:txBody>
          <a:bodyPr vert="eaVert" lIns="45720" tIns="0" rIns="45720" bIns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704EE7-F027-45B7-ACF2-4D6F0F3C752C}" type="datetimeFigureOut">
              <a:rPr lang="ru-RU" smtClean="0"/>
              <a:t>27.04.2015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2C717-4E68-48EE-83CE-70F2A2828A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10597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400800"/>
            <a:ext cx="9144001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5"/>
            <a:ext cx="9144001" cy="659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59" y="1845734"/>
            <a:ext cx="7543801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1" y="6459786"/>
            <a:ext cx="18542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14704EE7-F027-45B7-ACF2-4D6F0F3C752C}" type="datetimeFigureOut">
              <a:rPr lang="ru-RU" smtClean="0"/>
              <a:t>27.04.2015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4639" y="6459786"/>
            <a:ext cx="3617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0902C717-4E68-48EE-83CE-70F2A2828A84}" type="slidenum">
              <a:rPr lang="ru-RU" smtClean="0"/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895149" y="1737845"/>
            <a:ext cx="74752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313203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&#1069;&#1082;&#1086;&#1085;&#1086;&#1084;&#1080;&#1095;&#1077;&#1089;&#1082;&#1086;&#1077;%20&#1088;&#1072;&#1079;&#1074;&#1080;&#1090;&#1080;&#1077;%20&#1057;&#1086;&#1074;&#1077;&#1090;&#1089;&#1082;&#1086;&#1075;&#1086;%20&#1057;&#1086;&#1102;&#1079;&#1072;%20&#1074;%20&#1075;&#1086;&#1076;&#1099;.pptx" TargetMode="External"/><Relationship Id="rId2" Type="http://schemas.openxmlformats.org/officeDocument/2006/relationships/hyperlink" Target="&#1044;&#1080;&#1087;&#1083;&#1086;&#1084;&#1072;&#1090;&#1099;.pptx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8535" y="218209"/>
            <a:ext cx="7855527" cy="3293918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/>
              <a:t>УЧЕБНЫЙ </a:t>
            </a:r>
            <a:r>
              <a:rPr lang="ru-RU" sz="4000" b="1" dirty="0" smtClean="0"/>
              <a:t>ИССЛЕДОВАТЕЛЬСКИЙ ПРОЕКТ </a:t>
            </a:r>
            <a:r>
              <a:rPr lang="ru-RU" sz="4000" b="1" dirty="0"/>
              <a:t>ПО </a:t>
            </a:r>
            <a:r>
              <a:rPr lang="ru-RU" sz="4000" b="1" dirty="0" smtClean="0"/>
              <a:t>КРАЕВЕДЕНИЮ:</a:t>
            </a:r>
            <a:r>
              <a:rPr lang="ru-RU" sz="4400" dirty="0"/>
              <a:t/>
            </a:r>
            <a:br>
              <a:rPr lang="ru-RU" sz="4400" dirty="0"/>
            </a:br>
            <a:r>
              <a:rPr lang="ru-RU" sz="4400" b="1" dirty="0"/>
              <a:t> </a:t>
            </a:r>
            <a:r>
              <a:rPr lang="ru-RU" sz="4000" b="1" dirty="0">
                <a:solidFill>
                  <a:schemeClr val="accent2">
                    <a:lumMod val="75000"/>
                  </a:schemeClr>
                </a:solidFill>
              </a:rPr>
              <a:t>«НИЖЕГОРОДСКОЙ ГУБЕРНИИ БЫТЬ ОСОБО</a:t>
            </a:r>
            <a:r>
              <a:rPr lang="ru-RU" sz="4000" b="1" dirty="0" smtClean="0">
                <a:solidFill>
                  <a:schemeClr val="accent2">
                    <a:lumMod val="75000"/>
                  </a:schemeClr>
                </a:solidFill>
              </a:rPr>
              <a:t>…»</a:t>
            </a:r>
            <a:endParaRPr lang="ru-RU" sz="4400" dirty="0"/>
          </a:p>
        </p:txBody>
      </p:sp>
      <p:sp>
        <p:nvSpPr>
          <p:cNvPr id="4" name="TextBox 3"/>
          <p:cNvSpPr txBox="1"/>
          <p:nvPr/>
        </p:nvSpPr>
        <p:spPr>
          <a:xfrm>
            <a:off x="5143500" y="4665518"/>
            <a:ext cx="3688775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Автор: </a:t>
            </a:r>
          </a:p>
          <a:p>
            <a:r>
              <a:rPr lang="ru-RU" sz="2000" dirty="0" smtClean="0"/>
              <a:t>Игошина Надежда Николаевна, учитель истории и обществознания</a:t>
            </a:r>
          </a:p>
          <a:p>
            <a:r>
              <a:rPr lang="ru-RU" sz="2000" dirty="0" smtClean="0"/>
              <a:t>МБ ОУ </a:t>
            </a:r>
            <a:r>
              <a:rPr lang="ru-RU" sz="2000" dirty="0" err="1" smtClean="0"/>
              <a:t>Починковской</a:t>
            </a:r>
            <a:r>
              <a:rPr lang="ru-RU" sz="2000" dirty="0" smtClean="0"/>
              <a:t> СОШ</a:t>
            </a:r>
            <a:endParaRPr lang="ru-RU" sz="2000" dirty="0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867639" y="3512127"/>
            <a:ext cx="7195708" cy="831273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Для учащихся 7 класса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18775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08659" y="182695"/>
            <a:ext cx="7697586" cy="783660"/>
          </a:xfrm>
        </p:spPr>
        <p:txBody>
          <a:bodyPr>
            <a:normAutofit/>
          </a:bodyPr>
          <a:lstStyle/>
          <a:p>
            <a:pPr algn="ctr"/>
            <a:r>
              <a:rPr lang="ru-RU" sz="4400" b="1" dirty="0" smtClean="0">
                <a:solidFill>
                  <a:schemeClr val="tx1"/>
                </a:solidFill>
              </a:rPr>
              <a:t>Учебно-методический комплекс</a:t>
            </a:r>
            <a:endParaRPr lang="ru-RU" sz="44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3434" y="1246910"/>
            <a:ext cx="8607830" cy="5070763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ru-RU" sz="2800" dirty="0" smtClean="0">
                <a:solidFill>
                  <a:schemeClr val="tx1"/>
                </a:solidFill>
              </a:rPr>
              <a:t>  Региональная программа </a:t>
            </a:r>
            <a:r>
              <a:rPr lang="ru-RU" sz="2800" dirty="0">
                <a:solidFill>
                  <a:schemeClr val="tx1"/>
                </a:solidFill>
              </a:rPr>
              <a:t>для общеобразовательных учреждений    «Историческое   краеведение</a:t>
            </a:r>
            <a:r>
              <a:rPr lang="ru-RU" sz="2800" dirty="0" smtClean="0">
                <a:solidFill>
                  <a:schemeClr val="tx1"/>
                </a:solidFill>
              </a:rPr>
              <a:t>», </a:t>
            </a:r>
            <a:r>
              <a:rPr lang="ru-RU" sz="2800" dirty="0" err="1" smtClean="0">
                <a:solidFill>
                  <a:schemeClr val="tx1"/>
                </a:solidFill>
              </a:rPr>
              <a:t>Гречухин</a:t>
            </a:r>
            <a:r>
              <a:rPr lang="ru-RU" sz="2800" dirty="0" smtClean="0">
                <a:solidFill>
                  <a:schemeClr val="tx1"/>
                </a:solidFill>
              </a:rPr>
              <a:t> </a:t>
            </a:r>
            <a:r>
              <a:rPr lang="ru-RU" sz="2800" dirty="0">
                <a:solidFill>
                  <a:schemeClr val="tx1"/>
                </a:solidFill>
              </a:rPr>
              <a:t>Г.Б. </a:t>
            </a:r>
            <a:endParaRPr lang="ru-RU" sz="2800" dirty="0" smtClean="0">
              <a:solidFill>
                <a:schemeClr val="tx1"/>
              </a:solidFill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ru-RU" sz="2800" dirty="0">
                <a:solidFill>
                  <a:schemeClr val="tx1"/>
                </a:solidFill>
              </a:rPr>
              <a:t> </a:t>
            </a:r>
            <a:r>
              <a:rPr lang="ru-RU" sz="2800" dirty="0" smtClean="0">
                <a:solidFill>
                  <a:schemeClr val="tx1"/>
                </a:solidFill>
              </a:rPr>
              <a:t> Тематическое планирование по курсу «Историческое краеведение»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ru-RU" sz="2800" dirty="0" smtClean="0">
                <a:solidFill>
                  <a:schemeClr val="tx1"/>
                </a:solidFill>
              </a:rPr>
              <a:t>  Учебник</a:t>
            </a:r>
            <a:r>
              <a:rPr lang="ru-RU" sz="2800" dirty="0">
                <a:solidFill>
                  <a:schemeClr val="tx1"/>
                </a:solidFill>
              </a:rPr>
              <a:t>: Нижегородский край. Интегрированный учебный курс для учащихся 7 класса общеобразовательных учреждений. Нижний Новгород, </a:t>
            </a:r>
            <a:r>
              <a:rPr lang="ru-RU" sz="2800" dirty="0" smtClean="0">
                <a:solidFill>
                  <a:schemeClr val="tx1"/>
                </a:solidFill>
              </a:rPr>
              <a:t>НИРО</a:t>
            </a:r>
            <a:endParaRPr lang="ru-RU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11371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1776" y="0"/>
            <a:ext cx="7543800" cy="877178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Цели проекта:</a:t>
            </a:r>
            <a:endParaRPr lang="ru-RU" b="1" dirty="0">
              <a:solidFill>
                <a:schemeClr val="tx1"/>
              </a:solidFill>
            </a:endParaRP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21771882"/>
              </p:ext>
            </p:extLst>
          </p:nvPr>
        </p:nvGraphicFramePr>
        <p:xfrm>
          <a:off x="238989" y="877177"/>
          <a:ext cx="8686802" cy="5296471"/>
        </p:xfrm>
        <a:graphic>
          <a:graphicData uri="http://schemas.openxmlformats.org/drawingml/2006/table">
            <a:tbl>
              <a:tblPr/>
              <a:tblGrid>
                <a:gridCol w="2273463"/>
                <a:gridCol w="6413339"/>
              </a:tblGrid>
              <a:tr h="167417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Личностные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90170" marR="8953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Проявлять креативность </a:t>
                      </a: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и </a:t>
                      </a:r>
                      <a:r>
                        <a:rPr lang="ru-RU" sz="20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любознательность,</a:t>
                      </a:r>
                      <a:r>
                        <a:rPr lang="ru-RU" sz="20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ru-RU" sz="20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ответственность </a:t>
                      </a: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к </a:t>
                      </a:r>
                      <a:r>
                        <a:rPr lang="ru-RU" sz="20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учебе;</a:t>
                      </a:r>
                    </a:p>
                    <a:p>
                      <a:pPr marL="90170" marR="8953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Способствовать самообразованию </a:t>
                      </a: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и </a:t>
                      </a:r>
                      <a:r>
                        <a:rPr lang="ru-RU" sz="20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саморазвитию;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90170" marR="8953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Воспитать чувства </a:t>
                      </a: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патриотизма и гордости за свою Родину, свой край, уважение к культуре своего народа;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39342">
                <a:tc>
                  <a:txBody>
                    <a:bodyPr/>
                    <a:lstStyle/>
                    <a:p>
                      <a:pPr marR="8953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Предметные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2000" marR="8953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Освоить знания </a:t>
                      </a: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о важнейших событиях и датах, относящихся к истории Нижегородской губернии;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720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О</a:t>
                      </a:r>
                      <a:r>
                        <a:rPr lang="ru-RU" sz="20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ценивать </a:t>
                      </a: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значение Петровских  реформ на развитие, как Нижегородского края, так и </a:t>
                      </a:r>
                      <a:r>
                        <a:rPr lang="ru-RU" sz="2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Починковского</a:t>
                      </a: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уезда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4177">
                <a:tc>
                  <a:txBody>
                    <a:bodyPr/>
                    <a:lstStyle/>
                    <a:p>
                      <a:pPr marR="8953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 err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Метапредметные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2000" marR="8953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Взаимодействовать и сотрудничать при </a:t>
                      </a:r>
                      <a:r>
                        <a:rPr lang="ru-RU" sz="200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работе в</a:t>
                      </a:r>
                      <a:r>
                        <a:rPr lang="ru-RU" sz="2000" baseline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ru-RU" sz="200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группах</a:t>
                      </a:r>
                      <a:r>
                        <a:rPr lang="ru-RU" sz="20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;</a:t>
                      </a:r>
                      <a:endParaRPr lang="ru-RU" sz="12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72000" marR="8953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Определять </a:t>
                      </a: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и отбирать нужную информацию,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72000" marR="8953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П</a:t>
                      </a:r>
                      <a:r>
                        <a:rPr lang="ru-RU" sz="20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онимать </a:t>
                      </a: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предоставленную информацию;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72000" marR="8953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Ф</a:t>
                      </a:r>
                      <a:r>
                        <a:rPr lang="ru-RU" sz="20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ормулировать </a:t>
                      </a: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проблему собственными словами,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72000" marR="89535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О</a:t>
                      </a:r>
                      <a:r>
                        <a:rPr lang="ru-RU" sz="20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ценивать </a:t>
                      </a: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полученную информацию,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720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Р</a:t>
                      </a:r>
                      <a:r>
                        <a:rPr lang="ru-RU" sz="20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азвивать </a:t>
                      </a:r>
                      <a:r>
                        <a:rPr lang="ru-RU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ИКТ-компетенции.</a:t>
                      </a:r>
                      <a:endParaRPr lang="ru-RU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704062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2960" y="72736"/>
            <a:ext cx="7543800" cy="737755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Структура проекта</a:t>
            </a:r>
            <a:endParaRPr lang="ru-RU" b="1" dirty="0">
              <a:solidFill>
                <a:schemeClr val="tx1"/>
              </a:solidFill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23261153"/>
              </p:ext>
            </p:extLst>
          </p:nvPr>
        </p:nvGraphicFramePr>
        <p:xfrm>
          <a:off x="145473" y="737754"/>
          <a:ext cx="8832272" cy="5985336"/>
        </p:xfrm>
        <a:graphic>
          <a:graphicData uri="http://schemas.openxmlformats.org/drawingml/2006/table">
            <a:tbl>
              <a:tblPr firstRow="1" firstCol="1" bandRow="1"/>
              <a:tblGrid>
                <a:gridCol w="3678382"/>
                <a:gridCol w="2493818"/>
                <a:gridCol w="1371600"/>
                <a:gridCol w="1288472"/>
              </a:tblGrid>
              <a:tr h="378129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Этап проектной деятельности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023" marR="490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773430" algn="l"/>
                        </a:tabLst>
                      </a:pP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	</a:t>
                      </a:r>
                      <a:r>
                        <a:rPr lang="ru-RU" sz="1800" b="1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Учебная </a:t>
                      </a: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деятельность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023" marR="490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94151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773430" algn="l"/>
                        </a:tabLst>
                        <a:defRPr/>
                      </a:pPr>
                      <a:r>
                        <a:rPr lang="ru-RU" sz="1800" b="1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Урочная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773430" algn="l"/>
                        </a:tabLst>
                        <a:defRPr/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Уроки исторического краеведения</a:t>
                      </a:r>
                      <a:endParaRPr lang="ru-RU" sz="12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023" marR="490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773430" algn="l"/>
                        </a:tabLst>
                      </a:pPr>
                      <a:r>
                        <a:rPr lang="ru-RU" sz="1800" b="1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Внеурочная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773430" algn="l"/>
                        </a:tabLst>
                      </a:pPr>
                      <a:r>
                        <a:rPr lang="ru-RU" sz="1600" b="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Социальная сеть </a:t>
                      </a:r>
                      <a:r>
                        <a:rPr lang="ru-RU" sz="1600" b="0" dirty="0" err="1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Вконтакте</a:t>
                      </a:r>
                      <a:r>
                        <a:rPr lang="ru-RU" sz="1800" b="1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18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023" marR="4902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773430" algn="l"/>
                        </a:tabLst>
                        <a:defRPr/>
                      </a:pPr>
                      <a:r>
                        <a:rPr lang="ru-RU" sz="1800" b="1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Домашнее задание</a:t>
                      </a:r>
                      <a:endParaRPr lang="ru-RU" sz="14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023" marR="4902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15260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i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Актуализация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i="1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Проблематизация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i="1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Целеполагание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i="1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Деление на группы</a:t>
                      </a:r>
                      <a:endParaRPr lang="ru-RU" sz="1800" i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i="1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Концептуализация</a:t>
                      </a:r>
                      <a:endParaRPr lang="ru-RU" sz="1400" dirty="0" smtClean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023" marR="490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i="1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1-й урок</a:t>
                      </a: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i="1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(Вводная презентация)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023" marR="4902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023" marR="4902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i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023" marR="4902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61297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i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Моделирование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i="1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Планирование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i="1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Контроль </a:t>
                      </a:r>
                    </a:p>
                  </a:txBody>
                  <a:tcPr marL="49023" marR="490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i="1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2-й</a:t>
                      </a:r>
                      <a:r>
                        <a:rPr lang="ru-RU" sz="1800" i="1" baseline="0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урок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023" marR="490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800" i="1" dirty="0" smtClean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800" i="1" dirty="0" smtClean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i="1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2-я неделя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023" marR="4902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i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023" marR="490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1662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i="1" dirty="0" err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Самооценивание</a:t>
                      </a:r>
                      <a:r>
                        <a:rPr lang="ru-RU" sz="1800" i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023" marR="490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i="1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3-й урок (2-я неделя)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023" marR="490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023" marR="4902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i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023" marR="490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6332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800" i="1" dirty="0" smtClean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i="1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Разработка </a:t>
                      </a:r>
                      <a:r>
                        <a:rPr lang="ru-RU" sz="1800" i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проектного продукта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023" marR="490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i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023" marR="490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023" marR="4902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i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Период – 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i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2-3 неделя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023" marR="490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10405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i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Презентация </a:t>
                      </a:r>
                      <a:r>
                        <a:rPr lang="ru-RU" sz="1800" i="1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проектного продукта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i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i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Рефлексия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023" marR="490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i="1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4-й урок (3-я неделя)</a:t>
                      </a:r>
                    </a:p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i="1" dirty="0" smtClean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Урок по теме «Нижегородской губернии быть особо…»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023" marR="490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023" marR="49023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i="1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9023" marR="490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923411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511923" y="4921442"/>
            <a:ext cx="8050877" cy="1323439"/>
          </a:xfrm>
          <a:prstGeom prst="rect">
            <a:avLst/>
          </a:prstGeom>
          <a:noFill/>
          <a:ln>
            <a:solidFill>
              <a:schemeClr val="bg2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solidFill>
                  <a:srgbClr val="FF0000"/>
                </a:solidFill>
              </a:rPr>
              <a:t>Цель проекта (учеников</a:t>
            </a:r>
            <a:r>
              <a:rPr lang="ru-RU" sz="3200" b="1" dirty="0" smtClean="0">
                <a:solidFill>
                  <a:srgbClr val="FF0000"/>
                </a:solidFill>
              </a:rPr>
              <a:t>):</a:t>
            </a:r>
          </a:p>
          <a:p>
            <a:pPr algn="ctr"/>
            <a:r>
              <a:rPr lang="ru-RU" sz="2400" dirty="0" smtClean="0"/>
              <a:t> Собрать </a:t>
            </a:r>
            <a:r>
              <a:rPr lang="ru-RU" sz="2400" dirty="0"/>
              <a:t>информацию о нашем крае эпохи Петра </a:t>
            </a:r>
            <a:r>
              <a:rPr lang="en-US" sz="2400" dirty="0" smtClean="0"/>
              <a:t>I</a:t>
            </a:r>
            <a:r>
              <a:rPr lang="ru-RU" sz="2400" dirty="0" smtClean="0"/>
              <a:t> </a:t>
            </a:r>
            <a:r>
              <a:rPr lang="ru-RU" sz="2400" dirty="0"/>
              <a:t>и доказать и опровергнуть гипотезу.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11918" y="2545387"/>
            <a:ext cx="8050877" cy="1692771"/>
          </a:xfrm>
          <a:prstGeom prst="rect">
            <a:avLst/>
          </a:prstGeom>
          <a:noFill/>
          <a:ln>
            <a:solidFill>
              <a:schemeClr val="bg2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</a:rPr>
              <a:t>Гипотеза проекта</a:t>
            </a:r>
            <a:r>
              <a:rPr lang="ru-RU" sz="3200" b="1" dirty="0">
                <a:solidFill>
                  <a:srgbClr val="FF0000"/>
                </a:solidFill>
              </a:rPr>
              <a:t>: </a:t>
            </a:r>
            <a:endParaRPr lang="ru-RU" sz="3200" b="1" dirty="0" smtClean="0">
              <a:solidFill>
                <a:srgbClr val="FF0000"/>
              </a:solidFill>
            </a:endParaRPr>
          </a:p>
          <a:p>
            <a:pPr algn="just"/>
            <a:r>
              <a:rPr lang="ru-RU" sz="2400" dirty="0" smtClean="0"/>
              <a:t>Основание </a:t>
            </a:r>
            <a:r>
              <a:rPr lang="ru-RU" sz="2400" dirty="0"/>
              <a:t>Нижегородской губернии Петром I отразилось на развитии и Нижегородского края, и </a:t>
            </a:r>
            <a:r>
              <a:rPr lang="ru-RU" sz="2400" dirty="0" err="1"/>
              <a:t>Починковского</a:t>
            </a:r>
            <a:r>
              <a:rPr lang="ru-RU" sz="2400" dirty="0"/>
              <a:t> </a:t>
            </a:r>
            <a:r>
              <a:rPr lang="ru-RU" sz="2400" dirty="0" smtClean="0"/>
              <a:t>района.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11922" y="169333"/>
            <a:ext cx="8050877" cy="1692771"/>
          </a:xfrm>
          <a:prstGeom prst="rect">
            <a:avLst/>
          </a:prstGeom>
          <a:noFill/>
          <a:ln>
            <a:solidFill>
              <a:schemeClr val="bg2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</a:rPr>
              <a:t>Проблема проекта: </a:t>
            </a:r>
            <a:endParaRPr lang="ru-RU" sz="1100" b="1" dirty="0" smtClean="0">
              <a:solidFill>
                <a:srgbClr val="FF0000"/>
              </a:solidFill>
            </a:endParaRPr>
          </a:p>
          <a:p>
            <a:pPr algn="just"/>
            <a:r>
              <a:rPr lang="ru-RU" sz="2400" dirty="0" smtClean="0"/>
              <a:t>Мы не знаем о том, как основание Нижегородской губернии Петром </a:t>
            </a:r>
            <a:r>
              <a:rPr lang="en-US" sz="2400" dirty="0" smtClean="0"/>
              <a:t>I </a:t>
            </a:r>
            <a:r>
              <a:rPr lang="ru-RU" sz="2400" dirty="0" smtClean="0"/>
              <a:t>отразилось на развитии не только </a:t>
            </a:r>
            <a:r>
              <a:rPr lang="ru-RU" sz="2400" dirty="0"/>
              <a:t>Н</a:t>
            </a:r>
            <a:r>
              <a:rPr lang="ru-RU" sz="2400" dirty="0" smtClean="0"/>
              <a:t>ижегородского края, но </a:t>
            </a:r>
            <a:r>
              <a:rPr lang="ru-RU" sz="2400" dirty="0" err="1" smtClean="0"/>
              <a:t>Починковского</a:t>
            </a:r>
            <a:r>
              <a:rPr lang="ru-RU" sz="2400" dirty="0" smtClean="0"/>
              <a:t> района.</a:t>
            </a:r>
            <a:endParaRPr lang="ru-RU" sz="2400" dirty="0"/>
          </a:p>
        </p:txBody>
      </p:sp>
      <p:sp>
        <p:nvSpPr>
          <p:cNvPr id="10" name="Стрелка вниз 9"/>
          <p:cNvSpPr/>
          <p:nvPr/>
        </p:nvSpPr>
        <p:spPr>
          <a:xfrm>
            <a:off x="4277066" y="1924933"/>
            <a:ext cx="520583" cy="567905"/>
          </a:xfrm>
          <a:prstGeom prst="downArrow">
            <a:avLst/>
          </a:prstGeom>
          <a:solidFill>
            <a:schemeClr val="bg2">
              <a:lumMod val="5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  <p:sp>
        <p:nvSpPr>
          <p:cNvPr id="11" name="Стрелка вниз 10"/>
          <p:cNvSpPr/>
          <p:nvPr/>
        </p:nvSpPr>
        <p:spPr>
          <a:xfrm>
            <a:off x="4277066" y="4353537"/>
            <a:ext cx="520583" cy="567905"/>
          </a:xfrm>
          <a:prstGeom prst="downArrow">
            <a:avLst/>
          </a:prstGeom>
          <a:solidFill>
            <a:schemeClr val="bg2">
              <a:lumMod val="5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10515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999605" y="0"/>
            <a:ext cx="7583286" cy="67975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Деление класса на группы</a:t>
            </a:r>
            <a:endParaRPr lang="ru-RU" b="1" dirty="0">
              <a:solidFill>
                <a:schemeClr val="tx1"/>
              </a:solidFill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7618679"/>
              </p:ext>
            </p:extLst>
          </p:nvPr>
        </p:nvGraphicFramePr>
        <p:xfrm>
          <a:off x="179512" y="763247"/>
          <a:ext cx="8784975" cy="593828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672490"/>
                <a:gridCol w="3743738"/>
                <a:gridCol w="3368747"/>
              </a:tblGrid>
              <a:tr h="69333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b="1" i="1" dirty="0">
                          <a:effectLst/>
                          <a:latin typeface="+mn-lt"/>
                          <a:cs typeface="Times New Roman" pitchFamily="18" charset="0"/>
                        </a:rPr>
                        <a:t>Группа</a:t>
                      </a:r>
                      <a:endParaRPr lang="ru-RU" sz="1400" b="1" i="1" dirty="0">
                        <a:effectLst/>
                        <a:latin typeface="+mn-lt"/>
                        <a:ea typeface="Calibri"/>
                        <a:cs typeface="Times New Roman" pitchFamily="18" charset="0"/>
                      </a:endParaRPr>
                    </a:p>
                  </a:txBody>
                  <a:tcPr marL="32659" marR="326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b="1" i="1" dirty="0">
                          <a:effectLst/>
                          <a:latin typeface="+mn-lt"/>
                          <a:cs typeface="Times New Roman" pitchFamily="18" charset="0"/>
                        </a:rPr>
                        <a:t>Проблема</a:t>
                      </a:r>
                      <a:endParaRPr lang="ru-RU" sz="1400" b="1" i="1" dirty="0">
                        <a:effectLst/>
                        <a:latin typeface="+mn-lt"/>
                        <a:ea typeface="Calibri"/>
                        <a:cs typeface="Times New Roman" pitchFamily="18" charset="0"/>
                      </a:endParaRPr>
                    </a:p>
                  </a:txBody>
                  <a:tcPr marL="32659" marR="326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000" b="1" i="1" dirty="0" smtClean="0">
                          <a:effectLst/>
                          <a:latin typeface="+mn-lt"/>
                          <a:ea typeface="Calibri"/>
                          <a:cs typeface="Times New Roman" pitchFamily="18" charset="0"/>
                        </a:rPr>
                        <a:t>В</a:t>
                      </a:r>
                      <a:r>
                        <a:rPr lang="ru-RU" sz="2000" b="1" i="1" baseline="0" dirty="0" smtClean="0">
                          <a:effectLst/>
                          <a:latin typeface="+mn-lt"/>
                          <a:ea typeface="Calibri"/>
                          <a:cs typeface="Times New Roman" pitchFamily="18" charset="0"/>
                        </a:rPr>
                        <a:t> чем суть исследования</a:t>
                      </a:r>
                      <a:endParaRPr lang="ru-RU" sz="2000" b="1" i="1" dirty="0">
                        <a:effectLst/>
                        <a:latin typeface="+mn-lt"/>
                        <a:ea typeface="Calibri"/>
                        <a:cs typeface="Times New Roman" pitchFamily="18" charset="0"/>
                      </a:endParaRPr>
                    </a:p>
                  </a:txBody>
                  <a:tcPr marL="32659" marR="326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106542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400" b="1" i="1" dirty="0" smtClean="0">
                          <a:effectLst/>
                          <a:latin typeface="+mn-lt"/>
                          <a:cs typeface="Times New Roman" pitchFamily="18" charset="0"/>
                        </a:rPr>
                        <a:t>Историки</a:t>
                      </a:r>
                      <a:endParaRPr lang="ru-RU" sz="1800" b="1" i="1" dirty="0">
                        <a:effectLst/>
                        <a:latin typeface="+mn-lt"/>
                        <a:ea typeface="Calibri"/>
                        <a:cs typeface="Times New Roman" pitchFamily="18" charset="0"/>
                      </a:endParaRPr>
                    </a:p>
                  </a:txBody>
                  <a:tcPr marL="32659" marR="326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kumimoji="0" lang="ru-RU" sz="20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Как родилась Нижегородская губерния? </a:t>
                      </a:r>
                      <a:endParaRPr lang="ru-RU" sz="1400" b="1" i="1" dirty="0">
                        <a:effectLst/>
                        <a:latin typeface="+mn-lt"/>
                        <a:ea typeface="Calibri"/>
                        <a:cs typeface="Times New Roman" pitchFamily="18" charset="0"/>
                      </a:endParaRPr>
                    </a:p>
                  </a:txBody>
                  <a:tcPr marL="32659" marR="326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effectLst/>
                          <a:latin typeface="+mn-lt"/>
                          <a:cs typeface="Times New Roman" pitchFamily="18" charset="0"/>
                        </a:rPr>
                        <a:t>Изучение </a:t>
                      </a:r>
                      <a:r>
                        <a:rPr lang="ru-RU" sz="1800" b="1" baseline="0" dirty="0" smtClean="0">
                          <a:effectLst/>
                          <a:latin typeface="+mn-lt"/>
                          <a:cs typeface="Times New Roman" pitchFamily="18" charset="0"/>
                        </a:rPr>
                        <a:t>истории возникновения Нижегородской губернии</a:t>
                      </a:r>
                      <a:endParaRPr lang="ru-RU" sz="1800" b="1" dirty="0">
                        <a:effectLst/>
                        <a:latin typeface="+mn-lt"/>
                        <a:cs typeface="Times New Roman" pitchFamily="18" charset="0"/>
                      </a:endParaRPr>
                    </a:p>
                  </a:txBody>
                  <a:tcPr marL="32659" marR="326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04308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400" b="1" i="1" dirty="0" smtClean="0">
                          <a:effectLst/>
                          <a:latin typeface="+mn-lt"/>
                          <a:cs typeface="Times New Roman" pitchFamily="18" charset="0"/>
                        </a:rPr>
                        <a:t>Романовы</a:t>
                      </a:r>
                      <a:endParaRPr lang="ru-RU" sz="1800" b="1" i="1" dirty="0">
                        <a:effectLst/>
                        <a:latin typeface="+mn-lt"/>
                        <a:ea typeface="Calibri"/>
                        <a:cs typeface="Times New Roman" pitchFamily="18" charset="0"/>
                      </a:endParaRPr>
                    </a:p>
                  </a:txBody>
                  <a:tcPr marL="32659" marR="326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kumimoji="0" lang="ru-RU" sz="20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Чем привлекал Нижний Новгород царских особ?</a:t>
                      </a:r>
                      <a:endParaRPr lang="ru-RU" sz="1400" b="1" i="1" dirty="0">
                        <a:effectLst/>
                        <a:latin typeface="+mn-lt"/>
                        <a:ea typeface="Calibri"/>
                        <a:cs typeface="Times New Roman" pitchFamily="18" charset="0"/>
                      </a:endParaRPr>
                    </a:p>
                  </a:txBody>
                  <a:tcPr marL="32659" marR="326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effectLst/>
                          <a:latin typeface="+mn-lt"/>
                          <a:cs typeface="Times New Roman" pitchFamily="18" charset="0"/>
                        </a:rPr>
                        <a:t>Выяснить кто и когда из династии Романовых побывал в Нижнем Новгороде?</a:t>
                      </a:r>
                      <a:endParaRPr lang="ru-RU" sz="1800" b="1" dirty="0">
                        <a:effectLst/>
                        <a:latin typeface="+mn-lt"/>
                        <a:cs typeface="Times New Roman" pitchFamily="18" charset="0"/>
                      </a:endParaRPr>
                    </a:p>
                  </a:txBody>
                  <a:tcPr marL="32659" marR="326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86409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400" b="1" i="1" dirty="0" smtClean="0">
                          <a:effectLst/>
                          <a:latin typeface="+mn-lt"/>
                          <a:cs typeface="Times New Roman" pitchFamily="18" charset="0"/>
                        </a:rPr>
                        <a:t>Краеведы </a:t>
                      </a:r>
                      <a:endParaRPr lang="ru-RU" sz="1800" b="1" i="1" dirty="0">
                        <a:effectLst/>
                        <a:latin typeface="+mn-lt"/>
                        <a:ea typeface="Calibri"/>
                        <a:cs typeface="Times New Roman" pitchFamily="18" charset="0"/>
                      </a:endParaRPr>
                    </a:p>
                  </a:txBody>
                  <a:tcPr marL="32659" marR="326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kumimoji="0" lang="ru-RU" sz="20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Зачем был нужен </a:t>
                      </a:r>
                      <a:r>
                        <a:rPr kumimoji="0" lang="ru-RU" sz="2000" b="1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Починковский</a:t>
                      </a:r>
                      <a:r>
                        <a:rPr kumimoji="0" lang="ru-RU" sz="20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уезд  Нижегородской губернии?</a:t>
                      </a:r>
                      <a:endParaRPr lang="ru-RU" sz="1400" b="1" i="1" dirty="0">
                        <a:effectLst/>
                        <a:latin typeface="+mn-lt"/>
                        <a:ea typeface="Calibri"/>
                        <a:cs typeface="Times New Roman" pitchFamily="18" charset="0"/>
                      </a:endParaRPr>
                    </a:p>
                  </a:txBody>
                  <a:tcPr marL="32659" marR="326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effectLst/>
                          <a:latin typeface="+mn-lt"/>
                          <a:cs typeface="Times New Roman" pitchFamily="18" charset="0"/>
                        </a:rPr>
                        <a:t>Исследовать роль </a:t>
                      </a:r>
                      <a:r>
                        <a:rPr lang="ru-RU" sz="1800" b="1" dirty="0" err="1" smtClean="0">
                          <a:effectLst/>
                          <a:latin typeface="+mn-lt"/>
                          <a:cs typeface="Times New Roman" pitchFamily="18" charset="0"/>
                        </a:rPr>
                        <a:t>Починковского</a:t>
                      </a:r>
                      <a:r>
                        <a:rPr lang="ru-RU" sz="1800" b="1" dirty="0" smtClean="0">
                          <a:effectLst/>
                          <a:latin typeface="+mn-lt"/>
                          <a:cs typeface="Times New Roman" pitchFamily="18" charset="0"/>
                        </a:rPr>
                        <a:t> уезда в составе губернии.</a:t>
                      </a:r>
                      <a:endParaRPr lang="ru-RU" sz="1800" b="1" dirty="0">
                        <a:effectLst/>
                        <a:latin typeface="+mn-lt"/>
                        <a:cs typeface="Times New Roman" pitchFamily="18" charset="0"/>
                      </a:endParaRPr>
                    </a:p>
                  </a:txBody>
                  <a:tcPr marL="32659" marR="326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83098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400" b="1" i="1" dirty="0" smtClean="0">
                          <a:effectLst/>
                          <a:latin typeface="+mn-lt"/>
                          <a:cs typeface="Times New Roman" pitchFamily="18" charset="0"/>
                        </a:rPr>
                        <a:t>Летописцы </a:t>
                      </a:r>
                      <a:endParaRPr lang="ru-RU" sz="1800" b="1" i="1" dirty="0">
                        <a:effectLst/>
                        <a:latin typeface="+mn-lt"/>
                        <a:ea typeface="Calibri"/>
                        <a:cs typeface="Times New Roman" pitchFamily="18" charset="0"/>
                      </a:endParaRPr>
                    </a:p>
                  </a:txBody>
                  <a:tcPr marL="32659" marR="326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kumimoji="0" lang="ru-RU" sz="20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Какое значение имеют летописи в изучении истории?</a:t>
                      </a:r>
                      <a:endParaRPr lang="ru-RU" sz="1400" b="1" i="1" dirty="0">
                        <a:effectLst/>
                        <a:latin typeface="+mn-lt"/>
                        <a:ea typeface="Calibri"/>
                        <a:cs typeface="Times New Roman" pitchFamily="18" charset="0"/>
                      </a:endParaRPr>
                    </a:p>
                  </a:txBody>
                  <a:tcPr marL="32659" marR="326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effectLst/>
                          <a:latin typeface="+mn-lt"/>
                          <a:ea typeface="Calibri"/>
                          <a:cs typeface="Times New Roman" pitchFamily="18" charset="0"/>
                        </a:rPr>
                        <a:t>Изучение истории</a:t>
                      </a:r>
                      <a:r>
                        <a:rPr lang="ru-RU" sz="1800" b="1" baseline="0" dirty="0" smtClean="0">
                          <a:effectLst/>
                          <a:latin typeface="+mn-lt"/>
                          <a:ea typeface="Calibri"/>
                          <a:cs typeface="Times New Roman" pitchFamily="18" charset="0"/>
                        </a:rPr>
                        <a:t> местной  летописи, находящейся в </a:t>
                      </a:r>
                      <a:r>
                        <a:rPr lang="ru-RU" sz="1800" b="1" baseline="0" dirty="0" err="1" smtClean="0">
                          <a:effectLst/>
                          <a:latin typeface="+mn-lt"/>
                          <a:ea typeface="Calibri"/>
                          <a:cs typeface="Times New Roman" pitchFamily="18" charset="0"/>
                        </a:rPr>
                        <a:t>Починковском</a:t>
                      </a:r>
                      <a:r>
                        <a:rPr lang="ru-RU" sz="1800" b="1" baseline="0" dirty="0" smtClean="0">
                          <a:effectLst/>
                          <a:latin typeface="+mn-lt"/>
                          <a:ea typeface="Calibri"/>
                          <a:cs typeface="Times New Roman" pitchFamily="18" charset="0"/>
                        </a:rPr>
                        <a:t> народном музее.</a:t>
                      </a:r>
                      <a:endParaRPr lang="ru-RU" sz="1800" b="1" dirty="0">
                        <a:effectLst/>
                        <a:latin typeface="+mn-lt"/>
                        <a:ea typeface="Calibri"/>
                        <a:cs typeface="Times New Roman" pitchFamily="18" charset="0"/>
                      </a:endParaRPr>
                    </a:p>
                  </a:txBody>
                  <a:tcPr marL="32659" marR="326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  <a:tr h="128070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2400" b="1" i="1" dirty="0" smtClean="0">
                          <a:effectLst/>
                          <a:latin typeface="+mn-lt"/>
                          <a:cs typeface="Times New Roman" pitchFamily="18" charset="0"/>
                        </a:rPr>
                        <a:t>Герольды</a:t>
                      </a:r>
                      <a:endParaRPr lang="ru-RU" sz="1800" b="1" i="1" dirty="0">
                        <a:effectLst/>
                        <a:latin typeface="+mn-lt"/>
                        <a:ea typeface="Calibri"/>
                        <a:cs typeface="Times New Roman" pitchFamily="18" charset="0"/>
                      </a:endParaRPr>
                    </a:p>
                  </a:txBody>
                  <a:tcPr marL="32659" marR="326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kumimoji="0" lang="ru-RU" sz="20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Что означает герб?</a:t>
                      </a:r>
                      <a:endParaRPr lang="ru-RU" sz="1400" b="1" i="1" dirty="0">
                        <a:effectLst/>
                        <a:latin typeface="+mn-lt"/>
                        <a:ea typeface="Calibri"/>
                        <a:cs typeface="Times New Roman" pitchFamily="18" charset="0"/>
                      </a:endParaRPr>
                    </a:p>
                  </a:txBody>
                  <a:tcPr marL="32659" marR="326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 smtClean="0">
                          <a:effectLst/>
                          <a:latin typeface="+mn-lt"/>
                          <a:cs typeface="Times New Roman" pitchFamily="18" charset="0"/>
                        </a:rPr>
                        <a:t>Изучить историю возникновения гербов некоторых</a:t>
                      </a:r>
                      <a:r>
                        <a:rPr lang="ru-RU" sz="1800" b="1" baseline="0" dirty="0" smtClean="0">
                          <a:effectLst/>
                          <a:latin typeface="+mn-lt"/>
                          <a:cs typeface="Times New Roman" pitchFamily="18" charset="0"/>
                        </a:rPr>
                        <a:t> городов Нижегородской области и нарисовать их.</a:t>
                      </a:r>
                      <a:endParaRPr lang="ru-RU" sz="1800" b="1" dirty="0">
                        <a:effectLst/>
                        <a:latin typeface="+mn-lt"/>
                        <a:cs typeface="Times New Roman" pitchFamily="18" charset="0"/>
                      </a:endParaRPr>
                    </a:p>
                  </a:txBody>
                  <a:tcPr marL="32659" marR="326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977606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97526" y="207817"/>
            <a:ext cx="7198907" cy="1224307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400" b="1" dirty="0">
                <a:solidFill>
                  <a:schemeClr val="tx1"/>
                </a:solidFill>
              </a:rPr>
              <a:t>Формы представления результатов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5720" y="2571744"/>
            <a:ext cx="3240360" cy="79208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3600" b="0" dirty="0" smtClean="0">
                <a:solidFill>
                  <a:schemeClr val="bg1"/>
                </a:solidFill>
                <a:latin typeface="Times New Roman" pitchFamily="18" charset="0"/>
                <a:ea typeface="Arial Unicode MS" pitchFamily="34" charset="-128"/>
                <a:cs typeface="Times New Roman" pitchFamily="18" charset="0"/>
              </a:rPr>
              <a:t>Презентация</a:t>
            </a:r>
            <a:r>
              <a:rPr lang="ru-RU" sz="3600" b="0" dirty="0" smtClean="0">
                <a:latin typeface="Times New Roman" pitchFamily="18" charset="0"/>
                <a:ea typeface="Arial Unicode MS" pitchFamily="34" charset="-128"/>
                <a:cs typeface="Times New Roman" pitchFamily="18" charset="0"/>
              </a:rPr>
              <a:t> </a:t>
            </a:r>
            <a:endParaRPr lang="ru-RU" sz="3600" b="0" dirty="0">
              <a:latin typeface="Times New Roman" pitchFamily="18" charset="0"/>
              <a:ea typeface="Arial Unicode MS" pitchFamily="34" charset="-128"/>
              <a:cs typeface="Times New Roman" pitchFamily="18" charset="0"/>
            </a:endParaRPr>
          </a:p>
        </p:txBody>
      </p:sp>
      <p:sp>
        <p:nvSpPr>
          <p:cNvPr id="4" name="Стрелка вниз 3">
            <a:hlinkClick r:id="rId2" action="ppaction://hlinkpres?slideindex=1&amp;slidetitle="/>
          </p:cNvPr>
          <p:cNvSpPr/>
          <p:nvPr/>
        </p:nvSpPr>
        <p:spPr>
          <a:xfrm>
            <a:off x="2151431" y="2026529"/>
            <a:ext cx="648072" cy="792088"/>
          </a:xfrm>
          <a:prstGeom prst="downArrow">
            <a:avLst/>
          </a:prstGeom>
          <a:solidFill>
            <a:schemeClr val="accent2">
              <a:lumMod val="75000"/>
            </a:schemeClr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5643570" y="2714620"/>
            <a:ext cx="3312368" cy="64807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</a:t>
            </a:r>
            <a:r>
              <a:rPr lang="ru-RU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уклет</a:t>
            </a:r>
            <a:endParaRPr lang="ru-RU" sz="36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http://oligarx.moy.su/kartinki/Workshop.png">
            <a:hlinkClick r:id="rId3" action="ppaction://hlinkpres?slideindex=1&amp;slidetitle="/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0512" y="3038656"/>
            <a:ext cx="2393876" cy="2926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Стрелка вниз 8">
            <a:hlinkClick r:id="rId2" action="ppaction://hlinkpres?slideindex=1&amp;slidetitle="/>
          </p:cNvPr>
          <p:cNvSpPr/>
          <p:nvPr/>
        </p:nvSpPr>
        <p:spPr>
          <a:xfrm>
            <a:off x="6423082" y="2026529"/>
            <a:ext cx="648072" cy="792088"/>
          </a:xfrm>
          <a:prstGeom prst="downArrow">
            <a:avLst/>
          </a:prstGeom>
          <a:solidFill>
            <a:schemeClr val="accent2">
              <a:lumMod val="75000"/>
            </a:schemeClr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3571868" y="3000372"/>
            <a:ext cx="187775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ru-RU" sz="3600" b="0" dirty="0" smtClean="0">
                <a:solidFill>
                  <a:schemeClr val="bg1"/>
                </a:solidFill>
                <a:latin typeface="Times New Roman" pitchFamily="18" charset="0"/>
                <a:ea typeface="Arial Unicode MS" pitchFamily="34" charset="-128"/>
                <a:cs typeface="Times New Roman" pitchFamily="18" charset="0"/>
              </a:rPr>
              <a:t>Рисунок</a:t>
            </a:r>
            <a:r>
              <a:rPr lang="ru-RU" b="0" dirty="0" smtClean="0">
                <a:latin typeface="Times New Roman" pitchFamily="18" charset="0"/>
                <a:ea typeface="Arial Unicode MS" pitchFamily="34" charset="-128"/>
                <a:cs typeface="Times New Roman" pitchFamily="18" charset="0"/>
              </a:rPr>
              <a:t> </a:t>
            </a:r>
            <a:endParaRPr lang="ru-RU" b="0" dirty="0">
              <a:latin typeface="Times New Roman" pitchFamily="18" charset="0"/>
              <a:ea typeface="Arial Unicode MS" pitchFamily="34" charset="-128"/>
              <a:cs typeface="Times New Roman" pitchFamily="18" charset="0"/>
            </a:endParaRPr>
          </a:p>
        </p:txBody>
      </p:sp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5584882" y="3111663"/>
            <a:ext cx="2133600" cy="153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146150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62449" y="1257300"/>
            <a:ext cx="5047408" cy="43136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2959" y="103910"/>
            <a:ext cx="7832667" cy="115339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400" dirty="0" smtClean="0"/>
              <a:t>Этап поиска и обработки информации</a:t>
            </a:r>
            <a:endParaRPr lang="ru-RU" sz="4400" dirty="0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25238" y="1662544"/>
            <a:ext cx="4130388" cy="44551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011547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2960" y="93518"/>
            <a:ext cx="7543800" cy="1143001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Этап разработки </a:t>
            </a:r>
            <a:r>
              <a:rPr lang="ru-RU" dirty="0"/>
              <a:t>проектного </a:t>
            </a:r>
            <a:r>
              <a:rPr lang="ru-RU" dirty="0" smtClean="0"/>
              <a:t>продукта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0000" y="1666902"/>
            <a:ext cx="3325090" cy="285903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74928" y="1666902"/>
            <a:ext cx="3114243" cy="307315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0562" y="3885991"/>
            <a:ext cx="3418047" cy="25355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30707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5428" y="311728"/>
            <a:ext cx="4387229" cy="504998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10559" y="1080655"/>
            <a:ext cx="4160495" cy="530975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467399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5535" y="161915"/>
            <a:ext cx="8301038" cy="877178"/>
          </a:xfrm>
        </p:spPr>
        <p:txBody>
          <a:bodyPr>
            <a:normAutofit/>
          </a:bodyPr>
          <a:lstStyle/>
          <a:p>
            <a:pPr algn="ctr"/>
            <a:r>
              <a:rPr lang="ru-RU" sz="4400" b="1" dirty="0" smtClean="0"/>
              <a:t>Представление результатов</a:t>
            </a:r>
            <a:endParaRPr lang="ru-RU" sz="4400" b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3730" y="2796278"/>
            <a:ext cx="4009591" cy="328404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0161" y="1314333"/>
            <a:ext cx="4168486" cy="3337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380313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Работа с интерактивной доской</a:t>
            </a:r>
            <a:endParaRPr lang="ru-RU" dirty="0"/>
          </a:p>
        </p:txBody>
      </p:sp>
      <p:pic>
        <p:nvPicPr>
          <p:cNvPr id="5" name="Рисунок 4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44316" y="2514598"/>
            <a:ext cx="4129520" cy="36160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6155" y="1604444"/>
            <a:ext cx="4361153" cy="38074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25261374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54133" y="2032277"/>
            <a:ext cx="7543800" cy="1450757"/>
          </a:xfrm>
        </p:spPr>
        <p:txBody>
          <a:bodyPr/>
          <a:lstStyle/>
          <a:p>
            <a:pPr algn="ctr"/>
            <a:r>
              <a:rPr lang="ru-RU" dirty="0" smtClean="0"/>
              <a:t>Спасибо за внимание!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62064796"/>
      </p:ext>
    </p:extLst>
  </p:cSld>
  <p:clrMapOvr>
    <a:masterClrMapping/>
  </p:clrMapOvr>
</p:sld>
</file>

<file path=ppt/theme/theme1.xml><?xml version="1.0" encoding="utf-8"?>
<a:theme xmlns:a="http://schemas.openxmlformats.org/drawingml/2006/main" name="Ретро">
  <a:themeElements>
    <a:clrScheme name="Ретро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Ретро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Ретро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940</TotalTime>
  <Words>421</Words>
  <Application>Microsoft Office PowerPoint</Application>
  <PresentationFormat>Экран (4:3)</PresentationFormat>
  <Paragraphs>98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9" baseType="lpstr">
      <vt:lpstr>Arial Unicode MS</vt:lpstr>
      <vt:lpstr>Calibri</vt:lpstr>
      <vt:lpstr>Calibri Light</vt:lpstr>
      <vt:lpstr>Times New Roman</vt:lpstr>
      <vt:lpstr>Wingdings</vt:lpstr>
      <vt:lpstr>Ретро</vt:lpstr>
      <vt:lpstr>УЧЕБНЫЙ ИССЛЕДОВАТЕЛЬСКИЙ ПРОЕКТ ПО КРАЕВЕДЕНИЮ:  «НИЖЕГОРОДСКОЙ ГУБЕРНИИ БЫТЬ ОСОБО…»</vt:lpstr>
      <vt:lpstr>Учебно-методический комплекс</vt:lpstr>
      <vt:lpstr>Цели проекта:</vt:lpstr>
      <vt:lpstr>Структура проекта</vt:lpstr>
      <vt:lpstr>Презентация PowerPoint</vt:lpstr>
      <vt:lpstr>Деление класса на группы</vt:lpstr>
      <vt:lpstr>Формы представления результатов</vt:lpstr>
      <vt:lpstr>Этап поиска и обработки информации</vt:lpstr>
      <vt:lpstr>Этап разработки проектного продукта</vt:lpstr>
      <vt:lpstr>Презентация PowerPoint</vt:lpstr>
      <vt:lpstr>Представление результатов</vt:lpstr>
      <vt:lpstr>Работа с интерактивной доской</vt:lpstr>
      <vt:lpstr>Спасибо за внимание!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УЧЕБНЫЙ ПРОЕКТ ПО ТЕМЕ:  «НИЖЕГОРОДСКОЙ ГУБЕРНИИ БЫТЬ ОСОБО…»</dc:title>
  <dc:creator>Админ</dc:creator>
  <cp:lastModifiedBy>Админ</cp:lastModifiedBy>
  <cp:revision>51</cp:revision>
  <dcterms:created xsi:type="dcterms:W3CDTF">2015-04-20T11:05:27Z</dcterms:created>
  <dcterms:modified xsi:type="dcterms:W3CDTF">2015-04-27T19:27:11Z</dcterms:modified>
</cp:coreProperties>
</file>