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3" r:id="rId2"/>
    <p:sldId id="270" r:id="rId3"/>
    <p:sldId id="272" r:id="rId4"/>
    <p:sldId id="276" r:id="rId5"/>
    <p:sldId id="271" r:id="rId6"/>
    <p:sldId id="279" r:id="rId7"/>
    <p:sldId id="278" r:id="rId8"/>
    <p:sldId id="295" r:id="rId9"/>
    <p:sldId id="280" r:id="rId10"/>
    <p:sldId id="281" r:id="rId11"/>
    <p:sldId id="282" r:id="rId12"/>
    <p:sldId id="283" r:id="rId13"/>
    <p:sldId id="284" r:id="rId14"/>
    <p:sldId id="285" r:id="rId15"/>
    <p:sldId id="288" r:id="rId16"/>
    <p:sldId id="289" r:id="rId17"/>
    <p:sldId id="290" r:id="rId18"/>
    <p:sldId id="291" r:id="rId19"/>
    <p:sldId id="298" r:id="rId20"/>
    <p:sldId id="296" r:id="rId21"/>
    <p:sldId id="297" r:id="rId22"/>
    <p:sldId id="299" r:id="rId23"/>
    <p:sldId id="300" r:id="rId24"/>
    <p:sldId id="301" r:id="rId25"/>
    <p:sldId id="302" r:id="rId26"/>
    <p:sldId id="303" r:id="rId27"/>
    <p:sldId id="304" r:id="rId28"/>
    <p:sldId id="305" r:id="rId29"/>
    <p:sldId id="306" r:id="rId30"/>
    <p:sldId id="307" r:id="rId31"/>
    <p:sldId id="308" r:id="rId32"/>
    <p:sldId id="310" r:id="rId33"/>
    <p:sldId id="309" r:id="rId34"/>
    <p:sldId id="312" r:id="rId35"/>
    <p:sldId id="313" r:id="rId36"/>
    <p:sldId id="311" r:id="rId3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72D6B"/>
    <a:srgbClr val="17AECD"/>
    <a:srgbClr val="0E2B56"/>
    <a:srgbClr val="0F8EA8"/>
    <a:srgbClr val="5D63A4"/>
    <a:srgbClr val="2EC9E9"/>
    <a:srgbClr val="BABEEA"/>
    <a:srgbClr val="000000"/>
    <a:srgbClr val="191C37"/>
    <a:srgbClr val="24285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7" d="100"/>
          <a:sy n="67" d="100"/>
        </p:scale>
        <p:origin x="1392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FE313F-8226-406B-80E3-C1C1D58DF0A5}" type="datetimeFigureOut">
              <a:rPr lang="ru-RU" smtClean="0"/>
              <a:pPr/>
              <a:t>16.10.2020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6F901-0B30-496F-A6D7-E8036612360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FE313F-8226-406B-80E3-C1C1D58DF0A5}" type="datetimeFigureOut">
              <a:rPr lang="ru-RU" smtClean="0"/>
              <a:pPr/>
              <a:t>16.10.2020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6F901-0B30-496F-A6D7-E8036612360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FE313F-8226-406B-80E3-C1C1D58DF0A5}" type="datetimeFigureOut">
              <a:rPr lang="ru-RU" smtClean="0"/>
              <a:pPr/>
              <a:t>16.10.2020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6F901-0B30-496F-A6D7-E8036612360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FE313F-8226-406B-80E3-C1C1D58DF0A5}" type="datetimeFigureOut">
              <a:rPr lang="ru-RU" smtClean="0"/>
              <a:pPr/>
              <a:t>16.10.2020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6F901-0B30-496F-A6D7-E8036612360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FE313F-8226-406B-80E3-C1C1D58DF0A5}" type="datetimeFigureOut">
              <a:rPr lang="ru-RU" smtClean="0"/>
              <a:pPr/>
              <a:t>16.10.2020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6F901-0B30-496F-A6D7-E8036612360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FE313F-8226-406B-80E3-C1C1D58DF0A5}" type="datetimeFigureOut">
              <a:rPr lang="ru-RU" smtClean="0"/>
              <a:pPr/>
              <a:t>16.10.2020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6F901-0B30-496F-A6D7-E8036612360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FE313F-8226-406B-80E3-C1C1D58DF0A5}" type="datetimeFigureOut">
              <a:rPr lang="ru-RU" smtClean="0"/>
              <a:pPr/>
              <a:t>16.10.2020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6F901-0B30-496F-A6D7-E8036612360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FE313F-8226-406B-80E3-C1C1D58DF0A5}" type="datetimeFigureOut">
              <a:rPr lang="ru-RU" smtClean="0"/>
              <a:pPr/>
              <a:t>16.10.2020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6F901-0B30-496F-A6D7-E8036612360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FE313F-8226-406B-80E3-C1C1D58DF0A5}" type="datetimeFigureOut">
              <a:rPr lang="ru-RU" smtClean="0"/>
              <a:pPr/>
              <a:t>16.10.2020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6F901-0B30-496F-A6D7-E8036612360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FE313F-8226-406B-80E3-C1C1D58DF0A5}" type="datetimeFigureOut">
              <a:rPr lang="ru-RU" smtClean="0"/>
              <a:pPr/>
              <a:t>16.10.2020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6F901-0B30-496F-A6D7-E8036612360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FE313F-8226-406B-80E3-C1C1D58DF0A5}" type="datetimeFigureOut">
              <a:rPr lang="ru-RU" smtClean="0"/>
              <a:pPr/>
              <a:t>16.10.2020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6F901-0B30-496F-A6D7-E8036612360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1FE313F-8226-406B-80E3-C1C1D58DF0A5}" type="datetimeFigureOut">
              <a:rPr lang="ru-RU" smtClean="0"/>
              <a:pPr/>
              <a:t>16.10.2020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16F901-0B30-496F-A6D7-E80366123604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Relationship Id="rId9" Type="http://schemas.openxmlformats.org/officeDocument/2006/relationships/image" Target="../media/image11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Relationship Id="rId9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1.png"/><Relationship Id="rId4" Type="http://schemas.openxmlformats.org/officeDocument/2006/relationships/image" Target="../media/image6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png"/><Relationship Id="rId3" Type="http://schemas.openxmlformats.org/officeDocument/2006/relationships/image" Target="../media/image33.png"/><Relationship Id="rId7" Type="http://schemas.openxmlformats.org/officeDocument/2006/relationships/image" Target="../media/image37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6.png"/><Relationship Id="rId11" Type="http://schemas.openxmlformats.org/officeDocument/2006/relationships/image" Target="../media/image41.png"/><Relationship Id="rId5" Type="http://schemas.openxmlformats.org/officeDocument/2006/relationships/image" Target="../media/image35.png"/><Relationship Id="rId10" Type="http://schemas.openxmlformats.org/officeDocument/2006/relationships/image" Target="../media/image40.png"/><Relationship Id="rId4" Type="http://schemas.openxmlformats.org/officeDocument/2006/relationships/image" Target="../media/image34.png"/><Relationship Id="rId9" Type="http://schemas.openxmlformats.org/officeDocument/2006/relationships/image" Target="../media/image39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png"/><Relationship Id="rId3" Type="http://schemas.openxmlformats.org/officeDocument/2006/relationships/image" Target="../media/image5.png"/><Relationship Id="rId7" Type="http://schemas.openxmlformats.org/officeDocument/2006/relationships/image" Target="../media/image4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10.png"/><Relationship Id="rId4" Type="http://schemas.openxmlformats.org/officeDocument/2006/relationships/image" Target="../media/image11.png"/><Relationship Id="rId9" Type="http://schemas.openxmlformats.org/officeDocument/2006/relationships/image" Target="../media/image45.pn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2.xml"/><Relationship Id="rId6" Type="http://schemas.microsoft.com/office/2007/relationships/hdphoto" Target="../media/hdphoto1.wdp"/><Relationship Id="rId5" Type="http://schemas.openxmlformats.org/officeDocument/2006/relationships/image" Target="../media/image49.png"/><Relationship Id="rId4" Type="http://schemas.openxmlformats.org/officeDocument/2006/relationships/image" Target="../media/image48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8.png"/><Relationship Id="rId5" Type="http://schemas.openxmlformats.org/officeDocument/2006/relationships/image" Target="../media/image57.png"/><Relationship Id="rId4" Type="http://schemas.openxmlformats.org/officeDocument/2006/relationships/image" Target="../media/image56.png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1"/>
          <p:cNvGrpSpPr/>
          <p:nvPr/>
        </p:nvGrpSpPr>
        <p:grpSpPr>
          <a:xfrm>
            <a:off x="611560" y="1844824"/>
            <a:ext cx="7956000" cy="4015029"/>
            <a:chOff x="611560" y="1844824"/>
            <a:chExt cx="7956000" cy="4015029"/>
          </a:xfrm>
        </p:grpSpPr>
        <p:sp>
          <p:nvSpPr>
            <p:cNvPr id="5" name="TextBox 4"/>
            <p:cNvSpPr txBox="1"/>
            <p:nvPr/>
          </p:nvSpPr>
          <p:spPr>
            <a:xfrm>
              <a:off x="971600" y="1844824"/>
              <a:ext cx="7344816" cy="33547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3200" dirty="0" smtClean="0">
                  <a:solidFill>
                    <a:srgbClr val="272D6B"/>
                  </a:solidFill>
                  <a:latin typeface="Century Gothic" panose="020B0502020202020204" pitchFamily="34" charset="0"/>
                  <a:ea typeface="Helvetica" pitchFamily="50" charset="0"/>
                </a:rPr>
                <a:t>КОНЦЕПЦИЯ</a:t>
              </a:r>
              <a:endParaRPr lang="ru-RU" sz="3600" dirty="0" smtClean="0">
                <a:solidFill>
                  <a:srgbClr val="272D6B"/>
                </a:solidFill>
                <a:latin typeface="Century Gothic" panose="020B0502020202020204" pitchFamily="34" charset="0"/>
                <a:ea typeface="Helvetica" pitchFamily="50" charset="0"/>
              </a:endParaRPr>
            </a:p>
            <a:p>
              <a:pPr algn="ctr"/>
              <a:endParaRPr lang="ru-RU" sz="2000" dirty="0" smtClean="0">
                <a:solidFill>
                  <a:srgbClr val="272D6B"/>
                </a:solidFill>
                <a:latin typeface="Century Gothic" panose="020B0502020202020204" pitchFamily="34" charset="0"/>
                <a:ea typeface="Helvetica" pitchFamily="50" charset="0"/>
              </a:endParaRPr>
            </a:p>
            <a:p>
              <a:pPr algn="ctr"/>
              <a:r>
                <a:rPr lang="ru-RU" sz="2000" dirty="0" smtClean="0">
                  <a:solidFill>
                    <a:srgbClr val="272D6B"/>
                  </a:solidFill>
                  <a:latin typeface="Century Gothic" panose="020B0502020202020204" pitchFamily="34" charset="0"/>
                  <a:ea typeface="Helvetica" pitchFamily="50" charset="0"/>
                </a:rPr>
                <a:t>вовлечения общественно-деловых объединений </a:t>
              </a:r>
            </a:p>
            <a:p>
              <a:pPr algn="ctr"/>
              <a:r>
                <a:rPr lang="ru-RU" sz="2000" dirty="0" smtClean="0">
                  <a:solidFill>
                    <a:srgbClr val="272D6B"/>
                  </a:solidFill>
                  <a:latin typeface="Century Gothic" panose="020B0502020202020204" pitchFamily="34" charset="0"/>
                  <a:ea typeface="Helvetica" pitchFamily="50" charset="0"/>
                </a:rPr>
                <a:t>и участия представителей работодателей </a:t>
              </a:r>
            </a:p>
            <a:p>
              <a:pPr algn="ctr"/>
              <a:r>
                <a:rPr lang="ru-RU" sz="2000" dirty="0" smtClean="0">
                  <a:solidFill>
                    <a:srgbClr val="272D6B"/>
                  </a:solidFill>
                  <a:latin typeface="Century Gothic" panose="020B0502020202020204" pitchFamily="34" charset="0"/>
                  <a:ea typeface="Helvetica" pitchFamily="50" charset="0"/>
                </a:rPr>
                <a:t>в принятии решений по вопросам управления развитием общеобразовательной организации, организации дополнительного образования детей и профессиональной образовательной организации, в том числе обновлением образовательных программ в Нижегородской области</a:t>
              </a:r>
              <a:endParaRPr lang="ru-RU" sz="2000" dirty="0">
                <a:solidFill>
                  <a:srgbClr val="272D6B"/>
                </a:solidFill>
                <a:latin typeface="Century Gothic" panose="020B0502020202020204" pitchFamily="34" charset="0"/>
                <a:ea typeface="Helvetica" pitchFamily="50" charset="0"/>
              </a:endParaRPr>
            </a:p>
          </p:txBody>
        </p:sp>
        <p:pic>
          <p:nvPicPr>
            <p:cNvPr id="6" name="Рисунок 5" descr="Молодые.png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3275856" y="5241108"/>
              <a:ext cx="612649" cy="615697"/>
            </a:xfrm>
            <a:prstGeom prst="rect">
              <a:avLst/>
            </a:prstGeom>
          </p:spPr>
        </p:pic>
        <p:pic>
          <p:nvPicPr>
            <p:cNvPr id="7" name="Рисунок 6" descr="Соврем школа.png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4211960" y="5241108"/>
              <a:ext cx="612649" cy="606553"/>
            </a:xfrm>
            <a:prstGeom prst="rect">
              <a:avLst/>
            </a:prstGeom>
          </p:spPr>
        </p:pic>
        <p:pic>
          <p:nvPicPr>
            <p:cNvPr id="8" name="Рисунок 7" descr="Успех.png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5076056" y="5241108"/>
              <a:ext cx="612649" cy="618745"/>
            </a:xfrm>
            <a:prstGeom prst="rect">
              <a:avLst/>
            </a:prstGeom>
          </p:spPr>
        </p:pic>
        <p:cxnSp>
          <p:nvCxnSpPr>
            <p:cNvPr id="10" name="Прямая соединительная линия 9"/>
            <p:cNvCxnSpPr/>
            <p:nvPr/>
          </p:nvCxnSpPr>
          <p:spPr>
            <a:xfrm>
              <a:off x="611560" y="2492896"/>
              <a:ext cx="7956000" cy="0"/>
            </a:xfrm>
            <a:prstGeom prst="line">
              <a:avLst/>
            </a:prstGeom>
            <a:ln w="19050">
              <a:solidFill>
                <a:srgbClr val="C20F1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" name="Группа 28"/>
          <p:cNvGrpSpPr/>
          <p:nvPr/>
        </p:nvGrpSpPr>
        <p:grpSpPr>
          <a:xfrm>
            <a:off x="-278569" y="330338"/>
            <a:ext cx="9808838" cy="6339021"/>
            <a:chOff x="-278569" y="330338"/>
            <a:chExt cx="9808838" cy="6339021"/>
          </a:xfrm>
        </p:grpSpPr>
        <p:sp>
          <p:nvSpPr>
            <p:cNvPr id="6" name="TextBox 5"/>
            <p:cNvSpPr txBox="1"/>
            <p:nvPr/>
          </p:nvSpPr>
          <p:spPr>
            <a:xfrm>
              <a:off x="3018548" y="330338"/>
              <a:ext cx="3272050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ru-RU" sz="2400" b="1" dirty="0" smtClean="0">
                  <a:solidFill>
                    <a:srgbClr val="272D6B"/>
                  </a:solidFill>
                  <a:latin typeface="Century Gothic" panose="020B0502020202020204" pitchFamily="34" charset="0"/>
                  <a:cs typeface="Helvetica" panose="020B0604020202020204" pitchFamily="34" charset="0"/>
                </a:rPr>
                <a:t>ПРОБЛЕМНОЕ ПОЛЕ</a:t>
              </a:r>
              <a:endParaRPr lang="ru-RU" sz="2400" b="1" dirty="0">
                <a:solidFill>
                  <a:srgbClr val="272D6B"/>
                </a:solidFill>
                <a:latin typeface="Century Gothic" panose="020B0502020202020204" pitchFamily="34" charset="0"/>
                <a:cs typeface="Helvetica" panose="020B0604020202020204" pitchFamily="34" charset="0"/>
              </a:endParaRPr>
            </a:p>
          </p:txBody>
        </p:sp>
        <p:sp>
          <p:nvSpPr>
            <p:cNvPr id="12" name="Прямоугольник 11"/>
            <p:cNvSpPr/>
            <p:nvPr/>
          </p:nvSpPr>
          <p:spPr>
            <a:xfrm>
              <a:off x="-134829" y="2747379"/>
              <a:ext cx="2926459" cy="116955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/>
              <a:r>
                <a:rPr lang="ru-RU" sz="1400" dirty="0">
                  <a:latin typeface="Century Gothic" panose="020B0502020202020204" pitchFamily="34" charset="0"/>
                  <a:ea typeface="Times New Roman" panose="02020603050405020304" pitchFamily="18" charset="0"/>
                  <a:cs typeface="Helvetica" panose="020B0604020202020204" pitchFamily="34" charset="0"/>
                </a:rPr>
                <a:t>Отсутствие четкого </a:t>
              </a:r>
              <a:r>
                <a:rPr lang="ru-RU" sz="1400" dirty="0">
                  <a:solidFill>
                    <a:srgbClr val="C20F12"/>
                  </a:solidFill>
                  <a:latin typeface="Century Gothic" panose="020B0502020202020204" pitchFamily="34" charset="0"/>
                  <a:ea typeface="Times New Roman" panose="02020603050405020304" pitchFamily="18" charset="0"/>
                  <a:cs typeface="Helvetica" panose="020B0604020202020204" pitchFamily="34" charset="0"/>
                </a:rPr>
                <a:t>механизма взаимодействия</a:t>
              </a:r>
              <a:r>
                <a:rPr lang="ru-RU" sz="1400" dirty="0">
                  <a:latin typeface="Century Gothic" panose="020B0502020202020204" pitchFamily="34" charset="0"/>
                  <a:ea typeface="Times New Roman" panose="02020603050405020304" pitchFamily="18" charset="0"/>
                  <a:cs typeface="Helvetica" panose="020B0604020202020204" pitchFamily="34" charset="0"/>
                </a:rPr>
                <a:t> образовательных организаций с социальными партнерами</a:t>
              </a:r>
              <a:endParaRPr lang="ru-RU" sz="1400" dirty="0">
                <a:latin typeface="Century Gothic" panose="020B0502020202020204" pitchFamily="34" charset="0"/>
                <a:cs typeface="Helvetica" panose="020B0604020202020204" pitchFamily="34" charset="0"/>
              </a:endParaRPr>
            </a:p>
          </p:txBody>
        </p:sp>
        <p:sp>
          <p:nvSpPr>
            <p:cNvPr id="17" name="Прямоугольник 16"/>
            <p:cNvSpPr/>
            <p:nvPr/>
          </p:nvSpPr>
          <p:spPr>
            <a:xfrm>
              <a:off x="-278569" y="924423"/>
              <a:ext cx="4150962" cy="116955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/>
              <a:r>
                <a:rPr lang="ru-RU" sz="1400" dirty="0">
                  <a:latin typeface="Century Gothic" panose="020B0502020202020204" pitchFamily="34" charset="0"/>
                  <a:ea typeface="Times New Roman" panose="02020603050405020304" pitchFamily="18" charset="0"/>
                  <a:cs typeface="Helvetica" panose="020B0604020202020204" pitchFamily="34" charset="0"/>
                </a:rPr>
                <a:t>Отсутствие корреляции </a:t>
              </a:r>
              <a:r>
                <a:rPr lang="ru-RU" sz="1400" dirty="0">
                  <a:solidFill>
                    <a:srgbClr val="C20F12"/>
                  </a:solidFill>
                  <a:latin typeface="Century Gothic" panose="020B0502020202020204" pitchFamily="34" charset="0"/>
                  <a:ea typeface="Times New Roman" panose="02020603050405020304" pitchFamily="18" charset="0"/>
                  <a:cs typeface="Helvetica" panose="020B0604020202020204" pitchFamily="34" charset="0"/>
                </a:rPr>
                <a:t>стратегических приоритетов развития </a:t>
              </a:r>
              <a:r>
                <a:rPr lang="ru-RU" sz="1400" dirty="0">
                  <a:latin typeface="Century Gothic" panose="020B0502020202020204" pitchFamily="34" charset="0"/>
                  <a:ea typeface="Times New Roman" panose="02020603050405020304" pitchFamily="18" charset="0"/>
                  <a:cs typeface="Helvetica" panose="020B0604020202020204" pitchFamily="34" charset="0"/>
                </a:rPr>
                <a:t>общественно-деловых объединений, работодателей и тенденций развития регионального образования</a:t>
              </a:r>
              <a:endParaRPr lang="ru-RU" sz="1400" dirty="0">
                <a:latin typeface="Century Gothic" panose="020B0502020202020204" pitchFamily="34" charset="0"/>
                <a:cs typeface="Helvetica" panose="020B0604020202020204" pitchFamily="34" charset="0"/>
              </a:endParaRPr>
            </a:p>
          </p:txBody>
        </p:sp>
        <p:sp>
          <p:nvSpPr>
            <p:cNvPr id="20" name="Прямоугольник 19"/>
            <p:cNvSpPr/>
            <p:nvPr/>
          </p:nvSpPr>
          <p:spPr>
            <a:xfrm>
              <a:off x="34983" y="4392686"/>
              <a:ext cx="3015625" cy="138499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/>
              <a:r>
                <a:rPr lang="ru-RU" sz="1400" dirty="0">
                  <a:latin typeface="Century Gothic" panose="020B0502020202020204" pitchFamily="34" charset="0"/>
                  <a:ea typeface="Times New Roman" panose="02020603050405020304" pitchFamily="18" charset="0"/>
                  <a:cs typeface="Helvetica" panose="020B0604020202020204" pitchFamily="34" charset="0"/>
                </a:rPr>
                <a:t>Отсутствие механизма </a:t>
              </a:r>
              <a:r>
                <a:rPr lang="ru-RU" sz="1400" dirty="0" smtClean="0">
                  <a:latin typeface="Century Gothic" panose="020B0502020202020204" pitchFamily="34" charset="0"/>
                  <a:ea typeface="Times New Roman" panose="02020603050405020304" pitchFamily="18" charset="0"/>
                  <a:cs typeface="Helvetica" panose="020B0604020202020204" pitchFamily="34" charset="0"/>
                </a:rPr>
                <a:t>влияния </a:t>
              </a:r>
              <a:r>
                <a:rPr lang="ru-RU" sz="1400" dirty="0">
                  <a:latin typeface="Century Gothic" panose="020B0502020202020204" pitchFamily="34" charset="0"/>
                  <a:ea typeface="Times New Roman" panose="02020603050405020304" pitchFamily="18" charset="0"/>
                  <a:cs typeface="Helvetica" panose="020B0604020202020204" pitchFamily="34" charset="0"/>
                </a:rPr>
                <a:t>социальных партнеров на содержание </a:t>
              </a:r>
              <a:r>
                <a:rPr lang="ru-RU" sz="1400" dirty="0">
                  <a:solidFill>
                    <a:srgbClr val="C00000"/>
                  </a:solidFill>
                  <a:latin typeface="Century Gothic" panose="020B0502020202020204" pitchFamily="34" charset="0"/>
                  <a:ea typeface="Times New Roman" panose="02020603050405020304" pitchFamily="18" charset="0"/>
                  <a:cs typeface="Helvetica" panose="020B0604020202020204" pitchFamily="34" charset="0"/>
                </a:rPr>
                <a:t>программ развития</a:t>
              </a:r>
              <a:r>
                <a:rPr lang="ru-RU" sz="1400" dirty="0">
                  <a:latin typeface="Century Gothic" panose="020B0502020202020204" pitchFamily="34" charset="0"/>
                  <a:ea typeface="Times New Roman" panose="02020603050405020304" pitchFamily="18" charset="0"/>
                  <a:cs typeface="Helvetica" panose="020B0604020202020204" pitchFamily="34" charset="0"/>
                </a:rPr>
                <a:t> образовательных организаций и основных </a:t>
              </a:r>
              <a:r>
                <a:rPr lang="ru-RU" sz="1400" dirty="0">
                  <a:solidFill>
                    <a:srgbClr val="C00000"/>
                  </a:solidFill>
                  <a:latin typeface="Century Gothic" panose="020B0502020202020204" pitchFamily="34" charset="0"/>
                  <a:ea typeface="Times New Roman" panose="02020603050405020304" pitchFamily="18" charset="0"/>
                  <a:cs typeface="Helvetica" panose="020B0604020202020204" pitchFamily="34" charset="0"/>
                </a:rPr>
                <a:t>образовательных программ</a:t>
              </a:r>
              <a:endParaRPr lang="ru-RU" sz="1400" dirty="0">
                <a:solidFill>
                  <a:srgbClr val="C00000"/>
                </a:solidFill>
                <a:latin typeface="Century Gothic" panose="020B0502020202020204" pitchFamily="34" charset="0"/>
                <a:cs typeface="Helvetica" panose="020B0604020202020204" pitchFamily="34" charset="0"/>
              </a:endParaRPr>
            </a:p>
          </p:txBody>
        </p:sp>
        <p:sp>
          <p:nvSpPr>
            <p:cNvPr id="23" name="Прямоугольник 22"/>
            <p:cNvSpPr/>
            <p:nvPr/>
          </p:nvSpPr>
          <p:spPr>
            <a:xfrm>
              <a:off x="5044993" y="1167358"/>
              <a:ext cx="3924718" cy="95410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ru-RU" sz="1400" dirty="0">
                  <a:latin typeface="Century Gothic" panose="020B0502020202020204" pitchFamily="34" charset="0"/>
                  <a:ea typeface="Times New Roman" panose="02020603050405020304" pitchFamily="18" charset="0"/>
                  <a:cs typeface="Helvetica" panose="020B0604020202020204" pitchFamily="34" charset="0"/>
                </a:rPr>
                <a:t>Недостаточная степень </a:t>
              </a:r>
              <a:r>
                <a:rPr lang="ru-RU" sz="1400" dirty="0">
                  <a:solidFill>
                    <a:srgbClr val="C20F12"/>
                  </a:solidFill>
                  <a:latin typeface="Century Gothic" panose="020B0502020202020204" pitchFamily="34" charset="0"/>
                  <a:ea typeface="Times New Roman" panose="02020603050405020304" pitchFamily="18" charset="0"/>
                  <a:cs typeface="Helvetica" panose="020B0604020202020204" pitchFamily="34" charset="0"/>
                </a:rPr>
                <a:t>информированности</a:t>
              </a:r>
              <a:r>
                <a:rPr lang="ru-RU" sz="1400" dirty="0">
                  <a:latin typeface="Century Gothic" panose="020B0502020202020204" pitchFamily="34" charset="0"/>
                  <a:ea typeface="Times New Roman" panose="02020603050405020304" pitchFamily="18" charset="0"/>
                  <a:cs typeface="Helvetica" panose="020B0604020202020204" pitchFamily="34" charset="0"/>
                </a:rPr>
                <a:t> образовательных организаций о прогнозных данных по кадровой </a:t>
              </a:r>
              <a:r>
                <a:rPr lang="ru-RU" sz="1400" dirty="0" smtClean="0">
                  <a:latin typeface="Century Gothic" panose="020B0502020202020204" pitchFamily="34" charset="0"/>
                  <a:ea typeface="Times New Roman" panose="02020603050405020304" pitchFamily="18" charset="0"/>
                  <a:cs typeface="Helvetica" panose="020B0604020202020204" pitchFamily="34" charset="0"/>
                </a:rPr>
                <a:t>потребности</a:t>
              </a:r>
              <a:endParaRPr lang="ru-RU" sz="1400" dirty="0">
                <a:latin typeface="Century Gothic" panose="020B0502020202020204" pitchFamily="34" charset="0"/>
                <a:cs typeface="Helvetica" panose="020B0604020202020204" pitchFamily="34" charset="0"/>
              </a:endParaRPr>
            </a:p>
          </p:txBody>
        </p:sp>
        <p:sp>
          <p:nvSpPr>
            <p:cNvPr id="25" name="Прямоугольник 24"/>
            <p:cNvSpPr/>
            <p:nvPr/>
          </p:nvSpPr>
          <p:spPr>
            <a:xfrm>
              <a:off x="3409076" y="5499808"/>
              <a:ext cx="3960440" cy="116955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ru-RU" sz="1400" dirty="0">
                  <a:latin typeface="Century Gothic" panose="020B0502020202020204" pitchFamily="34" charset="0"/>
                  <a:ea typeface="Times New Roman" panose="02020603050405020304" pitchFamily="18" charset="0"/>
                  <a:cs typeface="Helvetica" panose="020B0604020202020204" pitchFamily="34" charset="0"/>
                </a:rPr>
                <a:t>Отсутствие информации об </a:t>
              </a:r>
              <a:r>
                <a:rPr lang="ru-RU" sz="1400" dirty="0">
                  <a:solidFill>
                    <a:srgbClr val="C20F12"/>
                  </a:solidFill>
                  <a:latin typeface="Century Gothic" panose="020B0502020202020204" pitchFamily="34" charset="0"/>
                  <a:ea typeface="Times New Roman" panose="02020603050405020304" pitchFamily="18" charset="0"/>
                  <a:cs typeface="Helvetica" panose="020B0604020202020204" pitchFamily="34" charset="0"/>
                </a:rPr>
                <a:t>инструментах мотивации </a:t>
              </a:r>
              <a:r>
                <a:rPr lang="ru-RU" sz="1400" dirty="0">
                  <a:latin typeface="Century Gothic" panose="020B0502020202020204" pitchFamily="34" charset="0"/>
                  <a:ea typeface="Times New Roman" panose="02020603050405020304" pitchFamily="18" charset="0"/>
                  <a:cs typeface="Helvetica" panose="020B0604020202020204" pitchFamily="34" charset="0"/>
                </a:rPr>
                <a:t>и </a:t>
              </a:r>
              <a:r>
                <a:rPr lang="ru-RU" sz="1400" dirty="0">
                  <a:solidFill>
                    <a:srgbClr val="C20F12"/>
                  </a:solidFill>
                  <a:latin typeface="Century Gothic" panose="020B0502020202020204" pitchFamily="34" charset="0"/>
                  <a:ea typeface="Times New Roman" panose="02020603050405020304" pitchFamily="18" charset="0"/>
                  <a:cs typeface="Helvetica" panose="020B0604020202020204" pitchFamily="34" charset="0"/>
                </a:rPr>
                <a:t>механизмах вовлечения </a:t>
              </a:r>
              <a:r>
                <a:rPr lang="ru-RU" sz="1400" dirty="0">
                  <a:latin typeface="Century Gothic" panose="020B0502020202020204" pitchFamily="34" charset="0"/>
                  <a:ea typeface="Times New Roman" panose="02020603050405020304" pitchFamily="18" charset="0"/>
                  <a:cs typeface="Helvetica" panose="020B0604020202020204" pitchFamily="34" charset="0"/>
                </a:rPr>
                <a:t>социальных партнеров к участию в управлении образовательной организацией</a:t>
              </a:r>
              <a:endParaRPr lang="ru-RU" sz="1400" dirty="0">
                <a:latin typeface="Century Gothic" panose="020B0502020202020204" pitchFamily="34" charset="0"/>
                <a:cs typeface="Helvetica" panose="020B0604020202020204" pitchFamily="34" charset="0"/>
              </a:endParaRPr>
            </a:p>
          </p:txBody>
        </p:sp>
        <p:sp>
          <p:nvSpPr>
            <p:cNvPr id="28" name="Прямоугольник 27"/>
            <p:cNvSpPr/>
            <p:nvPr/>
          </p:nvSpPr>
          <p:spPr>
            <a:xfrm>
              <a:off x="6088026" y="2736436"/>
              <a:ext cx="3204782" cy="95410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>
                <a:spcAft>
                  <a:spcPts val="0"/>
                </a:spcAft>
                <a:buSzPts val="1400"/>
              </a:pPr>
              <a:r>
                <a:rPr lang="ru-RU" sz="1400" dirty="0">
                  <a:latin typeface="Century Gothic" panose="020B0502020202020204" pitchFamily="34" charset="0"/>
                  <a:ea typeface="Times New Roman" panose="02020603050405020304" pitchFamily="18" charset="0"/>
                  <a:cs typeface="Helvetica" panose="020B0604020202020204" pitchFamily="34" charset="0"/>
                </a:rPr>
                <a:t>Отсутствие </a:t>
              </a:r>
              <a:r>
                <a:rPr lang="ru-RU" sz="1400" dirty="0">
                  <a:solidFill>
                    <a:srgbClr val="C20F12"/>
                  </a:solidFill>
                  <a:latin typeface="Century Gothic" panose="020B0502020202020204" pitchFamily="34" charset="0"/>
                  <a:ea typeface="Times New Roman" panose="02020603050405020304" pitchFamily="18" charset="0"/>
                  <a:cs typeface="Helvetica" panose="020B0604020202020204" pitchFamily="34" charset="0"/>
                </a:rPr>
                <a:t>базы данных лучших практик </a:t>
              </a:r>
              <a:r>
                <a:rPr lang="ru-RU" sz="1400" dirty="0">
                  <a:latin typeface="Century Gothic" panose="020B0502020202020204" pitchFamily="34" charset="0"/>
                  <a:ea typeface="Times New Roman" panose="02020603050405020304" pitchFamily="18" charset="0"/>
                  <a:cs typeface="Helvetica" panose="020B0604020202020204" pitchFamily="34" charset="0"/>
                </a:rPr>
                <a:t>вовлечения социальных партнеров в управление образовательной организацией</a:t>
              </a:r>
              <a:endParaRPr lang="ru-RU" sz="1400" dirty="0">
                <a:effectLst/>
                <a:latin typeface="Century Gothic" panose="020B0502020202020204" pitchFamily="34" charset="0"/>
                <a:ea typeface="Times New Roman" panose="02020603050405020304" pitchFamily="18" charset="0"/>
                <a:cs typeface="Helvetica" panose="020B0604020202020204" pitchFamily="34" charset="0"/>
              </a:endParaRPr>
            </a:p>
          </p:txBody>
        </p:sp>
        <p:sp>
          <p:nvSpPr>
            <p:cNvPr id="31" name="Прямоугольник 30"/>
            <p:cNvSpPr/>
            <p:nvPr/>
          </p:nvSpPr>
          <p:spPr>
            <a:xfrm>
              <a:off x="6038389" y="4078086"/>
              <a:ext cx="3491880" cy="95410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ru-RU" sz="1400" dirty="0">
                  <a:latin typeface="Century Gothic" panose="020B0502020202020204" pitchFamily="34" charset="0"/>
                  <a:ea typeface="Times New Roman" panose="02020603050405020304" pitchFamily="18" charset="0"/>
                  <a:cs typeface="Helvetica" panose="020B0604020202020204" pitchFamily="34" charset="0"/>
                </a:rPr>
                <a:t>Отсутствие единой </a:t>
              </a:r>
              <a:r>
                <a:rPr lang="ru-RU" sz="1400" dirty="0" smtClean="0">
                  <a:latin typeface="Century Gothic" panose="020B0502020202020204" pitchFamily="34" charset="0"/>
                  <a:ea typeface="Times New Roman" panose="02020603050405020304" pitchFamily="18" charset="0"/>
                  <a:cs typeface="Helvetica" panose="020B0604020202020204" pitchFamily="34" charset="0"/>
                </a:rPr>
                <a:t>концепции </a:t>
              </a:r>
              <a:r>
                <a:rPr lang="ru-RU" sz="1400" dirty="0">
                  <a:solidFill>
                    <a:srgbClr val="C20F12"/>
                  </a:solidFill>
                  <a:latin typeface="Century Gothic" panose="020B0502020202020204" pitchFamily="34" charset="0"/>
                  <a:ea typeface="Times New Roman" panose="02020603050405020304" pitchFamily="18" charset="0"/>
                  <a:cs typeface="Helvetica" panose="020B0604020202020204" pitchFamily="34" charset="0"/>
                </a:rPr>
                <a:t>информационной политики </a:t>
              </a:r>
              <a:r>
                <a:rPr lang="ru-RU" sz="1400" dirty="0" smtClean="0">
                  <a:latin typeface="Century Gothic" panose="020B0502020202020204" pitchFamily="34" charset="0"/>
                  <a:ea typeface="Times New Roman" panose="02020603050405020304" pitchFamily="18" charset="0"/>
                  <a:cs typeface="Helvetica" panose="020B0604020202020204" pitchFamily="34" charset="0"/>
                </a:rPr>
                <a:t>образовательных </a:t>
              </a:r>
              <a:r>
                <a:rPr lang="ru-RU" sz="1400" dirty="0">
                  <a:latin typeface="Century Gothic" panose="020B0502020202020204" pitchFamily="34" charset="0"/>
                  <a:ea typeface="Times New Roman" panose="02020603050405020304" pitchFamily="18" charset="0"/>
                  <a:cs typeface="Helvetica" panose="020B0604020202020204" pitchFamily="34" charset="0"/>
                </a:rPr>
                <a:t>организаций региона</a:t>
              </a:r>
              <a:endParaRPr lang="ru-RU" sz="1400" dirty="0">
                <a:latin typeface="Century Gothic" panose="020B0502020202020204" pitchFamily="34" charset="0"/>
                <a:cs typeface="Helvetica" panose="020B0604020202020204" pitchFamily="34" charset="0"/>
              </a:endParaRPr>
            </a:p>
          </p:txBody>
        </p:sp>
        <p:pic>
          <p:nvPicPr>
            <p:cNvPr id="8" name="Рисунок 7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1559" t="2836" r="21216" b="3210"/>
            <a:stretch/>
          </p:blipFill>
          <p:spPr>
            <a:xfrm>
              <a:off x="2842002" y="2005588"/>
              <a:ext cx="3314174" cy="3367628"/>
            </a:xfrm>
            <a:prstGeom prst="rect">
              <a:avLst/>
            </a:prstGeom>
          </p:spPr>
        </p:pic>
        <p:cxnSp>
          <p:nvCxnSpPr>
            <p:cNvPr id="21" name="Прямая соединительная линия 20"/>
            <p:cNvCxnSpPr/>
            <p:nvPr/>
          </p:nvCxnSpPr>
          <p:spPr>
            <a:xfrm>
              <a:off x="1542795" y="2121465"/>
              <a:ext cx="2093101" cy="0"/>
            </a:xfrm>
            <a:prstGeom prst="line">
              <a:avLst/>
            </a:prstGeom>
            <a:ln w="19050">
              <a:solidFill>
                <a:srgbClr val="272D6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Прямая соединительная линия 33"/>
            <p:cNvCxnSpPr/>
            <p:nvPr/>
          </p:nvCxnSpPr>
          <p:spPr>
            <a:xfrm>
              <a:off x="899592" y="3904795"/>
              <a:ext cx="2039980" cy="0"/>
            </a:xfrm>
            <a:prstGeom prst="line">
              <a:avLst/>
            </a:prstGeom>
            <a:ln w="19050">
              <a:solidFill>
                <a:srgbClr val="17AEC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Прямая соединительная линия 34"/>
            <p:cNvCxnSpPr/>
            <p:nvPr/>
          </p:nvCxnSpPr>
          <p:spPr>
            <a:xfrm>
              <a:off x="4836949" y="2204864"/>
              <a:ext cx="2532567" cy="0"/>
            </a:xfrm>
            <a:prstGeom prst="line">
              <a:avLst/>
            </a:prstGeom>
            <a:ln w="19050">
              <a:solidFill>
                <a:srgbClr val="2428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Прямая соединительная линия 35"/>
            <p:cNvCxnSpPr/>
            <p:nvPr/>
          </p:nvCxnSpPr>
          <p:spPr>
            <a:xfrm>
              <a:off x="5585335" y="3789040"/>
              <a:ext cx="2731081" cy="0"/>
            </a:xfrm>
            <a:prstGeom prst="line">
              <a:avLst/>
            </a:prstGeom>
            <a:ln w="19050">
              <a:solidFill>
                <a:srgbClr val="0F8EA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Прямая соединительная линия 36"/>
            <p:cNvCxnSpPr/>
            <p:nvPr/>
          </p:nvCxnSpPr>
          <p:spPr>
            <a:xfrm>
              <a:off x="6038389" y="5085184"/>
              <a:ext cx="2278027" cy="0"/>
            </a:xfrm>
            <a:prstGeom prst="line">
              <a:avLst/>
            </a:prstGeom>
            <a:ln w="19050">
              <a:solidFill>
                <a:srgbClr val="BABEE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Прямая соединительная линия 37"/>
            <p:cNvCxnSpPr/>
            <p:nvPr/>
          </p:nvCxnSpPr>
          <p:spPr>
            <a:xfrm>
              <a:off x="899592" y="5805264"/>
              <a:ext cx="2151016" cy="0"/>
            </a:xfrm>
            <a:prstGeom prst="line">
              <a:avLst/>
            </a:prstGeom>
            <a:ln w="19050">
              <a:solidFill>
                <a:srgbClr val="5D63A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Прямая соединительная линия 40"/>
            <p:cNvCxnSpPr/>
            <p:nvPr/>
          </p:nvCxnSpPr>
          <p:spPr>
            <a:xfrm flipV="1">
              <a:off x="3050608" y="4824735"/>
              <a:ext cx="585288" cy="980529"/>
            </a:xfrm>
            <a:prstGeom prst="line">
              <a:avLst/>
            </a:prstGeom>
            <a:ln w="19050">
              <a:solidFill>
                <a:srgbClr val="5D63A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Прямая соединительная линия 46"/>
            <p:cNvCxnSpPr/>
            <p:nvPr/>
          </p:nvCxnSpPr>
          <p:spPr>
            <a:xfrm>
              <a:off x="4217977" y="5485297"/>
              <a:ext cx="2151016" cy="0"/>
            </a:xfrm>
            <a:prstGeom prst="line">
              <a:avLst/>
            </a:prstGeom>
            <a:ln w="19050">
              <a:solidFill>
                <a:srgbClr val="2EC9E9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Прямая соединительная линия 48"/>
            <p:cNvCxnSpPr/>
            <p:nvPr/>
          </p:nvCxnSpPr>
          <p:spPr>
            <a:xfrm>
              <a:off x="4499089" y="5301208"/>
              <a:ext cx="0" cy="198600"/>
            </a:xfrm>
            <a:prstGeom prst="line">
              <a:avLst/>
            </a:prstGeom>
            <a:ln w="19050">
              <a:solidFill>
                <a:srgbClr val="2EC9E9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Прямая соединительная линия 52"/>
            <p:cNvCxnSpPr/>
            <p:nvPr/>
          </p:nvCxnSpPr>
          <p:spPr>
            <a:xfrm>
              <a:off x="3627206" y="2121445"/>
              <a:ext cx="236497" cy="326914"/>
            </a:xfrm>
            <a:prstGeom prst="line">
              <a:avLst/>
            </a:prstGeom>
            <a:ln w="19050">
              <a:solidFill>
                <a:srgbClr val="272D6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Прямая соединительная линия 55"/>
            <p:cNvCxnSpPr/>
            <p:nvPr/>
          </p:nvCxnSpPr>
          <p:spPr>
            <a:xfrm flipH="1" flipV="1">
              <a:off x="5585335" y="4706126"/>
              <a:ext cx="453054" cy="379057"/>
            </a:xfrm>
            <a:prstGeom prst="line">
              <a:avLst/>
            </a:prstGeom>
            <a:ln w="19050">
              <a:solidFill>
                <a:srgbClr val="BABEE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57" name="Рисунок 56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04383" y="3072824"/>
              <a:ext cx="745569" cy="745569"/>
            </a:xfrm>
            <a:prstGeom prst="rect">
              <a:avLst/>
            </a:prstGeom>
          </p:spPr>
        </p:pic>
        <p:pic>
          <p:nvPicPr>
            <p:cNvPr id="58" name="Рисунок 57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156030" y="4459896"/>
              <a:ext cx="669019" cy="729231"/>
            </a:xfrm>
            <a:prstGeom prst="rect">
              <a:avLst/>
            </a:prstGeom>
          </p:spPr>
        </p:pic>
        <p:pic>
          <p:nvPicPr>
            <p:cNvPr id="59" name="Рисунок 58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227548" y="4108650"/>
              <a:ext cx="668415" cy="668415"/>
            </a:xfrm>
            <a:prstGeom prst="rect">
              <a:avLst/>
            </a:prstGeom>
          </p:spPr>
        </p:pic>
        <p:pic>
          <p:nvPicPr>
            <p:cNvPr id="60" name="Рисунок 59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479727" y="2208170"/>
              <a:ext cx="865211" cy="865211"/>
            </a:xfrm>
            <a:prstGeom prst="rect">
              <a:avLst/>
            </a:prstGeom>
          </p:spPr>
        </p:pic>
        <p:pic>
          <p:nvPicPr>
            <p:cNvPr id="61" name="Рисунок 60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032157" y="4068744"/>
              <a:ext cx="759911" cy="759911"/>
            </a:xfrm>
            <a:prstGeom prst="rect">
              <a:avLst/>
            </a:prstGeom>
          </p:spPr>
        </p:pic>
        <p:pic>
          <p:nvPicPr>
            <p:cNvPr id="62" name="Рисунок 61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717839" y="2368856"/>
              <a:ext cx="567496" cy="567496"/>
            </a:xfrm>
            <a:prstGeom prst="rect">
              <a:avLst/>
            </a:prstGeom>
          </p:spPr>
        </p:pic>
        <p:pic>
          <p:nvPicPr>
            <p:cNvPr id="63" name="Рисунок 62"/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285335" y="3091093"/>
              <a:ext cx="728804" cy="72880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4393174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" name="Группа 28"/>
          <p:cNvGrpSpPr/>
          <p:nvPr/>
        </p:nvGrpSpPr>
        <p:grpSpPr>
          <a:xfrm>
            <a:off x="34983" y="404664"/>
            <a:ext cx="9257825" cy="6120679"/>
            <a:chOff x="34983" y="404664"/>
            <a:chExt cx="9257825" cy="6120679"/>
          </a:xfrm>
        </p:grpSpPr>
        <p:sp>
          <p:nvSpPr>
            <p:cNvPr id="6" name="TextBox 5"/>
            <p:cNvSpPr txBox="1"/>
            <p:nvPr/>
          </p:nvSpPr>
          <p:spPr>
            <a:xfrm>
              <a:off x="4211960" y="404664"/>
              <a:ext cx="1000595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ru-RU" sz="2400" b="1" dirty="0" smtClean="0">
                  <a:solidFill>
                    <a:srgbClr val="272D6B"/>
                  </a:solidFill>
                  <a:latin typeface="Century Gothic" panose="020B0502020202020204" pitchFamily="34" charset="0"/>
                  <a:cs typeface="Helvetica" panose="020B0604020202020204" pitchFamily="34" charset="0"/>
                </a:rPr>
                <a:t>ЦЕЛИ</a:t>
              </a:r>
              <a:endParaRPr lang="ru-RU" sz="2400" b="1" dirty="0">
                <a:solidFill>
                  <a:srgbClr val="272D6B"/>
                </a:solidFill>
                <a:latin typeface="Century Gothic" panose="020B0502020202020204" pitchFamily="34" charset="0"/>
                <a:cs typeface="Helvetica" panose="020B0604020202020204" pitchFamily="34" charset="0"/>
              </a:endParaRPr>
            </a:p>
          </p:txBody>
        </p:sp>
        <p:sp>
          <p:nvSpPr>
            <p:cNvPr id="12" name="Прямоугольник 11"/>
            <p:cNvSpPr/>
            <p:nvPr/>
          </p:nvSpPr>
          <p:spPr>
            <a:xfrm>
              <a:off x="107504" y="2564904"/>
              <a:ext cx="2771800" cy="116955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/>
              <a:r>
                <a:rPr lang="ru-RU" sz="1400" dirty="0" smtClean="0">
                  <a:latin typeface="Century Gothic" panose="020B0502020202020204" pitchFamily="34" charset="0"/>
                  <a:ea typeface="Times New Roman" panose="02020603050405020304" pitchFamily="18" charset="0"/>
                  <a:cs typeface="Helvetica" panose="020B0604020202020204" pitchFamily="34" charset="0"/>
                </a:rPr>
                <a:t>Разработка и внедрение </a:t>
              </a:r>
              <a:r>
                <a:rPr lang="ru-RU" sz="1400" dirty="0" smtClean="0">
                  <a:solidFill>
                    <a:srgbClr val="C20F12"/>
                  </a:solidFill>
                  <a:latin typeface="Century Gothic" panose="020B0502020202020204" pitchFamily="34" charset="0"/>
                  <a:ea typeface="Times New Roman" panose="02020603050405020304" pitchFamily="18" charset="0"/>
                  <a:cs typeface="Helvetica" panose="020B0604020202020204" pitchFamily="34" charset="0"/>
                </a:rPr>
                <a:t>механизма взаимодействия</a:t>
              </a:r>
              <a:r>
                <a:rPr lang="ru-RU" sz="1400" dirty="0" smtClean="0">
                  <a:latin typeface="Century Gothic" panose="020B0502020202020204" pitchFamily="34" charset="0"/>
                  <a:ea typeface="Times New Roman" panose="02020603050405020304" pitchFamily="18" charset="0"/>
                  <a:cs typeface="Helvetica" panose="020B0604020202020204" pitchFamily="34" charset="0"/>
                </a:rPr>
                <a:t> образовательных организаций </a:t>
              </a:r>
              <a:r>
                <a:rPr lang="ru-RU" sz="1400" dirty="0">
                  <a:latin typeface="Century Gothic" panose="020B0502020202020204" pitchFamily="34" charset="0"/>
                  <a:ea typeface="Times New Roman" panose="02020603050405020304" pitchFamily="18" charset="0"/>
                  <a:cs typeface="Helvetica" panose="020B0604020202020204" pitchFamily="34" charset="0"/>
                </a:rPr>
                <a:t>с социальными партнерами</a:t>
              </a:r>
              <a:endParaRPr lang="ru-RU" sz="1400" dirty="0">
                <a:latin typeface="Century Gothic" panose="020B0502020202020204" pitchFamily="34" charset="0"/>
                <a:cs typeface="Helvetica" panose="020B0604020202020204" pitchFamily="34" charset="0"/>
              </a:endParaRPr>
            </a:p>
          </p:txBody>
        </p:sp>
        <p:sp>
          <p:nvSpPr>
            <p:cNvPr id="17" name="Прямоугольник 16"/>
            <p:cNvSpPr/>
            <p:nvPr/>
          </p:nvSpPr>
          <p:spPr>
            <a:xfrm>
              <a:off x="323528" y="1034733"/>
              <a:ext cx="3620873" cy="95410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/>
              <a:r>
                <a:rPr lang="ru-RU" sz="1400" dirty="0" smtClean="0">
                  <a:latin typeface="Century Gothic" panose="020B0502020202020204" pitchFamily="34" charset="0"/>
                  <a:ea typeface="Times New Roman" panose="02020603050405020304" pitchFamily="18" charset="0"/>
                  <a:cs typeface="Helvetica" panose="020B0604020202020204" pitchFamily="34" charset="0"/>
                </a:rPr>
                <a:t>Развитие регионального образования с учетом </a:t>
              </a:r>
              <a:r>
                <a:rPr lang="ru-RU" sz="1400" dirty="0" smtClean="0">
                  <a:solidFill>
                    <a:srgbClr val="C00000"/>
                  </a:solidFill>
                  <a:latin typeface="Century Gothic" panose="020B0502020202020204" pitchFamily="34" charset="0"/>
                  <a:ea typeface="Times New Roman" panose="02020603050405020304" pitchFamily="18" charset="0"/>
                  <a:cs typeface="Helvetica" panose="020B0604020202020204" pitchFamily="34" charset="0"/>
                </a:rPr>
                <a:t>стратегических приоритетов развития</a:t>
              </a:r>
              <a:r>
                <a:rPr lang="ru-RU" sz="1400" dirty="0" smtClean="0">
                  <a:latin typeface="Century Gothic" panose="020B0502020202020204" pitchFamily="34" charset="0"/>
                  <a:ea typeface="Times New Roman" panose="02020603050405020304" pitchFamily="18" charset="0"/>
                  <a:cs typeface="Helvetica" panose="020B0604020202020204" pitchFamily="34" charset="0"/>
                </a:rPr>
                <a:t> общественно-деловых объединений, работодателей </a:t>
              </a:r>
              <a:endParaRPr lang="ru-RU" sz="1400" dirty="0">
                <a:solidFill>
                  <a:srgbClr val="C00000"/>
                </a:solidFill>
                <a:latin typeface="Century Gothic" panose="020B0502020202020204" pitchFamily="34" charset="0"/>
                <a:cs typeface="Helvetica" panose="020B0604020202020204" pitchFamily="34" charset="0"/>
              </a:endParaRPr>
            </a:p>
          </p:txBody>
        </p:sp>
        <p:sp>
          <p:nvSpPr>
            <p:cNvPr id="20" name="Прямоугольник 19"/>
            <p:cNvSpPr/>
            <p:nvPr/>
          </p:nvSpPr>
          <p:spPr>
            <a:xfrm>
              <a:off x="34983" y="4248670"/>
              <a:ext cx="3015625" cy="138499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/>
              <a:r>
                <a:rPr lang="ru-RU" sz="1400" dirty="0" smtClean="0">
                  <a:latin typeface="Century Gothic" panose="020B0502020202020204" pitchFamily="34" charset="0"/>
                  <a:ea typeface="Times New Roman" panose="02020603050405020304" pitchFamily="18" charset="0"/>
                  <a:cs typeface="Helvetica" panose="020B0604020202020204" pitchFamily="34" charset="0"/>
                </a:rPr>
                <a:t>Вовлечение социальных </a:t>
              </a:r>
              <a:r>
                <a:rPr lang="ru-RU" sz="1400" dirty="0">
                  <a:latin typeface="Century Gothic" panose="020B0502020202020204" pitchFamily="34" charset="0"/>
                  <a:ea typeface="Times New Roman" panose="02020603050405020304" pitchFamily="18" charset="0"/>
                  <a:cs typeface="Helvetica" panose="020B0604020202020204" pitchFamily="34" charset="0"/>
                </a:rPr>
                <a:t>партнеров </a:t>
              </a:r>
              <a:r>
                <a:rPr lang="ru-RU" sz="1400" dirty="0" smtClean="0">
                  <a:latin typeface="Century Gothic" panose="020B0502020202020204" pitchFamily="34" charset="0"/>
                  <a:ea typeface="Times New Roman" panose="02020603050405020304" pitchFamily="18" charset="0"/>
                  <a:cs typeface="Helvetica" panose="020B0604020202020204" pitchFamily="34" charset="0"/>
                </a:rPr>
                <a:t>в обновление и разработку основных </a:t>
              </a:r>
              <a:r>
                <a:rPr lang="ru-RU" sz="1400" dirty="0">
                  <a:solidFill>
                    <a:srgbClr val="C00000"/>
                  </a:solidFill>
                  <a:latin typeface="Century Gothic" panose="020B0502020202020204" pitchFamily="34" charset="0"/>
                  <a:ea typeface="Times New Roman" panose="02020603050405020304" pitchFamily="18" charset="0"/>
                  <a:cs typeface="Helvetica" panose="020B0604020202020204" pitchFamily="34" charset="0"/>
                </a:rPr>
                <a:t>образовательных </a:t>
              </a:r>
              <a:r>
                <a:rPr lang="ru-RU" sz="1400" dirty="0" smtClean="0">
                  <a:solidFill>
                    <a:srgbClr val="C00000"/>
                  </a:solidFill>
                  <a:latin typeface="Century Gothic" panose="020B0502020202020204" pitchFamily="34" charset="0"/>
                  <a:ea typeface="Times New Roman" panose="02020603050405020304" pitchFamily="18" charset="0"/>
                  <a:cs typeface="Helvetica" panose="020B0604020202020204" pitchFamily="34" charset="0"/>
                </a:rPr>
                <a:t>программ </a:t>
              </a:r>
              <a:r>
                <a:rPr lang="ru-RU" sz="1400" dirty="0" smtClean="0">
                  <a:latin typeface="Century Gothic" panose="020B0502020202020204" pitchFamily="34" charset="0"/>
                  <a:ea typeface="Times New Roman" panose="02020603050405020304" pitchFamily="18" charset="0"/>
                  <a:cs typeface="Helvetica" panose="020B0604020202020204" pitchFamily="34" charset="0"/>
                </a:rPr>
                <a:t>и </a:t>
              </a:r>
              <a:r>
                <a:rPr lang="ru-RU" sz="1400" dirty="0" smtClean="0">
                  <a:solidFill>
                    <a:srgbClr val="C00000"/>
                  </a:solidFill>
                  <a:latin typeface="Century Gothic" panose="020B0502020202020204" pitchFamily="34" charset="0"/>
                  <a:ea typeface="Times New Roman" panose="02020603050405020304" pitchFamily="18" charset="0"/>
                  <a:cs typeface="Helvetica" panose="020B0604020202020204" pitchFamily="34" charset="0"/>
                </a:rPr>
                <a:t>программ развития </a:t>
              </a:r>
              <a:r>
                <a:rPr lang="ru-RU" sz="1400" dirty="0" smtClean="0">
                  <a:latin typeface="Century Gothic" panose="020B0502020202020204" pitchFamily="34" charset="0"/>
                  <a:ea typeface="Times New Roman" panose="02020603050405020304" pitchFamily="18" charset="0"/>
                  <a:cs typeface="Helvetica" panose="020B0604020202020204" pitchFamily="34" charset="0"/>
                </a:rPr>
                <a:t>образовательных организаций</a:t>
              </a:r>
              <a:endParaRPr lang="ru-RU" sz="1400" dirty="0">
                <a:latin typeface="Century Gothic" panose="020B0502020202020204" pitchFamily="34" charset="0"/>
                <a:cs typeface="Helvetica" panose="020B0604020202020204" pitchFamily="34" charset="0"/>
              </a:endParaRPr>
            </a:p>
          </p:txBody>
        </p:sp>
        <p:sp>
          <p:nvSpPr>
            <p:cNvPr id="23" name="Прямоугольник 22"/>
            <p:cNvSpPr/>
            <p:nvPr/>
          </p:nvSpPr>
          <p:spPr>
            <a:xfrm>
              <a:off x="5044993" y="1023342"/>
              <a:ext cx="3924718" cy="95410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ru-RU" sz="1400" dirty="0" smtClean="0">
                  <a:latin typeface="Century Gothic" panose="020B0502020202020204" pitchFamily="34" charset="0"/>
                  <a:ea typeface="Times New Roman" panose="02020603050405020304" pitchFamily="18" charset="0"/>
                  <a:cs typeface="Helvetica" panose="020B0604020202020204" pitchFamily="34" charset="0"/>
                </a:rPr>
                <a:t>Повышение </a:t>
              </a:r>
              <a:r>
                <a:rPr lang="ru-RU" sz="1400" dirty="0" smtClean="0">
                  <a:solidFill>
                    <a:srgbClr val="C20F12"/>
                  </a:solidFill>
                  <a:latin typeface="Century Gothic" panose="020B0502020202020204" pitchFamily="34" charset="0"/>
                  <a:ea typeface="Times New Roman" panose="02020603050405020304" pitchFamily="18" charset="0"/>
                  <a:cs typeface="Helvetica" panose="020B0604020202020204" pitchFamily="34" charset="0"/>
                </a:rPr>
                <a:t>информированности</a:t>
              </a:r>
              <a:r>
                <a:rPr lang="ru-RU" sz="1400" dirty="0" smtClean="0">
                  <a:latin typeface="Century Gothic" panose="020B0502020202020204" pitchFamily="34" charset="0"/>
                  <a:ea typeface="Times New Roman" panose="02020603050405020304" pitchFamily="18" charset="0"/>
                  <a:cs typeface="Helvetica" panose="020B0604020202020204" pitchFamily="34" charset="0"/>
                </a:rPr>
                <a:t> </a:t>
              </a:r>
              <a:r>
                <a:rPr lang="ru-RU" sz="1400" dirty="0">
                  <a:latin typeface="Century Gothic" panose="020B0502020202020204" pitchFamily="34" charset="0"/>
                  <a:ea typeface="Times New Roman" panose="02020603050405020304" pitchFamily="18" charset="0"/>
                  <a:cs typeface="Helvetica" panose="020B0604020202020204" pitchFamily="34" charset="0"/>
                </a:rPr>
                <a:t>образовательных организаций о прогнозных данных по кадровой </a:t>
              </a:r>
              <a:r>
                <a:rPr lang="ru-RU" sz="1400" dirty="0" smtClean="0">
                  <a:latin typeface="Century Gothic" panose="020B0502020202020204" pitchFamily="34" charset="0"/>
                  <a:ea typeface="Times New Roman" panose="02020603050405020304" pitchFamily="18" charset="0"/>
                  <a:cs typeface="Helvetica" panose="020B0604020202020204" pitchFamily="34" charset="0"/>
                </a:rPr>
                <a:t>потребности</a:t>
              </a:r>
              <a:endParaRPr lang="ru-RU" sz="1400" dirty="0">
                <a:latin typeface="Century Gothic" panose="020B0502020202020204" pitchFamily="34" charset="0"/>
                <a:cs typeface="Helvetica" panose="020B0604020202020204" pitchFamily="34" charset="0"/>
              </a:endParaRPr>
            </a:p>
          </p:txBody>
        </p:sp>
        <p:sp>
          <p:nvSpPr>
            <p:cNvPr id="25" name="Прямоугольник 24"/>
            <p:cNvSpPr/>
            <p:nvPr/>
          </p:nvSpPr>
          <p:spPr>
            <a:xfrm>
              <a:off x="3409076" y="5355792"/>
              <a:ext cx="3960440" cy="116955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ru-RU" sz="1400" dirty="0" smtClean="0">
                  <a:latin typeface="Century Gothic" panose="020B0502020202020204" pitchFamily="34" charset="0"/>
                  <a:ea typeface="Times New Roman" panose="02020603050405020304" pitchFamily="18" charset="0"/>
                  <a:cs typeface="Helvetica" panose="020B0604020202020204" pitchFamily="34" charset="0"/>
                </a:rPr>
                <a:t>Разработка и внедрение </a:t>
              </a:r>
              <a:r>
                <a:rPr lang="ru-RU" sz="1400" dirty="0" smtClean="0">
                  <a:solidFill>
                    <a:srgbClr val="C20F12"/>
                  </a:solidFill>
                  <a:latin typeface="Century Gothic" panose="020B0502020202020204" pitchFamily="34" charset="0"/>
                  <a:ea typeface="Times New Roman" panose="02020603050405020304" pitchFamily="18" charset="0"/>
                  <a:cs typeface="Helvetica" panose="020B0604020202020204" pitchFamily="34" charset="0"/>
                </a:rPr>
                <a:t>инструментов </a:t>
              </a:r>
              <a:r>
                <a:rPr lang="ru-RU" sz="1400" dirty="0">
                  <a:solidFill>
                    <a:srgbClr val="C20F12"/>
                  </a:solidFill>
                  <a:latin typeface="Century Gothic" panose="020B0502020202020204" pitchFamily="34" charset="0"/>
                  <a:ea typeface="Times New Roman" panose="02020603050405020304" pitchFamily="18" charset="0"/>
                  <a:cs typeface="Helvetica" panose="020B0604020202020204" pitchFamily="34" charset="0"/>
                </a:rPr>
                <a:t>мотивации </a:t>
              </a:r>
              <a:r>
                <a:rPr lang="ru-RU" sz="1400" dirty="0">
                  <a:latin typeface="Century Gothic" panose="020B0502020202020204" pitchFamily="34" charset="0"/>
                  <a:ea typeface="Times New Roman" panose="02020603050405020304" pitchFamily="18" charset="0"/>
                  <a:cs typeface="Helvetica" panose="020B0604020202020204" pitchFamily="34" charset="0"/>
                </a:rPr>
                <a:t>и </a:t>
              </a:r>
              <a:r>
                <a:rPr lang="ru-RU" sz="1400" dirty="0" smtClean="0">
                  <a:solidFill>
                    <a:srgbClr val="C20F12"/>
                  </a:solidFill>
                  <a:latin typeface="Century Gothic" panose="020B0502020202020204" pitchFamily="34" charset="0"/>
                  <a:ea typeface="Times New Roman" panose="02020603050405020304" pitchFamily="18" charset="0"/>
                  <a:cs typeface="Helvetica" panose="020B0604020202020204" pitchFamily="34" charset="0"/>
                </a:rPr>
                <a:t>механизмов вовлечения </a:t>
              </a:r>
              <a:r>
                <a:rPr lang="ru-RU" sz="1400" dirty="0">
                  <a:latin typeface="Century Gothic" panose="020B0502020202020204" pitchFamily="34" charset="0"/>
                  <a:ea typeface="Times New Roman" panose="02020603050405020304" pitchFamily="18" charset="0"/>
                  <a:cs typeface="Helvetica" panose="020B0604020202020204" pitchFamily="34" charset="0"/>
                </a:rPr>
                <a:t>социальных партнеров к участию в управлении образовательной </a:t>
              </a:r>
              <a:r>
                <a:rPr lang="ru-RU" sz="1400" dirty="0" smtClean="0">
                  <a:latin typeface="Century Gothic" panose="020B0502020202020204" pitchFamily="34" charset="0"/>
                  <a:ea typeface="Times New Roman" panose="02020603050405020304" pitchFamily="18" charset="0"/>
                  <a:cs typeface="Helvetica" panose="020B0604020202020204" pitchFamily="34" charset="0"/>
                </a:rPr>
                <a:t>организацией </a:t>
              </a:r>
              <a:endParaRPr lang="ru-RU" sz="1400" dirty="0">
                <a:latin typeface="Century Gothic" panose="020B0502020202020204" pitchFamily="34" charset="0"/>
                <a:cs typeface="Helvetica" panose="020B0604020202020204" pitchFamily="34" charset="0"/>
              </a:endParaRPr>
            </a:p>
          </p:txBody>
        </p:sp>
        <p:sp>
          <p:nvSpPr>
            <p:cNvPr id="28" name="Прямоугольник 27"/>
            <p:cNvSpPr/>
            <p:nvPr/>
          </p:nvSpPr>
          <p:spPr>
            <a:xfrm>
              <a:off x="6088026" y="2592420"/>
              <a:ext cx="3204782" cy="95410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>
                <a:spcAft>
                  <a:spcPts val="0"/>
                </a:spcAft>
                <a:buSzPts val="1400"/>
              </a:pPr>
              <a:r>
                <a:rPr lang="ru-RU" sz="1400" dirty="0" smtClean="0">
                  <a:latin typeface="Century Gothic" panose="020B0502020202020204" pitchFamily="34" charset="0"/>
                  <a:ea typeface="Times New Roman" panose="02020603050405020304" pitchFamily="18" charset="0"/>
                  <a:cs typeface="Helvetica" panose="020B0604020202020204" pitchFamily="34" charset="0"/>
                </a:rPr>
                <a:t>Создание </a:t>
              </a:r>
              <a:r>
                <a:rPr lang="ru-RU" sz="1400" dirty="0">
                  <a:solidFill>
                    <a:srgbClr val="C20F12"/>
                  </a:solidFill>
                  <a:latin typeface="Century Gothic" panose="020B0502020202020204" pitchFamily="34" charset="0"/>
                  <a:ea typeface="Times New Roman" panose="02020603050405020304" pitchFamily="18" charset="0"/>
                  <a:cs typeface="Helvetica" panose="020B0604020202020204" pitchFamily="34" charset="0"/>
                </a:rPr>
                <a:t>базы данных лучших практик </a:t>
              </a:r>
              <a:r>
                <a:rPr lang="ru-RU" sz="1400" dirty="0">
                  <a:latin typeface="Century Gothic" panose="020B0502020202020204" pitchFamily="34" charset="0"/>
                  <a:ea typeface="Times New Roman" panose="02020603050405020304" pitchFamily="18" charset="0"/>
                  <a:cs typeface="Helvetica" panose="020B0604020202020204" pitchFamily="34" charset="0"/>
                </a:rPr>
                <a:t>вовлечения социальных партнеров в управление образовательной организацией</a:t>
              </a:r>
              <a:endParaRPr lang="ru-RU" sz="1400" dirty="0">
                <a:effectLst/>
                <a:latin typeface="Century Gothic" panose="020B0502020202020204" pitchFamily="34" charset="0"/>
                <a:ea typeface="Times New Roman" panose="02020603050405020304" pitchFamily="18" charset="0"/>
                <a:cs typeface="Helvetica" panose="020B0604020202020204" pitchFamily="34" charset="0"/>
              </a:endParaRPr>
            </a:p>
          </p:txBody>
        </p:sp>
        <p:sp>
          <p:nvSpPr>
            <p:cNvPr id="31" name="Прямоугольник 30"/>
            <p:cNvSpPr/>
            <p:nvPr/>
          </p:nvSpPr>
          <p:spPr>
            <a:xfrm>
              <a:off x="6038389" y="3934070"/>
              <a:ext cx="3105611" cy="95410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ru-RU" sz="1400" dirty="0" smtClean="0">
                  <a:latin typeface="Century Gothic" panose="020B0502020202020204" pitchFamily="34" charset="0"/>
                  <a:ea typeface="Times New Roman" panose="02020603050405020304" pitchFamily="18" charset="0"/>
                  <a:cs typeface="Helvetica" panose="020B0604020202020204" pitchFamily="34" charset="0"/>
                </a:rPr>
                <a:t>Формирование единой концепции </a:t>
              </a:r>
              <a:r>
                <a:rPr lang="ru-RU" sz="1400" dirty="0">
                  <a:solidFill>
                    <a:srgbClr val="C20F12"/>
                  </a:solidFill>
                  <a:latin typeface="Century Gothic" panose="020B0502020202020204" pitchFamily="34" charset="0"/>
                  <a:ea typeface="Times New Roman" panose="02020603050405020304" pitchFamily="18" charset="0"/>
                  <a:cs typeface="Helvetica" panose="020B0604020202020204" pitchFamily="34" charset="0"/>
                </a:rPr>
                <a:t>информационной политики </a:t>
              </a:r>
              <a:r>
                <a:rPr lang="ru-RU" sz="1400" dirty="0" smtClean="0">
                  <a:latin typeface="Century Gothic" panose="020B0502020202020204" pitchFamily="34" charset="0"/>
                  <a:ea typeface="Times New Roman" panose="02020603050405020304" pitchFamily="18" charset="0"/>
                  <a:cs typeface="Helvetica" panose="020B0604020202020204" pitchFamily="34" charset="0"/>
                </a:rPr>
                <a:t>образовательных </a:t>
              </a:r>
              <a:r>
                <a:rPr lang="ru-RU" sz="1400" dirty="0">
                  <a:latin typeface="Century Gothic" panose="020B0502020202020204" pitchFamily="34" charset="0"/>
                  <a:ea typeface="Times New Roman" panose="02020603050405020304" pitchFamily="18" charset="0"/>
                  <a:cs typeface="Helvetica" panose="020B0604020202020204" pitchFamily="34" charset="0"/>
                </a:rPr>
                <a:t>организаций региона</a:t>
              </a:r>
              <a:endParaRPr lang="ru-RU" sz="1400" dirty="0">
                <a:latin typeface="Century Gothic" panose="020B0502020202020204" pitchFamily="34" charset="0"/>
                <a:cs typeface="Helvetica" panose="020B0604020202020204" pitchFamily="34" charset="0"/>
              </a:endParaRPr>
            </a:p>
          </p:txBody>
        </p:sp>
        <p:pic>
          <p:nvPicPr>
            <p:cNvPr id="8" name="Рисунок 7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1559" t="2836" r="21216" b="3210"/>
            <a:stretch/>
          </p:blipFill>
          <p:spPr>
            <a:xfrm>
              <a:off x="2842002" y="1861572"/>
              <a:ext cx="3314174" cy="3367628"/>
            </a:xfrm>
            <a:prstGeom prst="rect">
              <a:avLst/>
            </a:prstGeom>
          </p:spPr>
        </p:pic>
        <p:cxnSp>
          <p:nvCxnSpPr>
            <p:cNvPr id="21" name="Прямая соединительная линия 20"/>
            <p:cNvCxnSpPr/>
            <p:nvPr/>
          </p:nvCxnSpPr>
          <p:spPr>
            <a:xfrm>
              <a:off x="1542795" y="1977449"/>
              <a:ext cx="2093101" cy="0"/>
            </a:xfrm>
            <a:prstGeom prst="line">
              <a:avLst/>
            </a:prstGeom>
            <a:ln w="19050">
              <a:solidFill>
                <a:srgbClr val="272D6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Прямая соединительная линия 33"/>
            <p:cNvCxnSpPr/>
            <p:nvPr/>
          </p:nvCxnSpPr>
          <p:spPr>
            <a:xfrm>
              <a:off x="899592" y="3760779"/>
              <a:ext cx="2039980" cy="0"/>
            </a:xfrm>
            <a:prstGeom prst="line">
              <a:avLst/>
            </a:prstGeom>
            <a:ln w="19050">
              <a:solidFill>
                <a:srgbClr val="17AEC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Прямая соединительная линия 34"/>
            <p:cNvCxnSpPr/>
            <p:nvPr/>
          </p:nvCxnSpPr>
          <p:spPr>
            <a:xfrm>
              <a:off x="4836949" y="2060848"/>
              <a:ext cx="2532567" cy="0"/>
            </a:xfrm>
            <a:prstGeom prst="line">
              <a:avLst/>
            </a:prstGeom>
            <a:ln w="19050">
              <a:solidFill>
                <a:srgbClr val="2428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Прямая соединительная линия 35"/>
            <p:cNvCxnSpPr/>
            <p:nvPr/>
          </p:nvCxnSpPr>
          <p:spPr>
            <a:xfrm>
              <a:off x="5585335" y="3645024"/>
              <a:ext cx="2731081" cy="0"/>
            </a:xfrm>
            <a:prstGeom prst="line">
              <a:avLst/>
            </a:prstGeom>
            <a:ln w="19050">
              <a:solidFill>
                <a:srgbClr val="0F8EA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Прямая соединительная линия 36"/>
            <p:cNvCxnSpPr/>
            <p:nvPr/>
          </p:nvCxnSpPr>
          <p:spPr>
            <a:xfrm>
              <a:off x="6038389" y="4941168"/>
              <a:ext cx="2278027" cy="0"/>
            </a:xfrm>
            <a:prstGeom prst="line">
              <a:avLst/>
            </a:prstGeom>
            <a:ln w="19050">
              <a:solidFill>
                <a:srgbClr val="BABEE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Прямая соединительная линия 37"/>
            <p:cNvCxnSpPr/>
            <p:nvPr/>
          </p:nvCxnSpPr>
          <p:spPr>
            <a:xfrm>
              <a:off x="899592" y="5661248"/>
              <a:ext cx="2151016" cy="0"/>
            </a:xfrm>
            <a:prstGeom prst="line">
              <a:avLst/>
            </a:prstGeom>
            <a:ln w="19050">
              <a:solidFill>
                <a:srgbClr val="5D63A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Прямая соединительная линия 40"/>
            <p:cNvCxnSpPr/>
            <p:nvPr/>
          </p:nvCxnSpPr>
          <p:spPr>
            <a:xfrm flipV="1">
              <a:off x="3050608" y="4680719"/>
              <a:ext cx="585288" cy="980529"/>
            </a:xfrm>
            <a:prstGeom prst="line">
              <a:avLst/>
            </a:prstGeom>
            <a:ln w="19050">
              <a:solidFill>
                <a:srgbClr val="5D63A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Прямая соединительная линия 46"/>
            <p:cNvCxnSpPr/>
            <p:nvPr/>
          </p:nvCxnSpPr>
          <p:spPr>
            <a:xfrm>
              <a:off x="4217977" y="5341281"/>
              <a:ext cx="2151016" cy="0"/>
            </a:xfrm>
            <a:prstGeom prst="line">
              <a:avLst/>
            </a:prstGeom>
            <a:ln w="19050">
              <a:solidFill>
                <a:srgbClr val="2EC9E9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Прямая соединительная линия 48"/>
            <p:cNvCxnSpPr/>
            <p:nvPr/>
          </p:nvCxnSpPr>
          <p:spPr>
            <a:xfrm>
              <a:off x="4499089" y="5157192"/>
              <a:ext cx="0" cy="198600"/>
            </a:xfrm>
            <a:prstGeom prst="line">
              <a:avLst/>
            </a:prstGeom>
            <a:ln w="19050">
              <a:solidFill>
                <a:srgbClr val="2EC9E9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Прямая соединительная линия 52"/>
            <p:cNvCxnSpPr/>
            <p:nvPr/>
          </p:nvCxnSpPr>
          <p:spPr>
            <a:xfrm>
              <a:off x="3627206" y="1977429"/>
              <a:ext cx="236497" cy="326914"/>
            </a:xfrm>
            <a:prstGeom prst="line">
              <a:avLst/>
            </a:prstGeom>
            <a:ln w="19050">
              <a:solidFill>
                <a:srgbClr val="272D6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Прямая соединительная линия 55"/>
            <p:cNvCxnSpPr/>
            <p:nvPr/>
          </p:nvCxnSpPr>
          <p:spPr>
            <a:xfrm flipH="1" flipV="1">
              <a:off x="5585335" y="4562110"/>
              <a:ext cx="453054" cy="379057"/>
            </a:xfrm>
            <a:prstGeom prst="line">
              <a:avLst/>
            </a:prstGeom>
            <a:ln w="19050">
              <a:solidFill>
                <a:srgbClr val="BABEE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57" name="Рисунок 56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04383" y="2928808"/>
              <a:ext cx="745569" cy="745569"/>
            </a:xfrm>
            <a:prstGeom prst="rect">
              <a:avLst/>
            </a:prstGeom>
          </p:spPr>
        </p:pic>
        <p:pic>
          <p:nvPicPr>
            <p:cNvPr id="58" name="Рисунок 57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156030" y="4315880"/>
              <a:ext cx="669019" cy="729231"/>
            </a:xfrm>
            <a:prstGeom prst="rect">
              <a:avLst/>
            </a:prstGeom>
          </p:spPr>
        </p:pic>
        <p:pic>
          <p:nvPicPr>
            <p:cNvPr id="59" name="Рисунок 58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227548" y="3964634"/>
              <a:ext cx="668415" cy="668415"/>
            </a:xfrm>
            <a:prstGeom prst="rect">
              <a:avLst/>
            </a:prstGeom>
          </p:spPr>
        </p:pic>
        <p:pic>
          <p:nvPicPr>
            <p:cNvPr id="60" name="Рисунок 59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479727" y="2064154"/>
              <a:ext cx="865211" cy="865211"/>
            </a:xfrm>
            <a:prstGeom prst="rect">
              <a:avLst/>
            </a:prstGeom>
          </p:spPr>
        </p:pic>
        <p:pic>
          <p:nvPicPr>
            <p:cNvPr id="61" name="Рисунок 60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032157" y="3924728"/>
              <a:ext cx="759911" cy="759911"/>
            </a:xfrm>
            <a:prstGeom prst="rect">
              <a:avLst/>
            </a:prstGeom>
          </p:spPr>
        </p:pic>
        <p:pic>
          <p:nvPicPr>
            <p:cNvPr id="62" name="Рисунок 61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717839" y="2224840"/>
              <a:ext cx="567496" cy="567496"/>
            </a:xfrm>
            <a:prstGeom prst="rect">
              <a:avLst/>
            </a:prstGeom>
          </p:spPr>
        </p:pic>
        <p:pic>
          <p:nvPicPr>
            <p:cNvPr id="63" name="Рисунок 62"/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285335" y="2947077"/>
              <a:ext cx="728804" cy="72880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0073087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1"/>
          <p:cNvGrpSpPr/>
          <p:nvPr/>
        </p:nvGrpSpPr>
        <p:grpSpPr>
          <a:xfrm>
            <a:off x="107504" y="87015"/>
            <a:ext cx="9036496" cy="6719982"/>
            <a:chOff x="107504" y="87015"/>
            <a:chExt cx="9036496" cy="6719982"/>
          </a:xfrm>
        </p:grpSpPr>
        <p:sp>
          <p:nvSpPr>
            <p:cNvPr id="4" name="TextBox 3"/>
            <p:cNvSpPr txBox="1"/>
            <p:nvPr/>
          </p:nvSpPr>
          <p:spPr>
            <a:xfrm>
              <a:off x="2732426" y="87015"/>
              <a:ext cx="3844322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ru-RU" sz="2400" b="1" dirty="0" smtClean="0">
                  <a:solidFill>
                    <a:srgbClr val="272D6B"/>
                  </a:solidFill>
                  <a:latin typeface="Century Gothic" panose="020B0502020202020204" pitchFamily="34" charset="0"/>
                  <a:cs typeface="Helvetica" panose="020B0604020202020204" pitchFamily="34" charset="0"/>
                </a:rPr>
                <a:t>СТРУКТУРА КОНЦЕПЦИИ</a:t>
              </a:r>
              <a:endParaRPr lang="ru-RU" sz="2400" b="1" dirty="0">
                <a:solidFill>
                  <a:srgbClr val="272D6B"/>
                </a:solidFill>
                <a:latin typeface="Century Gothic" panose="020B0502020202020204" pitchFamily="34" charset="0"/>
                <a:cs typeface="Helvetica" panose="020B0604020202020204" pitchFamily="34" charset="0"/>
              </a:endParaRPr>
            </a:p>
          </p:txBody>
        </p:sp>
        <p:cxnSp>
          <p:nvCxnSpPr>
            <p:cNvPr id="3" name="Прямая соединительная линия 2"/>
            <p:cNvCxnSpPr/>
            <p:nvPr/>
          </p:nvCxnSpPr>
          <p:spPr>
            <a:xfrm>
              <a:off x="395536" y="548680"/>
              <a:ext cx="8327776" cy="0"/>
            </a:xfrm>
            <a:prstGeom prst="line">
              <a:avLst/>
            </a:prstGeom>
            <a:ln w="1905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" name="TextBox 7"/>
            <p:cNvSpPr txBox="1"/>
            <p:nvPr/>
          </p:nvSpPr>
          <p:spPr>
            <a:xfrm>
              <a:off x="107504" y="620688"/>
              <a:ext cx="9036496" cy="618630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285750" indent="-285750">
                <a:spcBef>
                  <a:spcPts val="600"/>
                </a:spcBef>
                <a:spcAft>
                  <a:spcPts val="600"/>
                </a:spcAft>
                <a:buClr>
                  <a:srgbClr val="C00000"/>
                </a:buClr>
                <a:buFont typeface="Courier New" panose="02070309020205020404" pitchFamily="49" charset="0"/>
                <a:buChar char="o"/>
              </a:pPr>
              <a:r>
                <a:rPr lang="ru-RU" dirty="0" smtClean="0">
                  <a:solidFill>
                    <a:srgbClr val="272D6B"/>
                  </a:solidFill>
                  <a:latin typeface="Century Gothic" pitchFamily="34" charset="0"/>
                </a:rPr>
                <a:t>Термины и определения</a:t>
              </a:r>
            </a:p>
            <a:p>
              <a:pPr marL="285750" indent="-285750">
                <a:spcBef>
                  <a:spcPts val="600"/>
                </a:spcBef>
                <a:spcAft>
                  <a:spcPts val="600"/>
                </a:spcAft>
                <a:buClr>
                  <a:srgbClr val="C00000"/>
                </a:buClr>
                <a:buFont typeface="Courier New" panose="02070309020205020404" pitchFamily="49" charset="0"/>
                <a:buChar char="o"/>
              </a:pPr>
              <a:r>
                <a:rPr lang="ru-RU" dirty="0">
                  <a:solidFill>
                    <a:srgbClr val="272D6B"/>
                  </a:solidFill>
                  <a:latin typeface="Century Gothic" pitchFamily="34" charset="0"/>
                </a:rPr>
                <a:t>Основные приоритеты социально-экономического и территориального развития Нижегородской </a:t>
              </a:r>
              <a:r>
                <a:rPr lang="ru-RU" dirty="0" smtClean="0">
                  <a:solidFill>
                    <a:srgbClr val="272D6B"/>
                  </a:solidFill>
                  <a:latin typeface="Century Gothic" pitchFamily="34" charset="0"/>
                </a:rPr>
                <a:t>области</a:t>
              </a:r>
            </a:p>
            <a:p>
              <a:pPr marL="285750" indent="-285750">
                <a:spcBef>
                  <a:spcPts val="600"/>
                </a:spcBef>
                <a:spcAft>
                  <a:spcPts val="600"/>
                </a:spcAft>
                <a:buClr>
                  <a:srgbClr val="C00000"/>
                </a:buClr>
                <a:buFont typeface="Courier New" panose="02070309020205020404" pitchFamily="49" charset="0"/>
                <a:buChar char="o"/>
              </a:pPr>
              <a:r>
                <a:rPr lang="ru-RU" dirty="0">
                  <a:solidFill>
                    <a:srgbClr val="272D6B"/>
                  </a:solidFill>
                  <a:latin typeface="Century Gothic" pitchFamily="34" charset="0"/>
                </a:rPr>
                <a:t>Основные направления научно-технологического </a:t>
              </a:r>
              <a:r>
                <a:rPr lang="ru-RU" dirty="0" smtClean="0">
                  <a:solidFill>
                    <a:srgbClr val="272D6B"/>
                  </a:solidFill>
                  <a:latin typeface="Century Gothic" pitchFamily="34" charset="0"/>
                </a:rPr>
                <a:t>развития</a:t>
              </a:r>
            </a:p>
            <a:p>
              <a:pPr marL="285750" indent="-285750">
                <a:spcBef>
                  <a:spcPts val="600"/>
                </a:spcBef>
                <a:spcAft>
                  <a:spcPts val="600"/>
                </a:spcAft>
                <a:buClr>
                  <a:srgbClr val="C00000"/>
                </a:buClr>
                <a:buFont typeface="Courier New" panose="02070309020205020404" pitchFamily="49" charset="0"/>
                <a:buChar char="o"/>
              </a:pPr>
              <a:r>
                <a:rPr lang="ru-RU" dirty="0">
                  <a:solidFill>
                    <a:srgbClr val="272D6B"/>
                  </a:solidFill>
                  <a:latin typeface="Century Gothic" pitchFamily="34" charset="0"/>
                </a:rPr>
                <a:t>Прогнозные данные по кадровой потребности Нижегородской </a:t>
              </a:r>
              <a:r>
                <a:rPr lang="ru-RU" dirty="0" smtClean="0">
                  <a:solidFill>
                    <a:srgbClr val="272D6B"/>
                  </a:solidFill>
                  <a:latin typeface="Century Gothic" pitchFamily="34" charset="0"/>
                </a:rPr>
                <a:t>области</a:t>
              </a:r>
            </a:p>
            <a:p>
              <a:pPr marL="285750" indent="-285750">
                <a:spcBef>
                  <a:spcPts val="600"/>
                </a:spcBef>
                <a:spcAft>
                  <a:spcPts val="600"/>
                </a:spcAft>
                <a:buClr>
                  <a:srgbClr val="C00000"/>
                </a:buClr>
                <a:buFont typeface="Courier New" panose="02070309020205020404" pitchFamily="49" charset="0"/>
                <a:buChar char="o"/>
              </a:pPr>
              <a:r>
                <a:rPr lang="ru-RU" dirty="0">
                  <a:solidFill>
                    <a:srgbClr val="272D6B"/>
                  </a:solidFill>
                  <a:latin typeface="Century Gothic" pitchFamily="34" charset="0"/>
                </a:rPr>
                <a:t>Список общественно-деловых объединений, предприятий, образовательных организаций высшего образования и научных организаций, оказывающих значительное влияние на приоритеты социально-экономического и научно-технологического </a:t>
              </a:r>
              <a:r>
                <a:rPr lang="ru-RU" dirty="0" smtClean="0">
                  <a:solidFill>
                    <a:srgbClr val="272D6B"/>
                  </a:solidFill>
                  <a:latin typeface="Century Gothic" pitchFamily="34" charset="0"/>
                </a:rPr>
                <a:t>развития</a:t>
              </a:r>
            </a:p>
            <a:p>
              <a:pPr marL="285750" indent="-285750">
                <a:spcBef>
                  <a:spcPts val="600"/>
                </a:spcBef>
                <a:spcAft>
                  <a:spcPts val="600"/>
                </a:spcAft>
                <a:buClr>
                  <a:srgbClr val="C00000"/>
                </a:buClr>
                <a:buFont typeface="Courier New" panose="02070309020205020404" pitchFamily="49" charset="0"/>
                <a:buChar char="o"/>
              </a:pPr>
              <a:r>
                <a:rPr lang="ru-RU" dirty="0">
                  <a:solidFill>
                    <a:srgbClr val="272D6B"/>
                  </a:solidFill>
                  <a:latin typeface="Century Gothic" pitchFamily="34" charset="0"/>
                </a:rPr>
                <a:t>Перечень инструментов мотивации, привлечения социальных партнеров к участию в управлении образовательной </a:t>
              </a:r>
              <a:r>
                <a:rPr lang="ru-RU" dirty="0" smtClean="0">
                  <a:solidFill>
                    <a:srgbClr val="272D6B"/>
                  </a:solidFill>
                  <a:latin typeface="Century Gothic" pitchFamily="34" charset="0"/>
                </a:rPr>
                <a:t>организацией</a:t>
              </a:r>
            </a:p>
            <a:p>
              <a:pPr marL="285750" indent="-285750">
                <a:spcBef>
                  <a:spcPts val="600"/>
                </a:spcBef>
                <a:spcAft>
                  <a:spcPts val="600"/>
                </a:spcAft>
                <a:buClr>
                  <a:srgbClr val="C00000"/>
                </a:buClr>
                <a:buFont typeface="Courier New" panose="02070309020205020404" pitchFamily="49" charset="0"/>
                <a:buChar char="o"/>
              </a:pPr>
              <a:r>
                <a:rPr lang="ru-RU" dirty="0">
                  <a:solidFill>
                    <a:srgbClr val="272D6B"/>
                  </a:solidFill>
                  <a:latin typeface="Century Gothic" pitchFamily="34" charset="0"/>
                </a:rPr>
                <a:t>Механизмы вовлечения социальных партнеров в систематическое обновление содержания </a:t>
              </a:r>
              <a:r>
                <a:rPr lang="ru-RU" dirty="0" smtClean="0">
                  <a:solidFill>
                    <a:srgbClr val="272D6B"/>
                  </a:solidFill>
                  <a:latin typeface="Century Gothic" pitchFamily="34" charset="0"/>
                </a:rPr>
                <a:t>образования</a:t>
              </a:r>
            </a:p>
            <a:p>
              <a:pPr marL="285750" indent="-285750">
                <a:spcBef>
                  <a:spcPts val="600"/>
                </a:spcBef>
                <a:spcAft>
                  <a:spcPts val="600"/>
                </a:spcAft>
                <a:buClr>
                  <a:srgbClr val="C00000"/>
                </a:buClr>
                <a:buFont typeface="Courier New" panose="02070309020205020404" pitchFamily="49" charset="0"/>
                <a:buChar char="o"/>
              </a:pPr>
              <a:r>
                <a:rPr lang="ru-RU" dirty="0">
                  <a:solidFill>
                    <a:srgbClr val="272D6B"/>
                  </a:solidFill>
                  <a:latin typeface="Century Gothic" pitchFamily="34" charset="0"/>
                </a:rPr>
                <a:t>Положения по аккумуляции и систематизации лучших практик </a:t>
              </a:r>
            </a:p>
            <a:p>
              <a:pPr marL="285750" indent="-285750">
                <a:spcBef>
                  <a:spcPts val="600"/>
                </a:spcBef>
                <a:spcAft>
                  <a:spcPts val="600"/>
                </a:spcAft>
                <a:buClr>
                  <a:srgbClr val="C00000"/>
                </a:buClr>
                <a:buFont typeface="Courier New" panose="02070309020205020404" pitchFamily="49" charset="0"/>
                <a:buChar char="o"/>
              </a:pPr>
              <a:r>
                <a:rPr lang="ru-RU" dirty="0">
                  <a:solidFill>
                    <a:srgbClr val="272D6B"/>
                  </a:solidFill>
                  <a:latin typeface="Century Gothic" pitchFamily="34" charset="0"/>
                </a:rPr>
                <a:t>Концепция информационной политики </a:t>
              </a:r>
            </a:p>
            <a:p>
              <a:pPr marL="285750" indent="-285750">
                <a:spcBef>
                  <a:spcPts val="600"/>
                </a:spcBef>
                <a:spcAft>
                  <a:spcPts val="600"/>
                </a:spcAft>
                <a:buClr>
                  <a:srgbClr val="C00000"/>
                </a:buClr>
                <a:buFont typeface="Courier New" panose="02070309020205020404" pitchFamily="49" charset="0"/>
                <a:buChar char="o"/>
              </a:pPr>
              <a:r>
                <a:rPr lang="ru-RU" dirty="0">
                  <a:solidFill>
                    <a:srgbClr val="272D6B"/>
                  </a:solidFill>
                  <a:latin typeface="Century Gothic" pitchFamily="34" charset="0"/>
                </a:rPr>
                <a:t>Перечень нормативно-правовых актов по взаимодействию с социальными </a:t>
              </a:r>
              <a:r>
                <a:rPr lang="ru-RU" dirty="0" smtClean="0">
                  <a:solidFill>
                    <a:srgbClr val="272D6B"/>
                  </a:solidFill>
                  <a:latin typeface="Century Gothic" pitchFamily="34" charset="0"/>
                </a:rPr>
                <a:t>партнерами</a:t>
              </a:r>
              <a:endParaRPr lang="ru-RU" dirty="0">
                <a:solidFill>
                  <a:srgbClr val="272D6B"/>
                </a:solidFill>
                <a:latin typeface="Century Gothic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415728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Группа 12"/>
          <p:cNvGrpSpPr/>
          <p:nvPr/>
        </p:nvGrpSpPr>
        <p:grpSpPr>
          <a:xfrm>
            <a:off x="0" y="0"/>
            <a:ext cx="8676456" cy="6858000"/>
            <a:chOff x="0" y="0"/>
            <a:chExt cx="8676456" cy="6858000"/>
          </a:xfrm>
        </p:grpSpPr>
        <p:sp>
          <p:nvSpPr>
            <p:cNvPr id="4" name="Прямоугольник 3"/>
            <p:cNvSpPr/>
            <p:nvPr/>
          </p:nvSpPr>
          <p:spPr>
            <a:xfrm>
              <a:off x="0" y="0"/>
              <a:ext cx="3167336" cy="6858000"/>
            </a:xfrm>
            <a:prstGeom prst="rect">
              <a:avLst/>
            </a:prstGeom>
            <a:solidFill>
              <a:srgbClr val="272D6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683060" y="2868037"/>
              <a:ext cx="2145139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2400" b="1" dirty="0" smtClean="0">
                  <a:solidFill>
                    <a:schemeClr val="bg1"/>
                  </a:solidFill>
                  <a:latin typeface="Helvetica" panose="020B0604020202020204" pitchFamily="34" charset="0"/>
                  <a:cs typeface="Helvetica" panose="020B0604020202020204" pitchFamily="34" charset="0"/>
                </a:rPr>
                <a:t>ОСНОВНЫЕ </a:t>
              </a:r>
            </a:p>
            <a:p>
              <a:r>
                <a:rPr lang="ru-RU" sz="2400" b="1" dirty="0" smtClean="0">
                  <a:solidFill>
                    <a:schemeClr val="bg1"/>
                  </a:solidFill>
                  <a:latin typeface="Helvetica" panose="020B0604020202020204" pitchFamily="34" charset="0"/>
                  <a:cs typeface="Helvetica" panose="020B0604020202020204" pitchFamily="34" charset="0"/>
                </a:rPr>
                <a:t>ПОНЯТИЯ</a:t>
              </a:r>
              <a:endParaRPr lang="ru-RU" sz="2400" b="1" dirty="0">
                <a:solidFill>
                  <a:schemeClr val="bg1"/>
                </a:solidFill>
                <a:latin typeface="Helvetica" panose="020B0604020202020204" pitchFamily="34" charset="0"/>
                <a:cs typeface="Helvetica" panose="020B0604020202020204" pitchFamily="34" charset="0"/>
              </a:endParaRPr>
            </a:p>
          </p:txBody>
        </p:sp>
        <p:sp>
          <p:nvSpPr>
            <p:cNvPr id="6" name="Прямоугольник 5"/>
            <p:cNvSpPr/>
            <p:nvPr/>
          </p:nvSpPr>
          <p:spPr>
            <a:xfrm>
              <a:off x="3799799" y="677595"/>
              <a:ext cx="4876656" cy="203132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ru-RU" b="1" dirty="0">
                  <a:solidFill>
                    <a:srgbClr val="C20F12"/>
                  </a:solidFill>
                  <a:latin typeface="Century Gothic" panose="020B0502020202020204" pitchFamily="34" charset="0"/>
                  <a:ea typeface="Calibri" panose="020F0502020204030204" pitchFamily="34" charset="0"/>
                  <a:cs typeface="Helvetica" panose="020B0604020202020204" pitchFamily="34" charset="0"/>
                </a:rPr>
                <a:t>Общественно-деловые объединения</a:t>
              </a:r>
              <a:r>
                <a:rPr lang="ru-RU" dirty="0">
                  <a:solidFill>
                    <a:srgbClr val="272D6B"/>
                  </a:solidFill>
                  <a:latin typeface="Century Gothic" panose="020B0502020202020204" pitchFamily="34" charset="0"/>
                  <a:ea typeface="Calibri" panose="020F0502020204030204" pitchFamily="34" charset="0"/>
                  <a:cs typeface="Helvetica" panose="020B0604020202020204" pitchFamily="34" charset="0"/>
                </a:rPr>
                <a:t> – </a:t>
              </a:r>
              <a:r>
                <a:rPr lang="ru-RU" dirty="0">
                  <a:latin typeface="Century Gothic" panose="020B0502020202020204" pitchFamily="34" charset="0"/>
                  <a:ea typeface="Calibri" panose="020F0502020204030204" pitchFamily="34" charset="0"/>
                  <a:cs typeface="Helvetica" panose="020B0604020202020204" pitchFamily="34" charset="0"/>
                </a:rPr>
                <a:t>различные добровольные объединения граждан, в установленном законом порядке объединившихся на основе общности их интересов для удовлетворения духовных или иных нематериальных </a:t>
              </a:r>
              <a:r>
                <a:rPr lang="ru-RU" dirty="0" smtClean="0">
                  <a:latin typeface="Century Gothic" panose="020B0502020202020204" pitchFamily="34" charset="0"/>
                  <a:ea typeface="Calibri" panose="020F0502020204030204" pitchFamily="34" charset="0"/>
                  <a:cs typeface="Helvetica" panose="020B0604020202020204" pitchFamily="34" charset="0"/>
                </a:rPr>
                <a:t>потребностей.</a:t>
              </a:r>
              <a:endParaRPr lang="ru-RU" dirty="0">
                <a:latin typeface="Century Gothic" panose="020B0502020202020204" pitchFamily="34" charset="0"/>
                <a:cs typeface="Helvetica" panose="020B0604020202020204" pitchFamily="34" charset="0"/>
              </a:endParaRPr>
            </a:p>
          </p:txBody>
        </p:sp>
        <p:sp>
          <p:nvSpPr>
            <p:cNvPr id="7" name="Прямоугольник 6"/>
            <p:cNvSpPr/>
            <p:nvPr/>
          </p:nvSpPr>
          <p:spPr>
            <a:xfrm>
              <a:off x="3799798" y="2923508"/>
              <a:ext cx="4876657" cy="34163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ru-RU" b="1" dirty="0">
                  <a:solidFill>
                    <a:srgbClr val="C20F12"/>
                  </a:solidFill>
                  <a:latin typeface="Century Gothic" panose="020B0502020202020204" pitchFamily="34" charset="0"/>
                  <a:ea typeface="Calibri" panose="020F0502020204030204" pitchFamily="34" charset="0"/>
                  <a:cs typeface="Helvetica" panose="020B0604020202020204" pitchFamily="34" charset="0"/>
                </a:rPr>
                <a:t>Социальное партнерство </a:t>
              </a:r>
              <a:r>
                <a:rPr lang="ru-RU" dirty="0">
                  <a:solidFill>
                    <a:srgbClr val="272D6B"/>
                  </a:solidFill>
                  <a:latin typeface="Century Gothic" panose="020B0502020202020204" pitchFamily="34" charset="0"/>
                  <a:ea typeface="Calibri" panose="020F0502020204030204" pitchFamily="34" charset="0"/>
                  <a:cs typeface="Helvetica" panose="020B0604020202020204" pitchFamily="34" charset="0"/>
                </a:rPr>
                <a:t>– </a:t>
              </a:r>
              <a:r>
                <a:rPr lang="ru-RU" dirty="0">
                  <a:latin typeface="Century Gothic" panose="020B0502020202020204" pitchFamily="34" charset="0"/>
                  <a:ea typeface="Calibri" panose="020F0502020204030204" pitchFamily="34" charset="0"/>
                  <a:cs typeface="Helvetica" panose="020B0604020202020204" pitchFamily="34" charset="0"/>
                </a:rPr>
                <a:t>взаимодействие образовательных организаций, общественно-деловых объединений, предприятий (работодателей), общественных организаций, государственных органов власти (</a:t>
              </a:r>
              <a:r>
                <a:rPr lang="ru-RU" dirty="0" smtClean="0">
                  <a:latin typeface="Century Gothic" panose="020B0502020202020204" pitchFamily="34" charset="0"/>
                  <a:ea typeface="Calibri" panose="020F0502020204030204" pitchFamily="34" charset="0"/>
                  <a:cs typeface="Helvetica" panose="020B0604020202020204" pitchFamily="34" charset="0"/>
                </a:rPr>
                <a:t>в сфере </a:t>
              </a:r>
              <a:r>
                <a:rPr lang="ru-RU" dirty="0">
                  <a:latin typeface="Century Gothic" panose="020B0502020202020204" pitchFamily="34" charset="0"/>
                  <a:ea typeface="Calibri" panose="020F0502020204030204" pitchFamily="34" charset="0"/>
                  <a:cs typeface="Helvetica" panose="020B0604020202020204" pitchFamily="34" charset="0"/>
                </a:rPr>
                <a:t>образования, труда и занятости), действующих на основе взаимного </a:t>
              </a:r>
              <a:r>
                <a:rPr lang="ru-RU" dirty="0" smtClean="0">
                  <a:latin typeface="Century Gothic" panose="020B0502020202020204" pitchFamily="34" charset="0"/>
                  <a:ea typeface="Calibri" panose="020F0502020204030204" pitchFamily="34" charset="0"/>
                  <a:cs typeface="Helvetica" panose="020B0604020202020204" pitchFamily="34" charset="0"/>
                </a:rPr>
                <a:t>учета интересов </a:t>
              </a:r>
              <a:r>
                <a:rPr lang="ru-RU" dirty="0">
                  <a:latin typeface="Century Gothic" panose="020B0502020202020204" pitchFamily="34" charset="0"/>
                  <a:ea typeface="Calibri" panose="020F0502020204030204" pitchFamily="34" charset="0"/>
                  <a:cs typeface="Helvetica" panose="020B0604020202020204" pitchFamily="34" charset="0"/>
                </a:rPr>
                <a:t>и потребностей в целях повышения эффективности управления развитием образовательной </a:t>
              </a:r>
              <a:r>
                <a:rPr lang="ru-RU" dirty="0" smtClean="0">
                  <a:latin typeface="Century Gothic" panose="020B0502020202020204" pitchFamily="34" charset="0"/>
                  <a:ea typeface="Calibri" panose="020F0502020204030204" pitchFamily="34" charset="0"/>
                  <a:cs typeface="Helvetica" panose="020B0604020202020204" pitchFamily="34" charset="0"/>
                </a:rPr>
                <a:t>организации.</a:t>
              </a:r>
              <a:endParaRPr lang="ru-RU" dirty="0">
                <a:latin typeface="Century Gothic" panose="020B0502020202020204" pitchFamily="34" charset="0"/>
                <a:cs typeface="Helvetica" panose="020B0604020202020204" pitchFamily="34" charset="0"/>
              </a:endParaRPr>
            </a:p>
          </p:txBody>
        </p:sp>
        <p:sp>
          <p:nvSpPr>
            <p:cNvPr id="8" name="Прямоугольник 7"/>
            <p:cNvSpPr/>
            <p:nvPr/>
          </p:nvSpPr>
          <p:spPr>
            <a:xfrm>
              <a:off x="539552" y="476672"/>
              <a:ext cx="8136904" cy="5976664"/>
            </a:xfrm>
            <a:prstGeom prst="rect">
              <a:avLst/>
            </a:prstGeom>
            <a:noFill/>
            <a:ln w="57150">
              <a:solidFill>
                <a:srgbClr val="17AEC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grpSp>
          <p:nvGrpSpPr>
            <p:cNvPr id="12" name="Группа 11"/>
            <p:cNvGrpSpPr/>
            <p:nvPr/>
          </p:nvGrpSpPr>
          <p:grpSpPr>
            <a:xfrm>
              <a:off x="2575663" y="3879469"/>
              <a:ext cx="1224136" cy="1224136"/>
              <a:chOff x="2575663" y="3879469"/>
              <a:chExt cx="1224136" cy="1224136"/>
            </a:xfrm>
          </p:grpSpPr>
          <p:sp>
            <p:nvSpPr>
              <p:cNvPr id="9" name="Овал 8"/>
              <p:cNvSpPr/>
              <p:nvPr/>
            </p:nvSpPr>
            <p:spPr>
              <a:xfrm>
                <a:off x="2575663" y="3879469"/>
                <a:ext cx="1224136" cy="1224136"/>
              </a:xfrm>
              <a:prstGeom prst="ellipse">
                <a:avLst/>
              </a:prstGeom>
              <a:solidFill>
                <a:srgbClr val="272D6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pic>
            <p:nvPicPr>
              <p:cNvPr id="3" name="Рисунок 2"/>
              <p:cNvPicPr>
                <a:picLocks noChangeAspect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776977" y="4074175"/>
                <a:ext cx="929911" cy="929911"/>
              </a:xfrm>
              <a:prstGeom prst="rect">
                <a:avLst/>
              </a:prstGeom>
            </p:spPr>
          </p:pic>
        </p:grpSp>
        <p:grpSp>
          <p:nvGrpSpPr>
            <p:cNvPr id="11" name="Группа 10"/>
            <p:cNvGrpSpPr/>
            <p:nvPr/>
          </p:nvGrpSpPr>
          <p:grpSpPr>
            <a:xfrm>
              <a:off x="2519264" y="1268760"/>
              <a:ext cx="1224136" cy="1224136"/>
              <a:chOff x="2519264" y="1268760"/>
              <a:chExt cx="1224136" cy="1224136"/>
            </a:xfrm>
          </p:grpSpPr>
          <p:sp>
            <p:nvSpPr>
              <p:cNvPr id="2" name="Овал 1"/>
              <p:cNvSpPr/>
              <p:nvPr/>
            </p:nvSpPr>
            <p:spPr>
              <a:xfrm>
                <a:off x="2519264" y="1268760"/>
                <a:ext cx="1224136" cy="1224136"/>
              </a:xfrm>
              <a:prstGeom prst="ellipse">
                <a:avLst/>
              </a:prstGeom>
              <a:solidFill>
                <a:srgbClr val="272D6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pic>
            <p:nvPicPr>
              <p:cNvPr id="10" name="Рисунок 9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869514" y="1462662"/>
                <a:ext cx="680919" cy="742202"/>
              </a:xfrm>
              <a:prstGeom prst="rect">
                <a:avLst/>
              </a:prstGeom>
            </p:spPr>
          </p:pic>
        </p:grpSp>
      </p:grpSp>
    </p:spTree>
    <p:extLst>
      <p:ext uri="{BB962C8B-B14F-4D97-AF65-F5344CB8AC3E}">
        <p14:creationId xmlns:p14="http://schemas.microsoft.com/office/powerpoint/2010/main" val="30719313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Группа 2"/>
          <p:cNvGrpSpPr/>
          <p:nvPr/>
        </p:nvGrpSpPr>
        <p:grpSpPr>
          <a:xfrm>
            <a:off x="611560" y="1844824"/>
            <a:ext cx="7956000" cy="2422592"/>
            <a:chOff x="611560" y="1844824"/>
            <a:chExt cx="7956000" cy="2422592"/>
          </a:xfrm>
        </p:grpSpPr>
        <p:sp>
          <p:nvSpPr>
            <p:cNvPr id="5" name="TextBox 4"/>
            <p:cNvSpPr txBox="1"/>
            <p:nvPr/>
          </p:nvSpPr>
          <p:spPr>
            <a:xfrm>
              <a:off x="971600" y="1844824"/>
              <a:ext cx="7344816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3200" dirty="0" smtClean="0">
                  <a:solidFill>
                    <a:srgbClr val="272D6B"/>
                  </a:solidFill>
                  <a:latin typeface="Century Gothic" panose="020B0502020202020204" pitchFamily="34" charset="0"/>
                  <a:ea typeface="Helvetica" pitchFamily="50" charset="0"/>
                </a:rPr>
                <a:t>ПРИОРИТЕТЫ</a:t>
              </a:r>
              <a:endParaRPr lang="ru-RU" sz="3600" dirty="0" smtClean="0">
                <a:solidFill>
                  <a:srgbClr val="272D6B"/>
                </a:solidFill>
                <a:latin typeface="Century Gothic" panose="020B0502020202020204" pitchFamily="34" charset="0"/>
                <a:ea typeface="Helvetica" pitchFamily="50" charset="0"/>
              </a:endParaRPr>
            </a:p>
            <a:p>
              <a:pPr algn="ctr"/>
              <a:endParaRPr lang="ru-RU" sz="2000" dirty="0" smtClean="0">
                <a:solidFill>
                  <a:srgbClr val="272D6B"/>
                </a:solidFill>
                <a:latin typeface="Century Gothic" panose="020B0502020202020204" pitchFamily="34" charset="0"/>
                <a:ea typeface="Helvetica" pitchFamily="50" charset="0"/>
              </a:endParaRPr>
            </a:p>
            <a:p>
              <a:pPr algn="ctr"/>
              <a:r>
                <a:rPr lang="ru-RU" sz="2000" dirty="0">
                  <a:solidFill>
                    <a:srgbClr val="272D6B"/>
                  </a:solidFill>
                  <a:latin typeface="Century Gothic" panose="020B0502020202020204" pitchFamily="34" charset="0"/>
                  <a:cs typeface="Helvetica" panose="020B0604020202020204" pitchFamily="34" charset="0"/>
                </a:rPr>
                <a:t>СОЦИАЛЬНО</a:t>
              </a:r>
              <a:r>
                <a:rPr lang="en-US" sz="2000" dirty="0">
                  <a:solidFill>
                    <a:srgbClr val="272D6B"/>
                  </a:solidFill>
                  <a:latin typeface="Century Gothic" panose="020B0502020202020204" pitchFamily="34" charset="0"/>
                  <a:cs typeface="Helvetica" panose="020B0604020202020204" pitchFamily="34" charset="0"/>
                </a:rPr>
                <a:t>-</a:t>
              </a:r>
              <a:r>
                <a:rPr lang="ru-RU" sz="2000" dirty="0">
                  <a:solidFill>
                    <a:srgbClr val="272D6B"/>
                  </a:solidFill>
                  <a:latin typeface="Century Gothic" panose="020B0502020202020204" pitchFamily="34" charset="0"/>
                  <a:cs typeface="Helvetica" panose="020B0604020202020204" pitchFamily="34" charset="0"/>
                </a:rPr>
                <a:t>ЭКОНОМИЧЕСКОГО РАЗВИТИЯ</a:t>
              </a:r>
              <a:endParaRPr lang="ru-RU" sz="2000" dirty="0">
                <a:solidFill>
                  <a:srgbClr val="272D6B"/>
                </a:solidFill>
                <a:latin typeface="Century Gothic" panose="020B0502020202020204" pitchFamily="34" charset="0"/>
                <a:ea typeface="Helvetica" pitchFamily="50" charset="0"/>
              </a:endParaRPr>
            </a:p>
          </p:txBody>
        </p:sp>
        <p:cxnSp>
          <p:nvCxnSpPr>
            <p:cNvPr id="10" name="Прямая соединительная линия 9"/>
            <p:cNvCxnSpPr/>
            <p:nvPr/>
          </p:nvCxnSpPr>
          <p:spPr>
            <a:xfrm>
              <a:off x="611560" y="2492896"/>
              <a:ext cx="7956000" cy="0"/>
            </a:xfrm>
            <a:prstGeom prst="line">
              <a:avLst/>
            </a:prstGeom>
            <a:ln w="19050">
              <a:solidFill>
                <a:srgbClr val="C20F1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2" name="Рисунок 1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33201" b="31100"/>
            <a:stretch/>
          </p:blipFill>
          <p:spPr>
            <a:xfrm>
              <a:off x="2987824" y="3429000"/>
              <a:ext cx="3130382" cy="83841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9142850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1"/>
          <p:cNvGrpSpPr/>
          <p:nvPr/>
        </p:nvGrpSpPr>
        <p:grpSpPr>
          <a:xfrm>
            <a:off x="-10902" y="0"/>
            <a:ext cx="9172817" cy="6862918"/>
            <a:chOff x="-10902" y="0"/>
            <a:chExt cx="9172817" cy="6862918"/>
          </a:xfrm>
        </p:grpSpPr>
        <p:sp>
          <p:nvSpPr>
            <p:cNvPr id="14" name="Прямоугольник 13"/>
            <p:cNvSpPr/>
            <p:nvPr/>
          </p:nvSpPr>
          <p:spPr>
            <a:xfrm>
              <a:off x="6854701" y="0"/>
              <a:ext cx="2289299" cy="6862918"/>
            </a:xfrm>
            <a:prstGeom prst="rect">
              <a:avLst/>
            </a:prstGeom>
            <a:solidFill>
              <a:srgbClr val="191C3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9" name="Прямоугольник 8"/>
            <p:cNvSpPr/>
            <p:nvPr/>
          </p:nvSpPr>
          <p:spPr>
            <a:xfrm>
              <a:off x="0" y="0"/>
              <a:ext cx="2289299" cy="6858000"/>
            </a:xfrm>
            <a:prstGeom prst="rect">
              <a:avLst/>
            </a:prstGeom>
            <a:solidFill>
              <a:srgbClr val="272D6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2" name="Прямоугольник 11"/>
            <p:cNvSpPr/>
            <p:nvPr/>
          </p:nvSpPr>
          <p:spPr>
            <a:xfrm>
              <a:off x="2289299" y="0"/>
              <a:ext cx="2289299" cy="6858000"/>
            </a:xfrm>
            <a:prstGeom prst="rect">
              <a:avLst/>
            </a:prstGeom>
            <a:solidFill>
              <a:srgbClr val="17AE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3" name="Прямоугольник 12"/>
            <p:cNvSpPr/>
            <p:nvPr/>
          </p:nvSpPr>
          <p:spPr>
            <a:xfrm>
              <a:off x="4578598" y="0"/>
              <a:ext cx="2289299" cy="6858000"/>
            </a:xfrm>
            <a:prstGeom prst="rect">
              <a:avLst/>
            </a:prstGeom>
            <a:solidFill>
              <a:srgbClr val="272D6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8" name="Рисунок 7"/>
            <p:cNvPicPr>
              <a:picLocks noChangeAspect="1"/>
            </p:cNvPicPr>
            <p:nvPr/>
          </p:nvPicPr>
          <p:blipFill rotWithShape="1">
            <a:blip r:embed="rId2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2665" t="-263" r="9499" b="-578"/>
            <a:stretch/>
          </p:blipFill>
          <p:spPr>
            <a:xfrm>
              <a:off x="0" y="1430423"/>
              <a:ext cx="2292565" cy="2664296"/>
            </a:xfrm>
            <a:prstGeom prst="rect">
              <a:avLst/>
            </a:prstGeom>
          </p:spPr>
        </p:pic>
        <p:sp>
          <p:nvSpPr>
            <p:cNvPr id="15" name="TextBox 14"/>
            <p:cNvSpPr txBox="1"/>
            <p:nvPr/>
          </p:nvSpPr>
          <p:spPr>
            <a:xfrm>
              <a:off x="-10902" y="4475064"/>
              <a:ext cx="2289298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fontAlgn="base"/>
              <a:r>
                <a:rPr lang="ru-RU" sz="1600" dirty="0" smtClean="0">
                  <a:solidFill>
                    <a:schemeClr val="bg1"/>
                  </a:solidFill>
                  <a:latin typeface="Century Gothic" panose="020B0502020202020204" pitchFamily="34" charset="0"/>
                </a:rPr>
                <a:t>ПРОМЫШЛЕННОСТЬ</a:t>
              </a:r>
              <a:endParaRPr lang="ru-RU" sz="1600" dirty="0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2248852" y="1911921"/>
              <a:ext cx="2289298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fontAlgn="base"/>
              <a:r>
                <a:rPr lang="ru-RU" sz="1600" dirty="0" smtClean="0">
                  <a:solidFill>
                    <a:schemeClr val="bg1"/>
                  </a:solidFill>
                  <a:latin typeface="Century Gothic" panose="020B0502020202020204" pitchFamily="34" charset="0"/>
                </a:rPr>
                <a:t>НАУКА И ИННОВАЦИИ</a:t>
              </a:r>
              <a:endParaRPr lang="ru-RU" sz="1600" dirty="0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  <p:pic>
          <p:nvPicPr>
            <p:cNvPr id="17" name="Рисунок 16"/>
            <p:cNvPicPr>
              <a:picLocks noChangeAspect="1"/>
            </p:cNvPicPr>
            <p:nvPr/>
          </p:nvPicPr>
          <p:blipFill rotWithShape="1">
            <a:blip r:embed="rId3" cstate="print">
              <a:duotone>
                <a:prstClr val="black"/>
                <a:schemeClr val="accent5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2768" r="8703"/>
            <a:stretch/>
          </p:blipFill>
          <p:spPr>
            <a:xfrm>
              <a:off x="2294647" y="2970847"/>
              <a:ext cx="2277353" cy="2620150"/>
            </a:xfrm>
            <a:prstGeom prst="rect">
              <a:avLst/>
            </a:prstGeom>
          </p:spPr>
        </p:pic>
        <p:pic>
          <p:nvPicPr>
            <p:cNvPr id="18" name="Рисунок 17"/>
            <p:cNvPicPr>
              <a:picLocks noChangeAspect="1"/>
            </p:cNvPicPr>
            <p:nvPr/>
          </p:nvPicPr>
          <p:blipFill rotWithShape="1">
            <a:blip r:embed="rId4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34150"/>
            <a:stretch/>
          </p:blipFill>
          <p:spPr>
            <a:xfrm>
              <a:off x="4572001" y="925635"/>
              <a:ext cx="2295896" cy="2293580"/>
            </a:xfrm>
            <a:prstGeom prst="rect">
              <a:avLst/>
            </a:prstGeom>
          </p:spPr>
        </p:pic>
        <p:sp>
          <p:nvSpPr>
            <p:cNvPr id="19" name="TextBox 18"/>
            <p:cNvSpPr txBox="1"/>
            <p:nvPr/>
          </p:nvSpPr>
          <p:spPr>
            <a:xfrm>
              <a:off x="4505668" y="3802462"/>
              <a:ext cx="2368826" cy="10772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fontAlgn="base"/>
              <a:r>
                <a:rPr lang="ru-RU" sz="1600" dirty="0" smtClean="0">
                  <a:solidFill>
                    <a:schemeClr val="bg1"/>
                  </a:solidFill>
                  <a:latin typeface="Century Gothic" panose="020B0502020202020204" pitchFamily="34" charset="0"/>
                </a:rPr>
                <a:t>ИНФОРМАЦИОННЫЕ ТЕХНОЛОГИИ И ЦИФРОВАЯ ЭКОНОМИКА</a:t>
              </a:r>
              <a:endParaRPr lang="ru-RU" sz="1600" dirty="0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21" name="Прямоугольник 20"/>
            <p:cNvSpPr/>
            <p:nvPr/>
          </p:nvSpPr>
          <p:spPr>
            <a:xfrm>
              <a:off x="6780378" y="3097615"/>
              <a:ext cx="2370221" cy="33855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ru-RU" sz="1600" spc="10" dirty="0" smtClean="0">
                  <a:solidFill>
                    <a:schemeClr val="bg1"/>
                  </a:solidFill>
                  <a:latin typeface="Century Gothic" panose="020B0502020202020204" pitchFamily="34" charset="0"/>
                  <a:ea typeface="Calibri" panose="020F0502020204030204" pitchFamily="34" charset="0"/>
                </a:rPr>
                <a:t>ТУРИЗМ</a:t>
              </a:r>
              <a:endParaRPr lang="ru-RU" sz="1600" dirty="0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  <p:pic>
          <p:nvPicPr>
            <p:cNvPr id="22" name="Рисунок 21"/>
            <p:cNvPicPr>
              <a:picLocks noChangeAspect="1"/>
            </p:cNvPicPr>
            <p:nvPr/>
          </p:nvPicPr>
          <p:blipFill rotWithShape="1">
            <a:blip r:embed="rId5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3662" r="10316"/>
            <a:stretch/>
          </p:blipFill>
          <p:spPr>
            <a:xfrm>
              <a:off x="6863177" y="3985593"/>
              <a:ext cx="2298738" cy="2327901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6388975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1"/>
          <p:cNvGrpSpPr/>
          <p:nvPr/>
        </p:nvGrpSpPr>
        <p:grpSpPr>
          <a:xfrm>
            <a:off x="-10902" y="0"/>
            <a:ext cx="9191414" cy="6862918"/>
            <a:chOff x="-10902" y="0"/>
            <a:chExt cx="9191414" cy="6862918"/>
          </a:xfrm>
        </p:grpSpPr>
        <p:sp>
          <p:nvSpPr>
            <p:cNvPr id="14" name="Прямоугольник 13"/>
            <p:cNvSpPr/>
            <p:nvPr/>
          </p:nvSpPr>
          <p:spPr>
            <a:xfrm>
              <a:off x="6854701" y="0"/>
              <a:ext cx="2289299" cy="6862918"/>
            </a:xfrm>
            <a:prstGeom prst="rect">
              <a:avLst/>
            </a:prstGeom>
            <a:solidFill>
              <a:srgbClr val="191C3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9" name="Прямоугольник 8"/>
            <p:cNvSpPr/>
            <p:nvPr/>
          </p:nvSpPr>
          <p:spPr>
            <a:xfrm>
              <a:off x="1" y="0"/>
              <a:ext cx="2267744" cy="6858000"/>
            </a:xfrm>
            <a:prstGeom prst="rect">
              <a:avLst/>
            </a:prstGeom>
            <a:solidFill>
              <a:srgbClr val="272D6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2" name="Прямоугольник 11"/>
            <p:cNvSpPr/>
            <p:nvPr/>
          </p:nvSpPr>
          <p:spPr>
            <a:xfrm>
              <a:off x="2267744" y="0"/>
              <a:ext cx="2304256" cy="6858000"/>
            </a:xfrm>
            <a:prstGeom prst="rect">
              <a:avLst/>
            </a:prstGeom>
            <a:solidFill>
              <a:srgbClr val="17AE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3" name="Прямоугольник 12"/>
            <p:cNvSpPr/>
            <p:nvPr/>
          </p:nvSpPr>
          <p:spPr>
            <a:xfrm>
              <a:off x="4572000" y="0"/>
              <a:ext cx="2295897" cy="6858000"/>
            </a:xfrm>
            <a:prstGeom prst="rect">
              <a:avLst/>
            </a:prstGeom>
            <a:solidFill>
              <a:srgbClr val="272D6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-10902" y="4475064"/>
              <a:ext cx="2289298" cy="13234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fontAlgn="base"/>
              <a:r>
                <a:rPr lang="ru-RU" sz="1600" dirty="0" smtClean="0">
                  <a:solidFill>
                    <a:schemeClr val="bg1"/>
                  </a:solidFill>
                  <a:latin typeface="Century Gothic" panose="020B0502020202020204" pitchFamily="34" charset="0"/>
                </a:rPr>
                <a:t>повышение уровня вовлеченности жителей области в общественную деятельность</a:t>
              </a:r>
              <a:endParaRPr lang="ru-RU" sz="1600" dirty="0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2248852" y="1628800"/>
              <a:ext cx="2289298" cy="13234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fontAlgn="base"/>
              <a:r>
                <a:rPr lang="ru-RU" sz="1600" dirty="0" smtClean="0">
                  <a:solidFill>
                    <a:schemeClr val="bg1"/>
                  </a:solidFill>
                  <a:latin typeface="Century Gothic" panose="020B0502020202020204" pitchFamily="34" charset="0"/>
                </a:rPr>
                <a:t>нивелирование дифференциации уровня и качества жизни в городе и на периферии</a:t>
              </a:r>
              <a:endParaRPr lang="ru-RU" sz="1600" dirty="0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19" name="TextBox 18"/>
            <p:cNvSpPr txBox="1"/>
            <p:nvPr/>
          </p:nvSpPr>
          <p:spPr>
            <a:xfrm>
              <a:off x="4505668" y="3645024"/>
              <a:ext cx="2368826" cy="181588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fontAlgn="base"/>
              <a:r>
                <a:rPr lang="ru-RU" sz="1600" dirty="0" err="1" smtClean="0">
                  <a:solidFill>
                    <a:schemeClr val="bg1"/>
                  </a:solidFill>
                  <a:latin typeface="Century Gothic" panose="020B0502020202020204" pitchFamily="34" charset="0"/>
                </a:rPr>
                <a:t>цифровизация</a:t>
              </a:r>
              <a:r>
                <a:rPr lang="ru-RU" sz="1600" dirty="0" smtClean="0">
                  <a:solidFill>
                    <a:schemeClr val="bg1"/>
                  </a:solidFill>
                  <a:latin typeface="Century Gothic" panose="020B0502020202020204" pitchFamily="34" charset="0"/>
                </a:rPr>
                <a:t> образовательной сферы с целью обеспечения непрерывного персонализированного обучения</a:t>
              </a:r>
              <a:endParaRPr lang="ru-RU" sz="1600" dirty="0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21" name="Прямоугольник 20"/>
            <p:cNvSpPr/>
            <p:nvPr/>
          </p:nvSpPr>
          <p:spPr>
            <a:xfrm>
              <a:off x="6810291" y="711855"/>
              <a:ext cx="2370221" cy="329320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ru-RU" sz="1600" spc="10" dirty="0" smtClean="0">
                  <a:solidFill>
                    <a:schemeClr val="bg1"/>
                  </a:solidFill>
                  <a:latin typeface="Century Gothic" panose="020B0502020202020204" pitchFamily="34" charset="0"/>
                  <a:ea typeface="Calibri" panose="020F0502020204030204" pitchFamily="34" charset="0"/>
                </a:rPr>
                <a:t>создание возможностей для выявления талантливой молодежи, развитие интеллектуального потенциала региона, обеспечение личной самореализации каждого из жителей региона в течение всей жизни</a:t>
              </a:r>
              <a:endParaRPr lang="ru-RU" sz="1600" dirty="0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</p:grpSp>
      <p:pic>
        <p:nvPicPr>
          <p:cNvPr id="20" name="Рисунок 19" descr="rmXGnTuhLvw.jpg"/>
          <p:cNvPicPr>
            <a:picLocks noChangeAspect="1"/>
          </p:cNvPicPr>
          <p:nvPr/>
        </p:nvPicPr>
        <p:blipFill>
          <a:blip r:embed="rId2" cstate="print">
            <a:duotone>
              <a:prstClr val="black"/>
              <a:schemeClr val="accent1">
                <a:tint val="45000"/>
                <a:satMod val="400000"/>
              </a:schemeClr>
            </a:duotone>
          </a:blip>
          <a:srcRect l="24728" r="21591"/>
          <a:stretch>
            <a:fillRect/>
          </a:stretch>
        </p:blipFill>
        <p:spPr>
          <a:xfrm>
            <a:off x="0" y="1556792"/>
            <a:ext cx="2267744" cy="2376264"/>
          </a:xfrm>
          <a:prstGeom prst="rect">
            <a:avLst/>
          </a:prstGeom>
        </p:spPr>
      </p:pic>
      <p:pic>
        <p:nvPicPr>
          <p:cNvPr id="23" name="Рисунок 22" descr="DSC_3344.jpg"/>
          <p:cNvPicPr>
            <a:picLocks noChangeAspect="1"/>
          </p:cNvPicPr>
          <p:nvPr/>
        </p:nvPicPr>
        <p:blipFill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</a:blip>
          <a:srcRect l="29168" r="4164"/>
          <a:stretch>
            <a:fillRect/>
          </a:stretch>
        </p:blipFill>
        <p:spPr>
          <a:xfrm>
            <a:off x="2267744" y="3501008"/>
            <a:ext cx="2304256" cy="2305336"/>
          </a:xfrm>
          <a:prstGeom prst="rect">
            <a:avLst/>
          </a:prstGeom>
        </p:spPr>
      </p:pic>
      <p:pic>
        <p:nvPicPr>
          <p:cNvPr id="24" name="Рисунок 23" descr="scale_1200 (1).jp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1">
                <a:tint val="45000"/>
                <a:satMod val="400000"/>
              </a:schemeClr>
            </a:duotone>
          </a:blip>
          <a:srcRect l="26352" r="17485"/>
          <a:stretch>
            <a:fillRect/>
          </a:stretch>
        </p:blipFill>
        <p:spPr>
          <a:xfrm>
            <a:off x="4572000" y="836712"/>
            <a:ext cx="2304256" cy="2348880"/>
          </a:xfrm>
          <a:prstGeom prst="rect">
            <a:avLst/>
          </a:prstGeom>
        </p:spPr>
      </p:pic>
      <p:pic>
        <p:nvPicPr>
          <p:cNvPr id="25" name="Рисунок 24" descr="156786e123cdcb71184a54a83057b5f5.jpg"/>
          <p:cNvPicPr>
            <a:picLocks noChangeAspect="1"/>
          </p:cNvPicPr>
          <p:nvPr/>
        </p:nvPicPr>
        <p:blipFill>
          <a:blip r:embed="rId5" cstate="print">
            <a:duotone>
              <a:prstClr val="black"/>
              <a:schemeClr val="accent1">
                <a:tint val="45000"/>
                <a:satMod val="400000"/>
              </a:schemeClr>
            </a:duotone>
          </a:blip>
          <a:srcRect l="17919" r="11539"/>
          <a:stretch>
            <a:fillRect/>
          </a:stretch>
        </p:blipFill>
        <p:spPr>
          <a:xfrm>
            <a:off x="6876256" y="4228852"/>
            <a:ext cx="2267744" cy="21524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88975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Группа 2"/>
          <p:cNvGrpSpPr/>
          <p:nvPr/>
        </p:nvGrpSpPr>
        <p:grpSpPr>
          <a:xfrm>
            <a:off x="611560" y="1844824"/>
            <a:ext cx="7956000" cy="2422592"/>
            <a:chOff x="611560" y="1844824"/>
            <a:chExt cx="7956000" cy="2422592"/>
          </a:xfrm>
        </p:grpSpPr>
        <p:sp>
          <p:nvSpPr>
            <p:cNvPr id="5" name="TextBox 4"/>
            <p:cNvSpPr txBox="1"/>
            <p:nvPr/>
          </p:nvSpPr>
          <p:spPr>
            <a:xfrm>
              <a:off x="971600" y="1844824"/>
              <a:ext cx="7344816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3200" dirty="0" smtClean="0">
                  <a:solidFill>
                    <a:srgbClr val="272D6B"/>
                  </a:solidFill>
                  <a:latin typeface="Century Gothic" panose="020B0502020202020204" pitchFamily="34" charset="0"/>
                  <a:ea typeface="Helvetica" pitchFamily="50" charset="0"/>
                </a:rPr>
                <a:t>НАПРАВЛЕНИЯ</a:t>
              </a:r>
              <a:endParaRPr lang="ru-RU" sz="3600" dirty="0" smtClean="0">
                <a:solidFill>
                  <a:srgbClr val="272D6B"/>
                </a:solidFill>
                <a:latin typeface="Century Gothic" panose="020B0502020202020204" pitchFamily="34" charset="0"/>
                <a:ea typeface="Helvetica" pitchFamily="50" charset="0"/>
              </a:endParaRPr>
            </a:p>
            <a:p>
              <a:pPr algn="ctr"/>
              <a:endParaRPr lang="ru-RU" sz="2000" dirty="0" smtClean="0">
                <a:solidFill>
                  <a:srgbClr val="272D6B"/>
                </a:solidFill>
                <a:latin typeface="Century Gothic" panose="020B0502020202020204" pitchFamily="34" charset="0"/>
                <a:ea typeface="Helvetica" pitchFamily="50" charset="0"/>
              </a:endParaRPr>
            </a:p>
            <a:p>
              <a:pPr algn="ctr"/>
              <a:r>
                <a:rPr lang="ru-RU" sz="2000" dirty="0">
                  <a:solidFill>
                    <a:srgbClr val="272D6B"/>
                  </a:solidFill>
                  <a:latin typeface="Century Gothic" panose="020B0502020202020204" pitchFamily="34" charset="0"/>
                  <a:cs typeface="Helvetica" panose="020B0604020202020204" pitchFamily="34" charset="0"/>
                </a:rPr>
                <a:t>научно-технологического развития </a:t>
              </a:r>
              <a:endParaRPr lang="ru-RU" sz="2000" dirty="0">
                <a:solidFill>
                  <a:srgbClr val="272D6B"/>
                </a:solidFill>
                <a:latin typeface="Century Gothic" panose="020B0502020202020204" pitchFamily="34" charset="0"/>
                <a:ea typeface="Helvetica" pitchFamily="50" charset="0"/>
              </a:endParaRPr>
            </a:p>
          </p:txBody>
        </p:sp>
        <p:cxnSp>
          <p:nvCxnSpPr>
            <p:cNvPr id="10" name="Прямая соединительная линия 9"/>
            <p:cNvCxnSpPr/>
            <p:nvPr/>
          </p:nvCxnSpPr>
          <p:spPr>
            <a:xfrm>
              <a:off x="611560" y="2492896"/>
              <a:ext cx="7956000" cy="0"/>
            </a:xfrm>
            <a:prstGeom prst="line">
              <a:avLst/>
            </a:prstGeom>
            <a:ln w="19050">
              <a:solidFill>
                <a:srgbClr val="C20F1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2" name="Рисунок 1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33201" b="31100"/>
            <a:stretch/>
          </p:blipFill>
          <p:spPr>
            <a:xfrm>
              <a:off x="2987824" y="3429000"/>
              <a:ext cx="3130382" cy="83841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0925515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Группа 4"/>
          <p:cNvGrpSpPr/>
          <p:nvPr/>
        </p:nvGrpSpPr>
        <p:grpSpPr>
          <a:xfrm>
            <a:off x="-12010" y="0"/>
            <a:ext cx="9184163" cy="6862918"/>
            <a:chOff x="-12010" y="0"/>
            <a:chExt cx="9184163" cy="6862918"/>
          </a:xfrm>
        </p:grpSpPr>
        <p:sp>
          <p:nvSpPr>
            <p:cNvPr id="14" name="Прямоугольник 13"/>
            <p:cNvSpPr/>
            <p:nvPr/>
          </p:nvSpPr>
          <p:spPr>
            <a:xfrm>
              <a:off x="6854701" y="0"/>
              <a:ext cx="2289299" cy="6862918"/>
            </a:xfrm>
            <a:prstGeom prst="rect">
              <a:avLst/>
            </a:prstGeom>
            <a:solidFill>
              <a:srgbClr val="191C3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9" name="Прямоугольник 8"/>
            <p:cNvSpPr/>
            <p:nvPr/>
          </p:nvSpPr>
          <p:spPr>
            <a:xfrm>
              <a:off x="0" y="0"/>
              <a:ext cx="2289299" cy="6858000"/>
            </a:xfrm>
            <a:prstGeom prst="rect">
              <a:avLst/>
            </a:prstGeom>
            <a:solidFill>
              <a:srgbClr val="272D6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2" name="Прямоугольник 11"/>
            <p:cNvSpPr/>
            <p:nvPr/>
          </p:nvSpPr>
          <p:spPr>
            <a:xfrm>
              <a:off x="2289299" y="0"/>
              <a:ext cx="2289299" cy="6858000"/>
            </a:xfrm>
            <a:prstGeom prst="rect">
              <a:avLst/>
            </a:prstGeom>
            <a:solidFill>
              <a:srgbClr val="17AE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3" name="Прямоугольник 12"/>
            <p:cNvSpPr/>
            <p:nvPr/>
          </p:nvSpPr>
          <p:spPr>
            <a:xfrm>
              <a:off x="4578598" y="0"/>
              <a:ext cx="2289299" cy="6858000"/>
            </a:xfrm>
            <a:prstGeom prst="rect">
              <a:avLst/>
            </a:prstGeom>
            <a:solidFill>
              <a:srgbClr val="272D6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-12010" y="4280922"/>
              <a:ext cx="2289298" cy="156966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fontAlgn="base"/>
              <a:r>
                <a:rPr lang="ru-RU" sz="1600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Формирование системы координации научно-технической деятельности в </a:t>
              </a:r>
              <a:r>
                <a:rPr lang="ru-RU" sz="1600" dirty="0" smtClean="0">
                  <a:solidFill>
                    <a:schemeClr val="bg1"/>
                  </a:solidFill>
                  <a:latin typeface="Century Gothic" panose="020B0502020202020204" pitchFamily="34" charset="0"/>
                </a:rPr>
                <a:t>регионе</a:t>
              </a:r>
              <a:endParaRPr lang="ru-RU" sz="1600" dirty="0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2248852" y="1911921"/>
              <a:ext cx="2289298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fontAlgn="base"/>
              <a:r>
                <a:rPr lang="ru-RU" sz="1600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Развитие научных исследований</a:t>
              </a:r>
            </a:p>
          </p:txBody>
        </p:sp>
        <p:pic>
          <p:nvPicPr>
            <p:cNvPr id="17" name="Рисунок 16"/>
            <p:cNvPicPr>
              <a:picLocks noChangeAspect="1"/>
            </p:cNvPicPr>
            <p:nvPr/>
          </p:nvPicPr>
          <p:blipFill rotWithShape="1">
            <a:blip r:embed="rId2" cstate="print">
              <a:duotone>
                <a:prstClr val="black"/>
                <a:schemeClr val="accent5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2768" r="8703"/>
            <a:stretch/>
          </p:blipFill>
          <p:spPr>
            <a:xfrm>
              <a:off x="2294647" y="2924944"/>
              <a:ext cx="2277353" cy="2620150"/>
            </a:xfrm>
            <a:prstGeom prst="rect">
              <a:avLst/>
            </a:prstGeom>
          </p:spPr>
        </p:pic>
        <p:sp>
          <p:nvSpPr>
            <p:cNvPr id="19" name="TextBox 18"/>
            <p:cNvSpPr txBox="1"/>
            <p:nvPr/>
          </p:nvSpPr>
          <p:spPr>
            <a:xfrm>
              <a:off x="4505668" y="3802462"/>
              <a:ext cx="2368826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fontAlgn="base"/>
              <a:r>
                <a:rPr lang="ru-RU" sz="1600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Коммерциализация результатов научной деятельности</a:t>
              </a:r>
            </a:p>
          </p:txBody>
        </p:sp>
        <p:sp>
          <p:nvSpPr>
            <p:cNvPr id="21" name="Прямоугольник 20"/>
            <p:cNvSpPr/>
            <p:nvPr/>
          </p:nvSpPr>
          <p:spPr>
            <a:xfrm>
              <a:off x="6780378" y="2309127"/>
              <a:ext cx="2370221" cy="132343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ru-RU" sz="1600" spc="10" dirty="0">
                  <a:solidFill>
                    <a:schemeClr val="bg1"/>
                  </a:solidFill>
                  <a:latin typeface="Century Gothic" panose="020B0502020202020204" pitchFamily="34" charset="0"/>
                  <a:ea typeface="Calibri" panose="020F0502020204030204" pitchFamily="34" charset="0"/>
                </a:rPr>
                <a:t>Выведение инновационных продуктов на российский и мировой рынок</a:t>
              </a:r>
              <a:endParaRPr lang="ru-RU" sz="1600" dirty="0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  <p:pic>
          <p:nvPicPr>
            <p:cNvPr id="2" name="Рисунок 1"/>
            <p:cNvPicPr>
              <a:picLocks noChangeAspect="1"/>
            </p:cNvPicPr>
            <p:nvPr/>
          </p:nvPicPr>
          <p:blipFill rotWithShape="1">
            <a:blip r:embed="rId3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2319" r="22560" b="17514"/>
            <a:stretch/>
          </p:blipFill>
          <p:spPr>
            <a:xfrm>
              <a:off x="4572000" y="836712"/>
              <a:ext cx="2302494" cy="2808312"/>
            </a:xfrm>
            <a:prstGeom prst="rect">
              <a:avLst/>
            </a:prstGeom>
          </p:spPr>
        </p:pic>
        <p:pic>
          <p:nvPicPr>
            <p:cNvPr id="3" name="Рисунок 2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1701" r="20858"/>
            <a:stretch/>
          </p:blipFill>
          <p:spPr>
            <a:xfrm>
              <a:off x="0" y="1124744"/>
              <a:ext cx="2303240" cy="2673200"/>
            </a:xfrm>
            <a:prstGeom prst="rect">
              <a:avLst/>
            </a:prstGeom>
          </p:spPr>
        </p:pic>
        <p:pic>
          <p:nvPicPr>
            <p:cNvPr id="4" name="Рисунок 3"/>
            <p:cNvPicPr>
              <a:picLocks noChangeAspect="1"/>
            </p:cNvPicPr>
            <p:nvPr/>
          </p:nvPicPr>
          <p:blipFill rotWithShape="1">
            <a:blip r:embed="rId5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1988" r="16833"/>
            <a:stretch/>
          </p:blipFill>
          <p:spPr>
            <a:xfrm>
              <a:off x="6867897" y="3974599"/>
              <a:ext cx="2304256" cy="254628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4442283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2" name="Группа 121"/>
          <p:cNvGrpSpPr/>
          <p:nvPr/>
        </p:nvGrpSpPr>
        <p:grpSpPr>
          <a:xfrm>
            <a:off x="35496" y="116632"/>
            <a:ext cx="9169197" cy="6738315"/>
            <a:chOff x="23460" y="116632"/>
            <a:chExt cx="9169197" cy="6738315"/>
          </a:xfrm>
        </p:grpSpPr>
        <p:pic>
          <p:nvPicPr>
            <p:cNvPr id="4" name="Рисунок 3"/>
            <p:cNvPicPr>
              <a:picLocks noChangeAspect="1"/>
            </p:cNvPicPr>
            <p:nvPr/>
          </p:nvPicPr>
          <p:blipFill>
            <a:blip r:embed="rId2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23728" y="1268760"/>
              <a:ext cx="5040560" cy="5586187"/>
            </a:xfrm>
            <a:prstGeom prst="rect">
              <a:avLst/>
            </a:prstGeom>
          </p:spPr>
        </p:pic>
        <p:sp>
          <p:nvSpPr>
            <p:cNvPr id="5" name="TextBox 4"/>
            <p:cNvSpPr txBox="1"/>
            <p:nvPr/>
          </p:nvSpPr>
          <p:spPr>
            <a:xfrm>
              <a:off x="971600" y="116632"/>
              <a:ext cx="7344816" cy="113877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2800" dirty="0" smtClean="0">
                  <a:solidFill>
                    <a:srgbClr val="272D6B"/>
                  </a:solidFill>
                  <a:latin typeface="Century Gothic" panose="020B0502020202020204" pitchFamily="34" charset="0"/>
                  <a:ea typeface="Helvetica" pitchFamily="50" charset="0"/>
                </a:rPr>
                <a:t>ПРОГНОЗНЫЕ ДАННЫЕ</a:t>
              </a:r>
              <a:endParaRPr lang="ru-RU" sz="3200" dirty="0" smtClean="0">
                <a:solidFill>
                  <a:srgbClr val="272D6B"/>
                </a:solidFill>
                <a:latin typeface="Century Gothic" panose="020B0502020202020204" pitchFamily="34" charset="0"/>
                <a:ea typeface="Helvetica" pitchFamily="50" charset="0"/>
              </a:endParaRPr>
            </a:p>
            <a:p>
              <a:pPr algn="ctr"/>
              <a:endParaRPr lang="ru-RU" sz="2000" dirty="0" smtClean="0">
                <a:solidFill>
                  <a:srgbClr val="272D6B"/>
                </a:solidFill>
                <a:latin typeface="Century Gothic" panose="020B0502020202020204" pitchFamily="34" charset="0"/>
                <a:ea typeface="Helvetica" pitchFamily="50" charset="0"/>
              </a:endParaRPr>
            </a:p>
            <a:p>
              <a:pPr algn="ctr"/>
              <a:r>
                <a:rPr lang="ru-RU" sz="2000" dirty="0">
                  <a:solidFill>
                    <a:srgbClr val="272D6B"/>
                  </a:solidFill>
                  <a:latin typeface="Century Gothic" panose="020B0502020202020204" pitchFamily="34" charset="0"/>
                  <a:cs typeface="Helvetica" panose="020B0604020202020204" pitchFamily="34" charset="0"/>
                </a:rPr>
                <a:t>п</a:t>
              </a:r>
              <a:r>
                <a:rPr lang="ru-RU" sz="2000" dirty="0" smtClean="0">
                  <a:solidFill>
                    <a:srgbClr val="272D6B"/>
                  </a:solidFill>
                  <a:latin typeface="Century Gothic" panose="020B0502020202020204" pitchFamily="34" charset="0"/>
                  <a:cs typeface="Helvetica" panose="020B0604020202020204" pitchFamily="34" charset="0"/>
                </a:rPr>
                <a:t>о кадровой потребности Нижегородской области</a:t>
              </a:r>
              <a:endParaRPr lang="ru-RU" sz="2000" dirty="0">
                <a:solidFill>
                  <a:srgbClr val="272D6B"/>
                </a:solidFill>
                <a:latin typeface="Century Gothic" panose="020B0502020202020204" pitchFamily="34" charset="0"/>
                <a:ea typeface="Helvetica" pitchFamily="50" charset="0"/>
              </a:endParaRPr>
            </a:p>
          </p:txBody>
        </p:sp>
        <p:cxnSp>
          <p:nvCxnSpPr>
            <p:cNvPr id="6" name="Прямая соединительная линия 5"/>
            <p:cNvCxnSpPr/>
            <p:nvPr/>
          </p:nvCxnSpPr>
          <p:spPr>
            <a:xfrm>
              <a:off x="611560" y="764704"/>
              <a:ext cx="7956000" cy="0"/>
            </a:xfrm>
            <a:prstGeom prst="line">
              <a:avLst/>
            </a:prstGeom>
            <a:ln w="19050">
              <a:solidFill>
                <a:srgbClr val="C20F1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19" name="Группа 118"/>
            <p:cNvGrpSpPr/>
            <p:nvPr/>
          </p:nvGrpSpPr>
          <p:grpSpPr>
            <a:xfrm>
              <a:off x="70214" y="5778294"/>
              <a:ext cx="2895515" cy="1064304"/>
              <a:chOff x="70214" y="5778294"/>
              <a:chExt cx="2895515" cy="1064304"/>
            </a:xfrm>
          </p:grpSpPr>
          <p:sp>
            <p:nvSpPr>
              <p:cNvPr id="10" name="Прямоугольник 9"/>
              <p:cNvSpPr/>
              <p:nvPr/>
            </p:nvSpPr>
            <p:spPr>
              <a:xfrm>
                <a:off x="1006318" y="6020737"/>
                <a:ext cx="1897462" cy="648072"/>
              </a:xfrm>
              <a:prstGeom prst="rect">
                <a:avLst/>
              </a:prstGeom>
              <a:solidFill>
                <a:srgbClr val="17AECD">
                  <a:alpha val="2902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7" name="Овал 6"/>
              <p:cNvSpPr/>
              <p:nvPr/>
            </p:nvSpPr>
            <p:spPr>
              <a:xfrm>
                <a:off x="70214" y="5778294"/>
                <a:ext cx="1064304" cy="1064304"/>
              </a:xfrm>
              <a:prstGeom prst="ellipse">
                <a:avLst/>
              </a:prstGeom>
              <a:solidFill>
                <a:srgbClr val="272D6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8" name="TextBox 7"/>
              <p:cNvSpPr txBox="1"/>
              <p:nvPr/>
            </p:nvSpPr>
            <p:spPr>
              <a:xfrm>
                <a:off x="77782" y="5919801"/>
                <a:ext cx="1093568" cy="6463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ru-RU" dirty="0" smtClean="0">
                    <a:solidFill>
                      <a:schemeClr val="bg1"/>
                    </a:solidFill>
                    <a:latin typeface="Century Gothic" panose="020B0502020202020204" pitchFamily="34" charset="0"/>
                  </a:rPr>
                  <a:t>16 тыс. </a:t>
                </a:r>
              </a:p>
              <a:p>
                <a:pPr algn="ctr"/>
                <a:r>
                  <a:rPr lang="ru-RU" dirty="0" smtClean="0">
                    <a:solidFill>
                      <a:schemeClr val="bg1"/>
                    </a:solidFill>
                    <a:latin typeface="Century Gothic" panose="020B0502020202020204" pitchFamily="34" charset="0"/>
                  </a:rPr>
                  <a:t>человек</a:t>
                </a:r>
                <a:endParaRPr lang="ru-RU" dirty="0">
                  <a:solidFill>
                    <a:schemeClr val="bg1"/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9" name="TextBox 8"/>
              <p:cNvSpPr txBox="1"/>
              <p:nvPr/>
            </p:nvSpPr>
            <p:spPr>
              <a:xfrm>
                <a:off x="1065850" y="6039408"/>
                <a:ext cx="1899879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ru-RU" sz="1400" dirty="0">
                    <a:solidFill>
                      <a:srgbClr val="272D6B"/>
                    </a:solidFill>
                    <a:latin typeface="Century Gothic" panose="020B0502020202020204" pitchFamily="34" charset="0"/>
                  </a:rPr>
                  <a:t>м</a:t>
                </a:r>
                <a:r>
                  <a:rPr lang="ru-RU" sz="1400" dirty="0" smtClean="0">
                    <a:solidFill>
                      <a:srgbClr val="272D6B"/>
                    </a:solidFill>
                    <a:latin typeface="Century Gothic" panose="020B0502020202020204" pitchFamily="34" charset="0"/>
                  </a:rPr>
                  <a:t>еталлургическая </a:t>
                </a:r>
              </a:p>
              <a:p>
                <a:r>
                  <a:rPr lang="ru-RU" sz="1400" dirty="0" smtClean="0">
                    <a:solidFill>
                      <a:srgbClr val="272D6B"/>
                    </a:solidFill>
                    <a:latin typeface="Century Gothic" panose="020B0502020202020204" pitchFamily="34" charset="0"/>
                  </a:rPr>
                  <a:t>отрасль</a:t>
                </a:r>
                <a:endParaRPr lang="ru-RU" sz="1400" dirty="0">
                  <a:solidFill>
                    <a:srgbClr val="272D6B"/>
                  </a:solidFill>
                  <a:latin typeface="Century Gothic" panose="020B0502020202020204" pitchFamily="34" charset="0"/>
                </a:endParaRPr>
              </a:p>
            </p:txBody>
          </p:sp>
        </p:grpSp>
        <p:cxnSp>
          <p:nvCxnSpPr>
            <p:cNvPr id="12" name="Прямая соединительная линия 11"/>
            <p:cNvCxnSpPr>
              <a:endCxn id="22" idx="4"/>
            </p:cNvCxnSpPr>
            <p:nvPr/>
          </p:nvCxnSpPr>
          <p:spPr>
            <a:xfrm flipV="1">
              <a:off x="866886" y="5551313"/>
              <a:ext cx="1668882" cy="435157"/>
            </a:xfrm>
            <a:prstGeom prst="line">
              <a:avLst/>
            </a:prstGeom>
            <a:ln w="19050">
              <a:solidFill>
                <a:srgbClr val="272D6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21" name="Группа 120"/>
            <p:cNvGrpSpPr/>
            <p:nvPr/>
          </p:nvGrpSpPr>
          <p:grpSpPr>
            <a:xfrm>
              <a:off x="42084" y="3189988"/>
              <a:ext cx="2268563" cy="1064304"/>
              <a:chOff x="42084" y="3189988"/>
              <a:chExt cx="2268563" cy="1064304"/>
            </a:xfrm>
          </p:grpSpPr>
          <p:sp>
            <p:nvSpPr>
              <p:cNvPr id="13" name="Прямоугольник 12"/>
              <p:cNvSpPr/>
              <p:nvPr/>
            </p:nvSpPr>
            <p:spPr>
              <a:xfrm>
                <a:off x="283709" y="3406325"/>
                <a:ext cx="2011639" cy="648072"/>
              </a:xfrm>
              <a:prstGeom prst="rect">
                <a:avLst/>
              </a:prstGeom>
              <a:solidFill>
                <a:srgbClr val="17AECD">
                  <a:alpha val="2902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14" name="Овал 13"/>
              <p:cNvSpPr/>
              <p:nvPr/>
            </p:nvSpPr>
            <p:spPr>
              <a:xfrm>
                <a:off x="42084" y="3189988"/>
                <a:ext cx="1064304" cy="1064304"/>
              </a:xfrm>
              <a:prstGeom prst="ellipse">
                <a:avLst/>
              </a:prstGeom>
              <a:solidFill>
                <a:srgbClr val="272D6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15" name="TextBox 14"/>
              <p:cNvSpPr txBox="1"/>
              <p:nvPr/>
            </p:nvSpPr>
            <p:spPr>
              <a:xfrm>
                <a:off x="49652" y="3331495"/>
                <a:ext cx="1093568" cy="6463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ru-RU" dirty="0">
                    <a:solidFill>
                      <a:schemeClr val="bg1"/>
                    </a:solidFill>
                    <a:latin typeface="Century Gothic" panose="020B0502020202020204" pitchFamily="34" charset="0"/>
                  </a:rPr>
                  <a:t>8</a:t>
                </a:r>
                <a:r>
                  <a:rPr lang="ru-RU" dirty="0" smtClean="0">
                    <a:solidFill>
                      <a:schemeClr val="bg1"/>
                    </a:solidFill>
                    <a:latin typeface="Century Gothic" panose="020B0502020202020204" pitchFamily="34" charset="0"/>
                  </a:rPr>
                  <a:t> тыс. </a:t>
                </a:r>
              </a:p>
              <a:p>
                <a:pPr algn="ctr"/>
                <a:r>
                  <a:rPr lang="ru-RU" dirty="0" smtClean="0">
                    <a:solidFill>
                      <a:schemeClr val="bg1"/>
                    </a:solidFill>
                    <a:latin typeface="Century Gothic" panose="020B0502020202020204" pitchFamily="34" charset="0"/>
                  </a:rPr>
                  <a:t>человек</a:t>
                </a:r>
                <a:endParaRPr lang="ru-RU" dirty="0">
                  <a:solidFill>
                    <a:schemeClr val="bg1"/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16" name="TextBox 15"/>
              <p:cNvSpPr txBox="1"/>
              <p:nvPr/>
            </p:nvSpPr>
            <p:spPr>
              <a:xfrm>
                <a:off x="1053572" y="3393051"/>
                <a:ext cx="1257075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ru-RU" sz="1400" dirty="0" smtClean="0">
                    <a:solidFill>
                      <a:srgbClr val="272D6B"/>
                    </a:solidFill>
                    <a:latin typeface="Century Gothic" panose="020B0502020202020204" pitchFamily="34" charset="0"/>
                  </a:rPr>
                  <a:t>химическая</a:t>
                </a:r>
              </a:p>
              <a:p>
                <a:r>
                  <a:rPr lang="ru-RU" sz="1400" dirty="0" smtClean="0">
                    <a:solidFill>
                      <a:srgbClr val="272D6B"/>
                    </a:solidFill>
                    <a:latin typeface="Century Gothic" panose="020B0502020202020204" pitchFamily="34" charset="0"/>
                  </a:rPr>
                  <a:t>отрасль</a:t>
                </a:r>
                <a:endParaRPr lang="ru-RU" sz="1400" dirty="0">
                  <a:solidFill>
                    <a:srgbClr val="272D6B"/>
                  </a:solidFill>
                  <a:latin typeface="Century Gothic" panose="020B0502020202020204" pitchFamily="34" charset="0"/>
                </a:endParaRPr>
              </a:p>
            </p:txBody>
          </p:sp>
        </p:grpSp>
        <p:cxnSp>
          <p:nvCxnSpPr>
            <p:cNvPr id="17" name="Прямая соединительная линия 16"/>
            <p:cNvCxnSpPr>
              <a:stCxn id="29" idx="1"/>
              <a:endCxn id="20" idx="2"/>
            </p:cNvCxnSpPr>
            <p:nvPr/>
          </p:nvCxnSpPr>
          <p:spPr>
            <a:xfrm flipH="1" flipV="1">
              <a:off x="4371110" y="4423974"/>
              <a:ext cx="1729559" cy="476780"/>
            </a:xfrm>
            <a:prstGeom prst="line">
              <a:avLst/>
            </a:prstGeom>
            <a:ln w="19050">
              <a:solidFill>
                <a:srgbClr val="272D6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Овал 19"/>
            <p:cNvSpPr/>
            <p:nvPr/>
          </p:nvSpPr>
          <p:spPr>
            <a:xfrm>
              <a:off x="4371110" y="4334925"/>
              <a:ext cx="178097" cy="178097"/>
            </a:xfrm>
            <a:prstGeom prst="ellipse">
              <a:avLst/>
            </a:prstGeom>
            <a:solidFill>
              <a:srgbClr val="272D6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>
                <a:latin typeface="Century Gothic" panose="020B0502020202020204" pitchFamily="34" charset="0"/>
              </a:endParaRPr>
            </a:p>
          </p:txBody>
        </p:sp>
        <p:sp>
          <p:nvSpPr>
            <p:cNvPr id="22" name="Овал 21"/>
            <p:cNvSpPr/>
            <p:nvPr/>
          </p:nvSpPr>
          <p:spPr>
            <a:xfrm>
              <a:off x="2446719" y="5373216"/>
              <a:ext cx="178097" cy="178097"/>
            </a:xfrm>
            <a:prstGeom prst="ellipse">
              <a:avLst/>
            </a:prstGeom>
            <a:solidFill>
              <a:srgbClr val="272D6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>
                <a:latin typeface="Century Gothic" panose="020B0502020202020204" pitchFamily="34" charset="0"/>
              </a:endParaRPr>
            </a:p>
          </p:txBody>
        </p:sp>
        <p:grpSp>
          <p:nvGrpSpPr>
            <p:cNvPr id="117" name="Группа 116"/>
            <p:cNvGrpSpPr/>
            <p:nvPr/>
          </p:nvGrpSpPr>
          <p:grpSpPr>
            <a:xfrm>
              <a:off x="6093101" y="4436081"/>
              <a:ext cx="3099556" cy="1064304"/>
              <a:chOff x="6093101" y="4436081"/>
              <a:chExt cx="3099556" cy="1064304"/>
            </a:xfrm>
          </p:grpSpPr>
          <p:sp>
            <p:nvSpPr>
              <p:cNvPr id="31" name="Прямоугольник 30"/>
              <p:cNvSpPr/>
              <p:nvPr/>
            </p:nvSpPr>
            <p:spPr>
              <a:xfrm>
                <a:off x="6761924" y="4565111"/>
                <a:ext cx="2382076" cy="824036"/>
              </a:xfrm>
              <a:prstGeom prst="rect">
                <a:avLst/>
              </a:prstGeom>
              <a:solidFill>
                <a:srgbClr val="17AECD">
                  <a:alpha val="2902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28" name="Овал 27"/>
              <p:cNvSpPr/>
              <p:nvPr/>
            </p:nvSpPr>
            <p:spPr>
              <a:xfrm>
                <a:off x="6093101" y="4436081"/>
                <a:ext cx="1064304" cy="1064304"/>
              </a:xfrm>
              <a:prstGeom prst="ellipse">
                <a:avLst/>
              </a:prstGeom>
              <a:solidFill>
                <a:srgbClr val="272D6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29" name="TextBox 28"/>
              <p:cNvSpPr txBox="1"/>
              <p:nvPr/>
            </p:nvSpPr>
            <p:spPr>
              <a:xfrm>
                <a:off x="6100669" y="4577588"/>
                <a:ext cx="1093568" cy="6463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ru-RU" dirty="0" smtClean="0">
                    <a:solidFill>
                      <a:schemeClr val="bg1"/>
                    </a:solidFill>
                    <a:latin typeface="Century Gothic" panose="020B0502020202020204" pitchFamily="34" charset="0"/>
                  </a:rPr>
                  <a:t>0,7 тыс. </a:t>
                </a:r>
              </a:p>
              <a:p>
                <a:pPr algn="ctr"/>
                <a:r>
                  <a:rPr lang="ru-RU" dirty="0" smtClean="0">
                    <a:solidFill>
                      <a:schemeClr val="bg1"/>
                    </a:solidFill>
                    <a:latin typeface="Century Gothic" panose="020B0502020202020204" pitchFamily="34" charset="0"/>
                  </a:rPr>
                  <a:t>человек</a:t>
                </a:r>
                <a:endParaRPr lang="ru-RU" dirty="0">
                  <a:solidFill>
                    <a:schemeClr val="bg1"/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30" name="TextBox 29"/>
              <p:cNvSpPr txBox="1"/>
              <p:nvPr/>
            </p:nvSpPr>
            <p:spPr>
              <a:xfrm>
                <a:off x="7126066" y="4565111"/>
                <a:ext cx="2066591" cy="73866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ru-RU" sz="1400" dirty="0" err="1" smtClean="0">
                    <a:solidFill>
                      <a:srgbClr val="272D6B"/>
                    </a:solidFill>
                    <a:latin typeface="Century Gothic" panose="020B0502020202020204" pitchFamily="34" charset="0"/>
                  </a:rPr>
                  <a:t>нефте</a:t>
                </a:r>
                <a:r>
                  <a:rPr lang="ru-RU" sz="1400" dirty="0" smtClean="0">
                    <a:solidFill>
                      <a:srgbClr val="272D6B"/>
                    </a:solidFill>
                    <a:latin typeface="Century Gothic" panose="020B0502020202020204" pitchFamily="34" charset="0"/>
                  </a:rPr>
                  <a:t>-</a:t>
                </a:r>
              </a:p>
              <a:p>
                <a:r>
                  <a:rPr lang="ru-RU" sz="1400" dirty="0" smtClean="0">
                    <a:solidFill>
                      <a:srgbClr val="272D6B"/>
                    </a:solidFill>
                    <a:latin typeface="Century Gothic" panose="020B0502020202020204" pitchFamily="34" charset="0"/>
                  </a:rPr>
                  <a:t>перерабатывающая</a:t>
                </a:r>
              </a:p>
              <a:p>
                <a:r>
                  <a:rPr lang="ru-RU" sz="1400" dirty="0" smtClean="0">
                    <a:solidFill>
                      <a:srgbClr val="272D6B"/>
                    </a:solidFill>
                    <a:latin typeface="Century Gothic" panose="020B0502020202020204" pitchFamily="34" charset="0"/>
                  </a:rPr>
                  <a:t>отрасль</a:t>
                </a:r>
                <a:endParaRPr lang="ru-RU" sz="1400" dirty="0">
                  <a:solidFill>
                    <a:srgbClr val="272D6B"/>
                  </a:solidFill>
                  <a:latin typeface="Century Gothic" panose="020B0502020202020204" pitchFamily="34" charset="0"/>
                </a:endParaRPr>
              </a:p>
            </p:txBody>
          </p:sp>
        </p:grpSp>
        <p:cxnSp>
          <p:nvCxnSpPr>
            <p:cNvPr id="37" name="Прямая соединительная линия 36"/>
            <p:cNvCxnSpPr>
              <a:stCxn id="14" idx="5"/>
              <a:endCxn id="62" idx="6"/>
            </p:cNvCxnSpPr>
            <p:nvPr/>
          </p:nvCxnSpPr>
          <p:spPr>
            <a:xfrm>
              <a:off x="950524" y="4098428"/>
              <a:ext cx="2791461" cy="69267"/>
            </a:xfrm>
            <a:prstGeom prst="line">
              <a:avLst/>
            </a:prstGeom>
            <a:ln w="19050">
              <a:solidFill>
                <a:srgbClr val="272D6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9" name="Овал 38"/>
            <p:cNvSpPr/>
            <p:nvPr/>
          </p:nvSpPr>
          <p:spPr>
            <a:xfrm>
              <a:off x="3256664" y="4386213"/>
              <a:ext cx="178097" cy="178097"/>
            </a:xfrm>
            <a:prstGeom prst="ellipse">
              <a:avLst/>
            </a:prstGeom>
            <a:solidFill>
              <a:srgbClr val="272D6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>
                <a:latin typeface="Century Gothic" panose="020B0502020202020204" pitchFamily="34" charset="0"/>
              </a:endParaRPr>
            </a:p>
          </p:txBody>
        </p:sp>
        <p:grpSp>
          <p:nvGrpSpPr>
            <p:cNvPr id="115" name="Группа 114"/>
            <p:cNvGrpSpPr/>
            <p:nvPr/>
          </p:nvGrpSpPr>
          <p:grpSpPr>
            <a:xfrm>
              <a:off x="5856108" y="1932648"/>
              <a:ext cx="3260273" cy="1064304"/>
              <a:chOff x="5856108" y="1932648"/>
              <a:chExt cx="3260273" cy="1064304"/>
            </a:xfrm>
          </p:grpSpPr>
          <p:sp>
            <p:nvSpPr>
              <p:cNvPr id="46" name="Прямоугольник 45"/>
              <p:cNvSpPr/>
              <p:nvPr/>
            </p:nvSpPr>
            <p:spPr>
              <a:xfrm>
                <a:off x="6761924" y="2132856"/>
                <a:ext cx="2354457" cy="648072"/>
              </a:xfrm>
              <a:prstGeom prst="rect">
                <a:avLst/>
              </a:prstGeom>
              <a:solidFill>
                <a:srgbClr val="17AECD">
                  <a:alpha val="2902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48" name="TextBox 47"/>
              <p:cNvSpPr txBox="1"/>
              <p:nvPr/>
            </p:nvSpPr>
            <p:spPr>
              <a:xfrm>
                <a:off x="6860027" y="2204864"/>
                <a:ext cx="220407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ru-RU" sz="1400" dirty="0" smtClean="0">
                    <a:solidFill>
                      <a:srgbClr val="272D6B"/>
                    </a:solidFill>
                    <a:latin typeface="Century Gothic" panose="020B0502020202020204" pitchFamily="34" charset="0"/>
                  </a:rPr>
                  <a:t>машиностроительная</a:t>
                </a:r>
              </a:p>
              <a:p>
                <a:r>
                  <a:rPr lang="ru-RU" sz="1400" dirty="0" smtClean="0">
                    <a:solidFill>
                      <a:srgbClr val="272D6B"/>
                    </a:solidFill>
                    <a:latin typeface="Century Gothic" panose="020B0502020202020204" pitchFamily="34" charset="0"/>
                  </a:rPr>
                  <a:t>отрасль</a:t>
                </a:r>
                <a:endParaRPr lang="ru-RU" sz="1400" dirty="0">
                  <a:solidFill>
                    <a:srgbClr val="272D6B"/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49" name="Овал 48"/>
              <p:cNvSpPr/>
              <p:nvPr/>
            </p:nvSpPr>
            <p:spPr>
              <a:xfrm>
                <a:off x="5870740" y="1932648"/>
                <a:ext cx="1064304" cy="1064304"/>
              </a:xfrm>
              <a:prstGeom prst="ellipse">
                <a:avLst/>
              </a:prstGeom>
              <a:solidFill>
                <a:srgbClr val="272D6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47" name="TextBox 46"/>
              <p:cNvSpPr txBox="1"/>
              <p:nvPr/>
            </p:nvSpPr>
            <p:spPr>
              <a:xfrm>
                <a:off x="5856108" y="2072214"/>
                <a:ext cx="1093568" cy="6463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ru-RU" dirty="0" smtClean="0">
                    <a:solidFill>
                      <a:schemeClr val="bg1"/>
                    </a:solidFill>
                    <a:latin typeface="Century Gothic" panose="020B0502020202020204" pitchFamily="34" charset="0"/>
                  </a:rPr>
                  <a:t>9 тыс. </a:t>
                </a:r>
              </a:p>
              <a:p>
                <a:pPr algn="ctr"/>
                <a:r>
                  <a:rPr lang="ru-RU" dirty="0" smtClean="0">
                    <a:solidFill>
                      <a:schemeClr val="bg1"/>
                    </a:solidFill>
                    <a:latin typeface="Century Gothic" panose="020B0502020202020204" pitchFamily="34" charset="0"/>
                  </a:rPr>
                  <a:t>человек</a:t>
                </a:r>
                <a:endParaRPr lang="ru-RU" dirty="0">
                  <a:solidFill>
                    <a:schemeClr val="bg1"/>
                  </a:solidFill>
                  <a:latin typeface="Century Gothic" panose="020B0502020202020204" pitchFamily="34" charset="0"/>
                </a:endParaRPr>
              </a:p>
            </p:txBody>
          </p:sp>
        </p:grpSp>
        <p:sp>
          <p:nvSpPr>
            <p:cNvPr id="52" name="Овал 51"/>
            <p:cNvSpPr/>
            <p:nvPr/>
          </p:nvSpPr>
          <p:spPr>
            <a:xfrm>
              <a:off x="3819595" y="3290053"/>
              <a:ext cx="178097" cy="178097"/>
            </a:xfrm>
            <a:prstGeom prst="ellipse">
              <a:avLst/>
            </a:prstGeom>
            <a:solidFill>
              <a:srgbClr val="272D6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>
                <a:latin typeface="Century Gothic" panose="020B0502020202020204" pitchFamily="34" charset="0"/>
              </a:endParaRPr>
            </a:p>
          </p:txBody>
        </p:sp>
        <p:sp>
          <p:nvSpPr>
            <p:cNvPr id="62" name="Овал 61"/>
            <p:cNvSpPr/>
            <p:nvPr/>
          </p:nvSpPr>
          <p:spPr>
            <a:xfrm>
              <a:off x="3563888" y="4078646"/>
              <a:ext cx="178097" cy="178097"/>
            </a:xfrm>
            <a:prstGeom prst="ellipse">
              <a:avLst/>
            </a:prstGeom>
            <a:solidFill>
              <a:srgbClr val="272D6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>
                <a:latin typeface="Century Gothic" panose="020B0502020202020204" pitchFamily="34" charset="0"/>
              </a:endParaRPr>
            </a:p>
          </p:txBody>
        </p:sp>
        <p:cxnSp>
          <p:nvCxnSpPr>
            <p:cNvPr id="68" name="Прямая соединительная линия 67"/>
            <p:cNvCxnSpPr>
              <a:endCxn id="52" idx="6"/>
            </p:cNvCxnSpPr>
            <p:nvPr/>
          </p:nvCxnSpPr>
          <p:spPr>
            <a:xfrm flipH="1">
              <a:off x="3997692" y="2551299"/>
              <a:ext cx="1890122" cy="827803"/>
            </a:xfrm>
            <a:prstGeom prst="line">
              <a:avLst/>
            </a:prstGeom>
            <a:ln w="19050">
              <a:solidFill>
                <a:srgbClr val="272D6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0" name="Овал 69"/>
            <p:cNvSpPr/>
            <p:nvPr/>
          </p:nvSpPr>
          <p:spPr>
            <a:xfrm>
              <a:off x="4070622" y="3808762"/>
              <a:ext cx="178097" cy="178097"/>
            </a:xfrm>
            <a:prstGeom prst="ellipse">
              <a:avLst/>
            </a:prstGeom>
            <a:solidFill>
              <a:srgbClr val="272D6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>
                <a:latin typeface="Century Gothic" panose="020B0502020202020204" pitchFamily="34" charset="0"/>
              </a:endParaRPr>
            </a:p>
          </p:txBody>
        </p:sp>
        <p:grpSp>
          <p:nvGrpSpPr>
            <p:cNvPr id="116" name="Группа 115"/>
            <p:cNvGrpSpPr/>
            <p:nvPr/>
          </p:nvGrpSpPr>
          <p:grpSpPr>
            <a:xfrm>
              <a:off x="6323885" y="3243168"/>
              <a:ext cx="2824987" cy="1064304"/>
              <a:chOff x="6323885" y="3243168"/>
              <a:chExt cx="2824987" cy="1064304"/>
            </a:xfrm>
          </p:grpSpPr>
          <p:sp>
            <p:nvSpPr>
              <p:cNvPr id="71" name="Прямоугольник 70"/>
              <p:cNvSpPr/>
              <p:nvPr/>
            </p:nvSpPr>
            <p:spPr>
              <a:xfrm>
                <a:off x="6992708" y="3413896"/>
                <a:ext cx="2087114" cy="686458"/>
              </a:xfrm>
              <a:prstGeom prst="rect">
                <a:avLst/>
              </a:prstGeom>
              <a:solidFill>
                <a:srgbClr val="17AECD">
                  <a:alpha val="2902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72" name="Овал 71"/>
              <p:cNvSpPr/>
              <p:nvPr/>
            </p:nvSpPr>
            <p:spPr>
              <a:xfrm>
                <a:off x="6323885" y="3243168"/>
                <a:ext cx="1064304" cy="1064304"/>
              </a:xfrm>
              <a:prstGeom prst="ellipse">
                <a:avLst/>
              </a:prstGeom>
              <a:solidFill>
                <a:srgbClr val="272D6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73" name="TextBox 72"/>
              <p:cNvSpPr txBox="1"/>
              <p:nvPr/>
            </p:nvSpPr>
            <p:spPr>
              <a:xfrm>
                <a:off x="6331453" y="3384675"/>
                <a:ext cx="1093568" cy="6463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ru-RU" dirty="0" smtClean="0">
                    <a:solidFill>
                      <a:schemeClr val="bg1"/>
                    </a:solidFill>
                    <a:latin typeface="Century Gothic" panose="020B0502020202020204" pitchFamily="34" charset="0"/>
                  </a:rPr>
                  <a:t>2 тыс. </a:t>
                </a:r>
              </a:p>
              <a:p>
                <a:pPr algn="ctr"/>
                <a:r>
                  <a:rPr lang="ru-RU" dirty="0" smtClean="0">
                    <a:solidFill>
                      <a:schemeClr val="bg1"/>
                    </a:solidFill>
                    <a:latin typeface="Century Gothic" panose="020B0502020202020204" pitchFamily="34" charset="0"/>
                  </a:rPr>
                  <a:t>человек</a:t>
                </a:r>
                <a:endParaRPr lang="ru-RU" dirty="0">
                  <a:solidFill>
                    <a:schemeClr val="bg1"/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74" name="TextBox 73"/>
              <p:cNvSpPr txBox="1"/>
              <p:nvPr/>
            </p:nvSpPr>
            <p:spPr>
              <a:xfrm>
                <a:off x="7308304" y="3443571"/>
                <a:ext cx="1840568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ru-RU" sz="1400" dirty="0" smtClean="0">
                    <a:solidFill>
                      <a:srgbClr val="272D6B"/>
                    </a:solidFill>
                    <a:latin typeface="Century Gothic" panose="020B0502020202020204" pitchFamily="34" charset="0"/>
                  </a:rPr>
                  <a:t>обрабатывающая</a:t>
                </a:r>
              </a:p>
              <a:p>
                <a:r>
                  <a:rPr lang="ru-RU" sz="1400" dirty="0" smtClean="0">
                    <a:solidFill>
                      <a:srgbClr val="272D6B"/>
                    </a:solidFill>
                    <a:latin typeface="Century Gothic" panose="020B0502020202020204" pitchFamily="34" charset="0"/>
                  </a:rPr>
                  <a:t>отрасль</a:t>
                </a:r>
                <a:endParaRPr lang="ru-RU" sz="1400" dirty="0">
                  <a:solidFill>
                    <a:srgbClr val="272D6B"/>
                  </a:solidFill>
                  <a:latin typeface="Century Gothic" panose="020B0502020202020204" pitchFamily="34" charset="0"/>
                </a:endParaRPr>
              </a:p>
            </p:txBody>
          </p:sp>
        </p:grpSp>
        <p:cxnSp>
          <p:nvCxnSpPr>
            <p:cNvPr id="76" name="Прямая соединительная линия 75"/>
            <p:cNvCxnSpPr/>
            <p:nvPr/>
          </p:nvCxnSpPr>
          <p:spPr>
            <a:xfrm flipH="1">
              <a:off x="4729278" y="3719932"/>
              <a:ext cx="1712707" cy="156932"/>
            </a:xfrm>
            <a:prstGeom prst="line">
              <a:avLst/>
            </a:prstGeom>
            <a:ln w="19050">
              <a:solidFill>
                <a:srgbClr val="272D6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8" name="Овал 77"/>
            <p:cNvSpPr/>
            <p:nvPr/>
          </p:nvSpPr>
          <p:spPr>
            <a:xfrm>
              <a:off x="4589560" y="3801170"/>
              <a:ext cx="178097" cy="178097"/>
            </a:xfrm>
            <a:prstGeom prst="ellipse">
              <a:avLst/>
            </a:prstGeom>
            <a:solidFill>
              <a:srgbClr val="272D6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>
                <a:latin typeface="Century Gothic" panose="020B0502020202020204" pitchFamily="34" charset="0"/>
              </a:endParaRPr>
            </a:p>
          </p:txBody>
        </p:sp>
        <p:grpSp>
          <p:nvGrpSpPr>
            <p:cNvPr id="118" name="Группа 117"/>
            <p:cNvGrpSpPr/>
            <p:nvPr/>
          </p:nvGrpSpPr>
          <p:grpSpPr>
            <a:xfrm>
              <a:off x="6193772" y="5738195"/>
              <a:ext cx="2906624" cy="1064304"/>
              <a:chOff x="6193772" y="5738195"/>
              <a:chExt cx="2906624" cy="1064304"/>
            </a:xfrm>
          </p:grpSpPr>
          <p:sp>
            <p:nvSpPr>
              <p:cNvPr id="79" name="Прямоугольник 78"/>
              <p:cNvSpPr/>
              <p:nvPr/>
            </p:nvSpPr>
            <p:spPr>
              <a:xfrm>
                <a:off x="6862595" y="5948463"/>
                <a:ext cx="2237801" cy="658808"/>
              </a:xfrm>
              <a:prstGeom prst="rect">
                <a:avLst/>
              </a:prstGeom>
              <a:solidFill>
                <a:srgbClr val="17AECD">
                  <a:alpha val="2902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80" name="Овал 79"/>
              <p:cNvSpPr/>
              <p:nvPr/>
            </p:nvSpPr>
            <p:spPr>
              <a:xfrm>
                <a:off x="6193772" y="5738195"/>
                <a:ext cx="1064304" cy="1064304"/>
              </a:xfrm>
              <a:prstGeom prst="ellipse">
                <a:avLst/>
              </a:prstGeom>
              <a:solidFill>
                <a:srgbClr val="272D6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81" name="TextBox 80"/>
              <p:cNvSpPr txBox="1"/>
              <p:nvPr/>
            </p:nvSpPr>
            <p:spPr>
              <a:xfrm>
                <a:off x="6201340" y="5879702"/>
                <a:ext cx="1093568" cy="6463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ru-RU" dirty="0" smtClean="0">
                    <a:solidFill>
                      <a:schemeClr val="bg1"/>
                    </a:solidFill>
                    <a:latin typeface="Century Gothic" panose="020B0502020202020204" pitchFamily="34" charset="0"/>
                  </a:rPr>
                  <a:t>1,5 тыс. </a:t>
                </a:r>
              </a:p>
              <a:p>
                <a:pPr algn="ctr"/>
                <a:r>
                  <a:rPr lang="ru-RU" dirty="0" smtClean="0">
                    <a:solidFill>
                      <a:schemeClr val="bg1"/>
                    </a:solidFill>
                    <a:latin typeface="Century Gothic" panose="020B0502020202020204" pitchFamily="34" charset="0"/>
                  </a:rPr>
                  <a:t>человек</a:t>
                </a:r>
                <a:endParaRPr lang="ru-RU" dirty="0">
                  <a:solidFill>
                    <a:schemeClr val="bg1"/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82" name="TextBox 81"/>
              <p:cNvSpPr txBox="1"/>
              <p:nvPr/>
            </p:nvSpPr>
            <p:spPr>
              <a:xfrm>
                <a:off x="7226737" y="5939752"/>
                <a:ext cx="1837362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ru-RU" sz="1400" dirty="0" smtClean="0">
                    <a:solidFill>
                      <a:srgbClr val="272D6B"/>
                    </a:solidFill>
                    <a:latin typeface="Century Gothic" panose="020B0502020202020204" pitchFamily="34" charset="0"/>
                  </a:rPr>
                  <a:t>судостроительная</a:t>
                </a:r>
              </a:p>
              <a:p>
                <a:r>
                  <a:rPr lang="ru-RU" sz="1400" dirty="0" smtClean="0">
                    <a:solidFill>
                      <a:srgbClr val="272D6B"/>
                    </a:solidFill>
                    <a:latin typeface="Century Gothic" panose="020B0502020202020204" pitchFamily="34" charset="0"/>
                  </a:rPr>
                  <a:t>отрасль</a:t>
                </a:r>
                <a:endParaRPr lang="ru-RU" sz="1400" dirty="0">
                  <a:solidFill>
                    <a:srgbClr val="272D6B"/>
                  </a:solidFill>
                  <a:latin typeface="Century Gothic" panose="020B0502020202020204" pitchFamily="34" charset="0"/>
                </a:endParaRPr>
              </a:p>
            </p:txBody>
          </p:sp>
        </p:grpSp>
        <p:grpSp>
          <p:nvGrpSpPr>
            <p:cNvPr id="120" name="Группа 119"/>
            <p:cNvGrpSpPr/>
            <p:nvPr/>
          </p:nvGrpSpPr>
          <p:grpSpPr>
            <a:xfrm>
              <a:off x="23460" y="4409626"/>
              <a:ext cx="3248445" cy="1064304"/>
              <a:chOff x="23460" y="4409626"/>
              <a:chExt cx="3248445" cy="1064304"/>
            </a:xfrm>
          </p:grpSpPr>
          <p:sp>
            <p:nvSpPr>
              <p:cNvPr id="54" name="Прямоугольник 53"/>
              <p:cNvSpPr/>
              <p:nvPr/>
            </p:nvSpPr>
            <p:spPr>
              <a:xfrm>
                <a:off x="827291" y="4628472"/>
                <a:ext cx="2321590" cy="648072"/>
              </a:xfrm>
              <a:prstGeom prst="rect">
                <a:avLst/>
              </a:prstGeom>
              <a:solidFill>
                <a:srgbClr val="17AECD">
                  <a:alpha val="2902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55" name="TextBox 54"/>
              <p:cNvSpPr txBox="1"/>
              <p:nvPr/>
            </p:nvSpPr>
            <p:spPr>
              <a:xfrm>
                <a:off x="1027380" y="4615198"/>
                <a:ext cx="2244525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ru-RU" sz="1400" dirty="0" smtClean="0">
                    <a:solidFill>
                      <a:srgbClr val="272D6B"/>
                    </a:solidFill>
                    <a:latin typeface="Century Gothic" panose="020B0502020202020204" pitchFamily="34" charset="0"/>
                  </a:rPr>
                  <a:t>машиностроительная</a:t>
                </a:r>
              </a:p>
              <a:p>
                <a:r>
                  <a:rPr lang="ru-RU" sz="1400" dirty="0" smtClean="0">
                    <a:solidFill>
                      <a:srgbClr val="272D6B"/>
                    </a:solidFill>
                    <a:latin typeface="Century Gothic" panose="020B0502020202020204" pitchFamily="34" charset="0"/>
                  </a:rPr>
                  <a:t>отрасль</a:t>
                </a:r>
                <a:endParaRPr lang="ru-RU" sz="1400" dirty="0">
                  <a:solidFill>
                    <a:srgbClr val="272D6B"/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56" name="Овал 55"/>
              <p:cNvSpPr/>
              <p:nvPr/>
            </p:nvSpPr>
            <p:spPr>
              <a:xfrm>
                <a:off x="38092" y="4409626"/>
                <a:ext cx="1064304" cy="1064304"/>
              </a:xfrm>
              <a:prstGeom prst="ellipse">
                <a:avLst/>
              </a:prstGeom>
              <a:solidFill>
                <a:srgbClr val="272D6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57" name="TextBox 56"/>
              <p:cNvSpPr txBox="1"/>
              <p:nvPr/>
            </p:nvSpPr>
            <p:spPr>
              <a:xfrm>
                <a:off x="23460" y="4549192"/>
                <a:ext cx="1093568" cy="6463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ru-RU" dirty="0" smtClean="0">
                    <a:solidFill>
                      <a:schemeClr val="bg1"/>
                    </a:solidFill>
                    <a:latin typeface="Century Gothic" panose="020B0502020202020204" pitchFamily="34" charset="0"/>
                  </a:rPr>
                  <a:t>3,3 тыс. </a:t>
                </a:r>
              </a:p>
              <a:p>
                <a:pPr algn="ctr"/>
                <a:r>
                  <a:rPr lang="ru-RU" dirty="0" smtClean="0">
                    <a:solidFill>
                      <a:schemeClr val="bg1"/>
                    </a:solidFill>
                    <a:latin typeface="Century Gothic" panose="020B0502020202020204" pitchFamily="34" charset="0"/>
                  </a:rPr>
                  <a:t>человек</a:t>
                </a:r>
                <a:endParaRPr lang="ru-RU" dirty="0">
                  <a:solidFill>
                    <a:schemeClr val="bg1"/>
                  </a:solidFill>
                  <a:latin typeface="Century Gothic" panose="020B0502020202020204" pitchFamily="34" charset="0"/>
                </a:endParaRPr>
              </a:p>
            </p:txBody>
          </p:sp>
          <p:cxnSp>
            <p:nvCxnSpPr>
              <p:cNvPr id="58" name="Прямая соединительная линия 57"/>
              <p:cNvCxnSpPr>
                <a:endCxn id="39" idx="2"/>
              </p:cNvCxnSpPr>
              <p:nvPr/>
            </p:nvCxnSpPr>
            <p:spPr>
              <a:xfrm flipV="1">
                <a:off x="835287" y="4475262"/>
                <a:ext cx="2421377" cy="89850"/>
              </a:xfrm>
              <a:prstGeom prst="line">
                <a:avLst/>
              </a:prstGeom>
              <a:ln w="19050">
                <a:solidFill>
                  <a:srgbClr val="272D6B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83" name="Овал 82"/>
              <p:cNvSpPr/>
              <p:nvPr/>
            </p:nvSpPr>
            <p:spPr>
              <a:xfrm>
                <a:off x="2970783" y="5127340"/>
                <a:ext cx="178097" cy="178097"/>
              </a:xfrm>
              <a:prstGeom prst="ellipse">
                <a:avLst/>
              </a:prstGeom>
              <a:solidFill>
                <a:srgbClr val="272D6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Century Gothic" panose="020B0502020202020204" pitchFamily="34" charset="0"/>
                </a:endParaRPr>
              </a:p>
            </p:txBody>
          </p:sp>
        </p:grpSp>
        <p:cxnSp>
          <p:nvCxnSpPr>
            <p:cNvPr id="84" name="Прямая соединительная линия 83"/>
            <p:cNvCxnSpPr>
              <a:stCxn id="81" idx="1"/>
              <a:endCxn id="83" idx="2"/>
            </p:cNvCxnSpPr>
            <p:nvPr/>
          </p:nvCxnSpPr>
          <p:spPr>
            <a:xfrm flipH="1" flipV="1">
              <a:off x="2970783" y="5216389"/>
              <a:ext cx="3230557" cy="986479"/>
            </a:xfrm>
            <a:prstGeom prst="line">
              <a:avLst/>
            </a:prstGeom>
            <a:ln w="19050">
              <a:solidFill>
                <a:srgbClr val="272D6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10" name="Группа 109"/>
            <p:cNvGrpSpPr/>
            <p:nvPr/>
          </p:nvGrpSpPr>
          <p:grpSpPr>
            <a:xfrm>
              <a:off x="77782" y="1272603"/>
              <a:ext cx="3266329" cy="1740638"/>
              <a:chOff x="77782" y="1272603"/>
              <a:chExt cx="3266329" cy="1740638"/>
            </a:xfrm>
          </p:grpSpPr>
          <p:sp>
            <p:nvSpPr>
              <p:cNvPr id="104" name="Прямоугольник 103"/>
              <p:cNvSpPr/>
              <p:nvPr/>
            </p:nvSpPr>
            <p:spPr>
              <a:xfrm>
                <a:off x="1048443" y="1325822"/>
                <a:ext cx="2257471" cy="531233"/>
              </a:xfrm>
              <a:prstGeom prst="rect">
                <a:avLst/>
              </a:prstGeom>
              <a:solidFill>
                <a:srgbClr val="17AECD">
                  <a:alpha val="2902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105" name="Прямоугольник 104"/>
              <p:cNvSpPr/>
              <p:nvPr/>
            </p:nvSpPr>
            <p:spPr>
              <a:xfrm>
                <a:off x="1040155" y="1888051"/>
                <a:ext cx="2265759" cy="534276"/>
              </a:xfrm>
              <a:prstGeom prst="rect">
                <a:avLst/>
              </a:prstGeom>
              <a:solidFill>
                <a:srgbClr val="17AECD">
                  <a:alpha val="2902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106" name="Прямоугольник 105"/>
              <p:cNvSpPr/>
              <p:nvPr/>
            </p:nvSpPr>
            <p:spPr>
              <a:xfrm>
                <a:off x="1063846" y="2472074"/>
                <a:ext cx="2242068" cy="541167"/>
              </a:xfrm>
              <a:prstGeom prst="rect">
                <a:avLst/>
              </a:prstGeom>
              <a:solidFill>
                <a:srgbClr val="17AECD">
                  <a:alpha val="2902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98" name="Прямоугольник 97"/>
              <p:cNvSpPr/>
              <p:nvPr/>
            </p:nvSpPr>
            <p:spPr>
              <a:xfrm>
                <a:off x="85610" y="1306605"/>
                <a:ext cx="1101136" cy="551190"/>
              </a:xfrm>
              <a:prstGeom prst="rect">
                <a:avLst/>
              </a:prstGeom>
              <a:solidFill>
                <a:srgbClr val="272D6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99" name="Прямоугольник 98"/>
              <p:cNvSpPr/>
              <p:nvPr/>
            </p:nvSpPr>
            <p:spPr>
              <a:xfrm>
                <a:off x="77782" y="1883026"/>
                <a:ext cx="1101136" cy="551190"/>
              </a:xfrm>
              <a:prstGeom prst="rect">
                <a:avLst/>
              </a:prstGeom>
              <a:solidFill>
                <a:srgbClr val="272D6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100" name="Прямоугольник 99"/>
              <p:cNvSpPr/>
              <p:nvPr/>
            </p:nvSpPr>
            <p:spPr>
              <a:xfrm>
                <a:off x="85610" y="2460186"/>
                <a:ext cx="1101136" cy="551190"/>
              </a:xfrm>
              <a:prstGeom prst="rect">
                <a:avLst/>
              </a:prstGeom>
              <a:solidFill>
                <a:srgbClr val="272D6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101" name="TextBox 100"/>
              <p:cNvSpPr txBox="1"/>
              <p:nvPr/>
            </p:nvSpPr>
            <p:spPr>
              <a:xfrm>
                <a:off x="143672" y="1272603"/>
                <a:ext cx="992579" cy="5847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ru-RU" sz="1600" dirty="0" smtClean="0">
                    <a:solidFill>
                      <a:schemeClr val="bg1"/>
                    </a:solidFill>
                    <a:latin typeface="Century Gothic" panose="020B0502020202020204" pitchFamily="34" charset="0"/>
                  </a:rPr>
                  <a:t>16 тыс. </a:t>
                </a:r>
              </a:p>
              <a:p>
                <a:pPr algn="ctr"/>
                <a:r>
                  <a:rPr lang="ru-RU" sz="1600" dirty="0" smtClean="0">
                    <a:solidFill>
                      <a:schemeClr val="bg1"/>
                    </a:solidFill>
                    <a:latin typeface="Century Gothic" panose="020B0502020202020204" pitchFamily="34" charset="0"/>
                  </a:rPr>
                  <a:t>человек</a:t>
                </a:r>
                <a:endParaRPr lang="ru-RU" sz="1600" dirty="0">
                  <a:solidFill>
                    <a:schemeClr val="bg1"/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102" name="TextBox 101"/>
              <p:cNvSpPr txBox="1"/>
              <p:nvPr/>
            </p:nvSpPr>
            <p:spPr>
              <a:xfrm>
                <a:off x="117859" y="1807093"/>
                <a:ext cx="992579" cy="5847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ru-RU" sz="1600" dirty="0" smtClean="0">
                    <a:solidFill>
                      <a:schemeClr val="bg1"/>
                    </a:solidFill>
                    <a:latin typeface="Century Gothic" panose="020B0502020202020204" pitchFamily="34" charset="0"/>
                  </a:rPr>
                  <a:t>14 тыс. </a:t>
                </a:r>
              </a:p>
              <a:p>
                <a:pPr algn="ctr"/>
                <a:r>
                  <a:rPr lang="ru-RU" sz="1600" dirty="0" smtClean="0">
                    <a:solidFill>
                      <a:schemeClr val="bg1"/>
                    </a:solidFill>
                    <a:latin typeface="Century Gothic" panose="020B0502020202020204" pitchFamily="34" charset="0"/>
                  </a:rPr>
                  <a:t>человек</a:t>
                </a:r>
                <a:endParaRPr lang="ru-RU" sz="1600" dirty="0">
                  <a:solidFill>
                    <a:schemeClr val="bg1"/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103" name="TextBox 102"/>
              <p:cNvSpPr txBox="1"/>
              <p:nvPr/>
            </p:nvSpPr>
            <p:spPr>
              <a:xfrm>
                <a:off x="130030" y="2378148"/>
                <a:ext cx="992579" cy="5847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ru-RU" sz="1600" dirty="0" smtClean="0">
                    <a:solidFill>
                      <a:schemeClr val="bg1"/>
                    </a:solidFill>
                    <a:latin typeface="Century Gothic" panose="020B0502020202020204" pitchFamily="34" charset="0"/>
                  </a:rPr>
                  <a:t>8 тыс. </a:t>
                </a:r>
              </a:p>
              <a:p>
                <a:pPr algn="ctr"/>
                <a:r>
                  <a:rPr lang="ru-RU" sz="1600" dirty="0" smtClean="0">
                    <a:solidFill>
                      <a:schemeClr val="bg1"/>
                    </a:solidFill>
                    <a:latin typeface="Century Gothic" panose="020B0502020202020204" pitchFamily="34" charset="0"/>
                  </a:rPr>
                  <a:t>человек</a:t>
                </a:r>
                <a:endParaRPr lang="ru-RU" sz="1600" dirty="0">
                  <a:solidFill>
                    <a:schemeClr val="bg1"/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107" name="TextBox 106"/>
              <p:cNvSpPr txBox="1"/>
              <p:nvPr/>
            </p:nvSpPr>
            <p:spPr>
              <a:xfrm>
                <a:off x="1115616" y="1320617"/>
                <a:ext cx="2185214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ru-RU" sz="1400" dirty="0" smtClean="0">
                    <a:solidFill>
                      <a:srgbClr val="272D6B"/>
                    </a:solidFill>
                    <a:latin typeface="Century Gothic" panose="020B0502020202020204" pitchFamily="34" charset="0"/>
                  </a:rPr>
                  <a:t>машиностроительная</a:t>
                </a:r>
              </a:p>
              <a:p>
                <a:r>
                  <a:rPr lang="ru-RU" sz="1400" dirty="0" smtClean="0">
                    <a:solidFill>
                      <a:srgbClr val="272D6B"/>
                    </a:solidFill>
                    <a:latin typeface="Century Gothic" panose="020B0502020202020204" pitchFamily="34" charset="0"/>
                  </a:rPr>
                  <a:t>отрасль</a:t>
                </a:r>
                <a:endParaRPr lang="ru-RU" sz="1400" dirty="0">
                  <a:solidFill>
                    <a:srgbClr val="272D6B"/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108" name="TextBox 107"/>
              <p:cNvSpPr txBox="1"/>
              <p:nvPr/>
            </p:nvSpPr>
            <p:spPr>
              <a:xfrm>
                <a:off x="1115616" y="1977599"/>
                <a:ext cx="2228495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ru-RU" sz="1400" dirty="0">
                    <a:solidFill>
                      <a:srgbClr val="272D6B"/>
                    </a:solidFill>
                    <a:latin typeface="Century Gothic" panose="020B0502020202020204" pitchFamily="34" charset="0"/>
                  </a:rPr>
                  <a:t>т</a:t>
                </a:r>
                <a:r>
                  <a:rPr lang="ru-RU" sz="1400" dirty="0" smtClean="0">
                    <a:solidFill>
                      <a:srgbClr val="272D6B"/>
                    </a:solidFill>
                    <a:latin typeface="Century Gothic" panose="020B0502020202020204" pitchFamily="34" charset="0"/>
                  </a:rPr>
                  <a:t>ранспортная отрасль</a:t>
                </a:r>
                <a:endParaRPr lang="ru-RU" sz="1400" dirty="0">
                  <a:solidFill>
                    <a:srgbClr val="272D6B"/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109" name="TextBox 108"/>
              <p:cNvSpPr txBox="1"/>
              <p:nvPr/>
            </p:nvSpPr>
            <p:spPr>
              <a:xfrm>
                <a:off x="1187624" y="2551299"/>
                <a:ext cx="1685077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ru-RU" sz="1400" dirty="0">
                    <a:solidFill>
                      <a:srgbClr val="272D6B"/>
                    </a:solidFill>
                    <a:latin typeface="Century Gothic" panose="020B0502020202020204" pitchFamily="34" charset="0"/>
                  </a:rPr>
                  <a:t>н</a:t>
                </a:r>
                <a:r>
                  <a:rPr lang="ru-RU" sz="1400" dirty="0" smtClean="0">
                    <a:solidFill>
                      <a:srgbClr val="272D6B"/>
                    </a:solidFill>
                    <a:latin typeface="Century Gothic" panose="020B0502020202020204" pitchFamily="34" charset="0"/>
                  </a:rPr>
                  <a:t>аучная отрасль</a:t>
                </a:r>
                <a:endParaRPr lang="ru-RU" sz="1400" dirty="0">
                  <a:solidFill>
                    <a:srgbClr val="272D6B"/>
                  </a:solidFill>
                  <a:latin typeface="Century Gothic" panose="020B0502020202020204" pitchFamily="34" charset="0"/>
                </a:endParaRPr>
              </a:p>
            </p:txBody>
          </p:sp>
        </p:grpSp>
        <p:cxnSp>
          <p:nvCxnSpPr>
            <p:cNvPr id="112" name="Прямая соединительная линия 111"/>
            <p:cNvCxnSpPr>
              <a:endCxn id="70" idx="2"/>
            </p:cNvCxnSpPr>
            <p:nvPr/>
          </p:nvCxnSpPr>
          <p:spPr>
            <a:xfrm>
              <a:off x="780547" y="2985589"/>
              <a:ext cx="3290075" cy="912222"/>
            </a:xfrm>
            <a:prstGeom prst="line">
              <a:avLst/>
            </a:prstGeom>
            <a:ln w="19050">
              <a:solidFill>
                <a:srgbClr val="272D6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259351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Группа 2"/>
          <p:cNvGrpSpPr/>
          <p:nvPr/>
        </p:nvGrpSpPr>
        <p:grpSpPr>
          <a:xfrm>
            <a:off x="0" y="0"/>
            <a:ext cx="8676456" cy="6858000"/>
            <a:chOff x="0" y="0"/>
            <a:chExt cx="8676456" cy="6858000"/>
          </a:xfrm>
        </p:grpSpPr>
        <p:sp>
          <p:nvSpPr>
            <p:cNvPr id="4" name="Прямоугольник 3"/>
            <p:cNvSpPr/>
            <p:nvPr/>
          </p:nvSpPr>
          <p:spPr>
            <a:xfrm>
              <a:off x="0" y="0"/>
              <a:ext cx="3435481" cy="6858000"/>
            </a:xfrm>
            <a:prstGeom prst="rect">
              <a:avLst/>
            </a:prstGeom>
            <a:solidFill>
              <a:srgbClr val="272D6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683060" y="3678123"/>
              <a:ext cx="2776722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2400" b="1" dirty="0" smtClean="0">
                  <a:solidFill>
                    <a:schemeClr val="bg1"/>
                  </a:solidFill>
                  <a:latin typeface="Helvetica" panose="020B0604020202020204" pitchFamily="34" charset="0"/>
                  <a:cs typeface="Helvetica" panose="020B0604020202020204" pitchFamily="34" charset="0"/>
                </a:rPr>
                <a:t>ИНСТРУМЕНТЫ </a:t>
              </a:r>
            </a:p>
            <a:p>
              <a:r>
                <a:rPr lang="ru-RU" sz="2400" b="1" dirty="0" smtClean="0">
                  <a:solidFill>
                    <a:schemeClr val="bg1"/>
                  </a:solidFill>
                  <a:latin typeface="Helvetica" panose="020B0604020202020204" pitchFamily="34" charset="0"/>
                  <a:cs typeface="Helvetica" panose="020B0604020202020204" pitchFamily="34" charset="0"/>
                </a:rPr>
                <a:t>МОТИВАЦИИ</a:t>
              </a:r>
              <a:endParaRPr lang="ru-RU" sz="2400" b="1" dirty="0">
                <a:solidFill>
                  <a:schemeClr val="bg1"/>
                </a:solidFill>
                <a:latin typeface="Helvetica" panose="020B0604020202020204" pitchFamily="34" charset="0"/>
                <a:cs typeface="Helvetica" panose="020B0604020202020204" pitchFamily="34" charset="0"/>
              </a:endParaRPr>
            </a:p>
          </p:txBody>
        </p:sp>
        <p:sp>
          <p:nvSpPr>
            <p:cNvPr id="6" name="Прямоугольник 5"/>
            <p:cNvSpPr/>
            <p:nvPr/>
          </p:nvSpPr>
          <p:spPr>
            <a:xfrm>
              <a:off x="3995936" y="692696"/>
              <a:ext cx="4608512" cy="12003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ru-RU" dirty="0" smtClean="0">
                  <a:latin typeface="Century Gothic" panose="020B0502020202020204" pitchFamily="34" charset="0"/>
                  <a:ea typeface="Calibri" panose="020F0502020204030204" pitchFamily="34" charset="0"/>
                  <a:cs typeface="Helvetica" panose="020B0604020202020204" pitchFamily="34" charset="0"/>
                </a:rPr>
                <a:t>Конкурсы коллегиальных органов управления и представительных органов в целом, их конкретных практик, проектов</a:t>
              </a:r>
              <a:endParaRPr lang="ru-RU" dirty="0">
                <a:latin typeface="Century Gothic" panose="020B0502020202020204" pitchFamily="34" charset="0"/>
                <a:cs typeface="Helvetica" panose="020B0604020202020204" pitchFamily="34" charset="0"/>
              </a:endParaRPr>
            </a:p>
          </p:txBody>
        </p:sp>
        <p:sp>
          <p:nvSpPr>
            <p:cNvPr id="8" name="Прямоугольник 7"/>
            <p:cNvSpPr/>
            <p:nvPr/>
          </p:nvSpPr>
          <p:spPr>
            <a:xfrm>
              <a:off x="539552" y="476672"/>
              <a:ext cx="8136904" cy="5976664"/>
            </a:xfrm>
            <a:prstGeom prst="rect">
              <a:avLst/>
            </a:prstGeom>
            <a:noFill/>
            <a:ln w="57150">
              <a:solidFill>
                <a:srgbClr val="17AEC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1" name="Прямоугольник 10"/>
            <p:cNvSpPr/>
            <p:nvPr/>
          </p:nvSpPr>
          <p:spPr>
            <a:xfrm>
              <a:off x="4067944" y="2276872"/>
              <a:ext cx="4608512" cy="14773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ru-RU" dirty="0" smtClean="0">
                  <a:latin typeface="Century Gothic" panose="020B0502020202020204" pitchFamily="34" charset="0"/>
                  <a:ea typeface="Calibri" panose="020F0502020204030204" pitchFamily="34" charset="0"/>
                  <a:cs typeface="Helvetica" panose="020B0604020202020204" pitchFamily="34" charset="0"/>
                </a:rPr>
                <a:t>Действующие на регулярной основе механизмы обратной связи, в том числе разнообразные формы позитивной оценки активности социальных партнеров</a:t>
              </a:r>
              <a:endParaRPr lang="ru-RU" dirty="0">
                <a:latin typeface="Century Gothic" panose="020B0502020202020204" pitchFamily="34" charset="0"/>
                <a:cs typeface="Helvetica" panose="020B0604020202020204" pitchFamily="34" charset="0"/>
              </a:endParaRPr>
            </a:p>
          </p:txBody>
        </p:sp>
        <p:sp>
          <p:nvSpPr>
            <p:cNvPr id="13" name="Прямоугольник 12"/>
            <p:cNvSpPr/>
            <p:nvPr/>
          </p:nvSpPr>
          <p:spPr>
            <a:xfrm>
              <a:off x="4067944" y="4077072"/>
              <a:ext cx="4608512" cy="203132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ru-RU" dirty="0" smtClean="0">
                  <a:latin typeface="Century Gothic" panose="020B0502020202020204" pitchFamily="34" charset="0"/>
                  <a:ea typeface="Calibri" panose="020F0502020204030204" pitchFamily="34" charset="0"/>
                  <a:cs typeface="Helvetica" panose="020B0604020202020204" pitchFamily="34" charset="0"/>
                </a:rPr>
                <a:t>Грамотная информационная политика образовательной организации, в том числе четкая, непротиворечивая коммуникационная стратегия с использованием информационно-коммуникационных технологий</a:t>
              </a:r>
              <a:endParaRPr lang="ru-RU" dirty="0">
                <a:latin typeface="Century Gothic" panose="020B0502020202020204" pitchFamily="34" charset="0"/>
                <a:cs typeface="Helvetica" panose="020B0604020202020204" pitchFamily="34" charset="0"/>
              </a:endParaRPr>
            </a:p>
          </p:txBody>
        </p:sp>
        <p:grpSp>
          <p:nvGrpSpPr>
            <p:cNvPr id="20" name="Группа 19"/>
            <p:cNvGrpSpPr/>
            <p:nvPr/>
          </p:nvGrpSpPr>
          <p:grpSpPr>
            <a:xfrm>
              <a:off x="2843808" y="2348880"/>
              <a:ext cx="1224136" cy="1224136"/>
              <a:chOff x="2843808" y="2348880"/>
              <a:chExt cx="1224136" cy="1224136"/>
            </a:xfrm>
          </p:grpSpPr>
          <p:sp>
            <p:nvSpPr>
              <p:cNvPr id="14" name="Овал 13"/>
              <p:cNvSpPr/>
              <p:nvPr/>
            </p:nvSpPr>
            <p:spPr>
              <a:xfrm>
                <a:off x="2843808" y="2348880"/>
                <a:ext cx="1224136" cy="1224136"/>
              </a:xfrm>
              <a:prstGeom prst="ellipse">
                <a:avLst/>
              </a:prstGeom>
              <a:solidFill>
                <a:srgbClr val="272D6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pic>
            <p:nvPicPr>
              <p:cNvPr id="16" name="Рисунок 15" descr="img_56670.png"/>
              <p:cNvPicPr>
                <a:picLocks noChangeAspect="1"/>
              </p:cNvPicPr>
              <p:nvPr/>
            </p:nvPicPr>
            <p:blipFill>
              <a:blip r:embed="rId2" cstate="print"/>
              <a:stretch>
                <a:fillRect/>
              </a:stretch>
            </p:blipFill>
            <p:spPr>
              <a:xfrm>
                <a:off x="3131840" y="2564904"/>
                <a:ext cx="720080" cy="742819"/>
              </a:xfrm>
              <a:prstGeom prst="rect">
                <a:avLst/>
              </a:prstGeom>
            </p:spPr>
          </p:pic>
        </p:grpSp>
        <p:grpSp>
          <p:nvGrpSpPr>
            <p:cNvPr id="19" name="Группа 18"/>
            <p:cNvGrpSpPr/>
            <p:nvPr/>
          </p:nvGrpSpPr>
          <p:grpSpPr>
            <a:xfrm>
              <a:off x="2787409" y="692696"/>
              <a:ext cx="1224136" cy="1224136"/>
              <a:chOff x="2787409" y="692696"/>
              <a:chExt cx="1224136" cy="1224136"/>
            </a:xfrm>
          </p:grpSpPr>
          <p:sp>
            <p:nvSpPr>
              <p:cNvPr id="2" name="Овал 1"/>
              <p:cNvSpPr/>
              <p:nvPr/>
            </p:nvSpPr>
            <p:spPr>
              <a:xfrm>
                <a:off x="2787409" y="692696"/>
                <a:ext cx="1224136" cy="1224136"/>
              </a:xfrm>
              <a:prstGeom prst="ellipse">
                <a:avLst/>
              </a:prstGeom>
              <a:solidFill>
                <a:srgbClr val="272D6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pic>
            <p:nvPicPr>
              <p:cNvPr id="17" name="Рисунок 16" descr="kisspng-computer-icons-icon-design-award-5af771a03ebaf9.png"/>
              <p:cNvPicPr>
                <a:picLocks noChangeAspect="1"/>
              </p:cNvPicPr>
              <p:nvPr/>
            </p:nvPicPr>
            <p:blipFill>
              <a:blip r:embed="rId3" cstate="print"/>
              <a:stretch>
                <a:fillRect/>
              </a:stretch>
            </p:blipFill>
            <p:spPr>
              <a:xfrm>
                <a:off x="3131840" y="980728"/>
                <a:ext cx="648072" cy="705678"/>
              </a:xfrm>
              <a:prstGeom prst="rect">
                <a:avLst/>
              </a:prstGeom>
            </p:spPr>
          </p:pic>
        </p:grpSp>
        <p:grpSp>
          <p:nvGrpSpPr>
            <p:cNvPr id="21" name="Группа 20"/>
            <p:cNvGrpSpPr/>
            <p:nvPr/>
          </p:nvGrpSpPr>
          <p:grpSpPr>
            <a:xfrm>
              <a:off x="2843808" y="4437112"/>
              <a:ext cx="1224136" cy="1224136"/>
              <a:chOff x="2843808" y="4437112"/>
              <a:chExt cx="1224136" cy="1224136"/>
            </a:xfrm>
          </p:grpSpPr>
          <p:sp>
            <p:nvSpPr>
              <p:cNvPr id="9" name="Овал 8"/>
              <p:cNvSpPr/>
              <p:nvPr/>
            </p:nvSpPr>
            <p:spPr>
              <a:xfrm>
                <a:off x="2843808" y="4437112"/>
                <a:ext cx="1224136" cy="1224136"/>
              </a:xfrm>
              <a:prstGeom prst="ellipse">
                <a:avLst/>
              </a:prstGeom>
              <a:solidFill>
                <a:srgbClr val="272D6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pic>
            <p:nvPicPr>
              <p:cNvPr id="18" name="Рисунок 17"/>
              <p:cNvPicPr>
                <a:picLocks noChangeAspect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3059832" y="4653136"/>
                <a:ext cx="783520" cy="783520"/>
              </a:xfrm>
              <a:prstGeom prst="rect">
                <a:avLst/>
              </a:prstGeom>
            </p:spPr>
          </p:pic>
        </p:grpSp>
      </p:grpSp>
    </p:spTree>
    <p:extLst>
      <p:ext uri="{BB962C8B-B14F-4D97-AF65-F5344CB8AC3E}">
        <p14:creationId xmlns:p14="http://schemas.microsoft.com/office/powerpoint/2010/main" val="30719313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1"/>
          <p:cNvGrpSpPr/>
          <p:nvPr/>
        </p:nvGrpSpPr>
        <p:grpSpPr>
          <a:xfrm>
            <a:off x="251520" y="620688"/>
            <a:ext cx="8712968" cy="5271105"/>
            <a:chOff x="251520" y="620688"/>
            <a:chExt cx="8712968" cy="5271105"/>
          </a:xfrm>
        </p:grpSpPr>
        <p:sp>
          <p:nvSpPr>
            <p:cNvPr id="5" name="TextBox 4"/>
            <p:cNvSpPr txBox="1"/>
            <p:nvPr/>
          </p:nvSpPr>
          <p:spPr>
            <a:xfrm>
              <a:off x="2483768" y="620688"/>
              <a:ext cx="4225837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2400" dirty="0" smtClean="0">
                  <a:solidFill>
                    <a:srgbClr val="272D6B"/>
                  </a:solidFill>
                  <a:latin typeface="Century Gothic" pitchFamily="34" charset="0"/>
                  <a:cs typeface="Helvetica" panose="020B0604020202020204" pitchFamily="34" charset="0"/>
                </a:rPr>
                <a:t>МЕХАНИЗМЫ ВОВЛЕЧЕНИЯ</a:t>
              </a:r>
              <a:endParaRPr lang="ru-RU" sz="2400" dirty="0">
                <a:solidFill>
                  <a:srgbClr val="272D6B"/>
                </a:solidFill>
                <a:latin typeface="Century Gothic" pitchFamily="34" charset="0"/>
                <a:cs typeface="Helvetica" panose="020B0604020202020204" pitchFamily="34" charset="0"/>
              </a:endParaRPr>
            </a:p>
          </p:txBody>
        </p:sp>
        <p:sp>
          <p:nvSpPr>
            <p:cNvPr id="9" name="Овал 8"/>
            <p:cNvSpPr/>
            <p:nvPr/>
          </p:nvSpPr>
          <p:spPr>
            <a:xfrm>
              <a:off x="755576" y="2423790"/>
              <a:ext cx="1224136" cy="1224136"/>
            </a:xfrm>
            <a:prstGeom prst="ellipse">
              <a:avLst/>
            </a:prstGeom>
            <a:solidFill>
              <a:srgbClr val="272D6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cxnSp>
          <p:nvCxnSpPr>
            <p:cNvPr id="15" name="Прямая соединительная линия 14"/>
            <p:cNvCxnSpPr/>
            <p:nvPr/>
          </p:nvCxnSpPr>
          <p:spPr>
            <a:xfrm>
              <a:off x="623596" y="1124744"/>
              <a:ext cx="7956000" cy="0"/>
            </a:xfrm>
            <a:prstGeom prst="line">
              <a:avLst/>
            </a:prstGeom>
            <a:ln w="19050">
              <a:solidFill>
                <a:srgbClr val="C20F1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Прямоугольник 18"/>
            <p:cNvSpPr/>
            <p:nvPr/>
          </p:nvSpPr>
          <p:spPr>
            <a:xfrm>
              <a:off x="251520" y="3647926"/>
              <a:ext cx="2232248" cy="107721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ru-RU" sz="1600" dirty="0" smtClean="0">
                  <a:latin typeface="Century Gothic" panose="020B0502020202020204" pitchFamily="34" charset="0"/>
                  <a:ea typeface="Calibri" panose="020F0502020204030204" pitchFamily="34" charset="0"/>
                  <a:cs typeface="Helvetica" panose="020B0604020202020204" pitchFamily="34" charset="0"/>
                </a:rPr>
                <a:t>Коллегиальные органы управления образовательной организацией </a:t>
              </a:r>
              <a:endParaRPr lang="ru-RU" sz="1600" dirty="0">
                <a:latin typeface="Century Gothic" panose="020B0502020202020204" pitchFamily="34" charset="0"/>
                <a:cs typeface="Helvetica" panose="020B0604020202020204" pitchFamily="34" charset="0"/>
              </a:endParaRPr>
            </a:p>
          </p:txBody>
        </p:sp>
        <p:sp>
          <p:nvSpPr>
            <p:cNvPr id="29" name="Овал 28"/>
            <p:cNvSpPr/>
            <p:nvPr/>
          </p:nvSpPr>
          <p:spPr>
            <a:xfrm>
              <a:off x="2843808" y="2420888"/>
              <a:ext cx="1224136" cy="1224136"/>
            </a:xfrm>
            <a:prstGeom prst="ellipse">
              <a:avLst/>
            </a:prstGeom>
            <a:solidFill>
              <a:srgbClr val="272D6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1" name="Прямоугольник 30"/>
            <p:cNvSpPr/>
            <p:nvPr/>
          </p:nvSpPr>
          <p:spPr>
            <a:xfrm>
              <a:off x="2339752" y="3645024"/>
              <a:ext cx="2232248" cy="83099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ru-RU" sz="1600" dirty="0" smtClean="0">
                  <a:latin typeface="Century Gothic" panose="020B0502020202020204" pitchFamily="34" charset="0"/>
                  <a:ea typeface="Calibri" panose="020F0502020204030204" pitchFamily="34" charset="0"/>
                  <a:cs typeface="Helvetica" panose="020B0604020202020204" pitchFamily="34" charset="0"/>
                </a:rPr>
                <a:t>Договоры о социальном партнерстве</a:t>
              </a:r>
              <a:endParaRPr lang="ru-RU" sz="1600" dirty="0">
                <a:latin typeface="Century Gothic" panose="020B0502020202020204" pitchFamily="34" charset="0"/>
                <a:cs typeface="Helvetica" panose="020B0604020202020204" pitchFamily="34" charset="0"/>
              </a:endParaRPr>
            </a:p>
          </p:txBody>
        </p:sp>
        <p:sp>
          <p:nvSpPr>
            <p:cNvPr id="32" name="Овал 31"/>
            <p:cNvSpPr/>
            <p:nvPr/>
          </p:nvSpPr>
          <p:spPr>
            <a:xfrm>
              <a:off x="5004048" y="2420888"/>
              <a:ext cx="1224136" cy="1224136"/>
            </a:xfrm>
            <a:prstGeom prst="ellipse">
              <a:avLst/>
            </a:prstGeom>
            <a:solidFill>
              <a:srgbClr val="272D6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4" name="Прямоугольник 33"/>
            <p:cNvSpPr/>
            <p:nvPr/>
          </p:nvSpPr>
          <p:spPr>
            <a:xfrm>
              <a:off x="4283968" y="3645024"/>
              <a:ext cx="2664296" cy="224676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ru-RU" sz="1400" dirty="0" smtClean="0">
                  <a:latin typeface="Century Gothic" panose="020B0502020202020204" pitchFamily="34" charset="0"/>
                  <a:ea typeface="Calibri" panose="020F0502020204030204" pitchFamily="34" charset="0"/>
                  <a:cs typeface="Helvetica" panose="020B0604020202020204" pitchFamily="34" charset="0"/>
                </a:rPr>
                <a:t>Соглашения о государственно-частном партнерстве между предприятием/отраслью и руководством субъекта Российской Федерации, в котором образовательная организация может выступать третьей стороной</a:t>
              </a:r>
              <a:endParaRPr lang="ru-RU" sz="1400" dirty="0">
                <a:latin typeface="Century Gothic" panose="020B0502020202020204" pitchFamily="34" charset="0"/>
                <a:cs typeface="Helvetica" panose="020B0604020202020204" pitchFamily="34" charset="0"/>
              </a:endParaRPr>
            </a:p>
          </p:txBody>
        </p:sp>
        <p:sp>
          <p:nvSpPr>
            <p:cNvPr id="35" name="Овал 34"/>
            <p:cNvSpPr/>
            <p:nvPr/>
          </p:nvSpPr>
          <p:spPr>
            <a:xfrm>
              <a:off x="7164288" y="2420888"/>
              <a:ext cx="1224136" cy="1224136"/>
            </a:xfrm>
            <a:prstGeom prst="ellipse">
              <a:avLst/>
            </a:prstGeom>
            <a:solidFill>
              <a:srgbClr val="272D6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7" name="Прямоугольник 36"/>
            <p:cNvSpPr/>
            <p:nvPr/>
          </p:nvSpPr>
          <p:spPr>
            <a:xfrm>
              <a:off x="6732240" y="3645024"/>
              <a:ext cx="2232248" cy="132343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ru-RU" sz="1600" dirty="0" smtClean="0">
                  <a:latin typeface="Century Gothic" panose="020B0502020202020204" pitchFamily="34" charset="0"/>
                  <a:ea typeface="Calibri" panose="020F0502020204030204" pitchFamily="34" charset="0"/>
                  <a:cs typeface="Helvetica" panose="020B0604020202020204" pitchFamily="34" charset="0"/>
                </a:rPr>
                <a:t>Договоры о реализации </a:t>
              </a:r>
              <a:r>
                <a:rPr lang="ru-RU" sz="1600" dirty="0" err="1" smtClean="0">
                  <a:latin typeface="Century Gothic" panose="020B0502020202020204" pitchFamily="34" charset="0"/>
                  <a:ea typeface="Calibri" panose="020F0502020204030204" pitchFamily="34" charset="0"/>
                  <a:cs typeface="Helvetica" panose="020B0604020202020204" pitchFamily="34" charset="0"/>
                </a:rPr>
                <a:t>обще-образовательных</a:t>
              </a:r>
              <a:r>
                <a:rPr lang="ru-RU" sz="1600" dirty="0" smtClean="0">
                  <a:latin typeface="Century Gothic" panose="020B0502020202020204" pitchFamily="34" charset="0"/>
                  <a:ea typeface="Calibri" panose="020F0502020204030204" pitchFamily="34" charset="0"/>
                  <a:cs typeface="Helvetica" panose="020B0604020202020204" pitchFamily="34" charset="0"/>
                </a:rPr>
                <a:t> программ в сетевой форме</a:t>
              </a:r>
              <a:endParaRPr lang="ru-RU" sz="1600" dirty="0">
                <a:latin typeface="Century Gothic" panose="020B0502020202020204" pitchFamily="34" charset="0"/>
                <a:cs typeface="Helvetica" panose="020B0604020202020204" pitchFamily="34" charset="0"/>
              </a:endParaRPr>
            </a:p>
          </p:txBody>
        </p:sp>
        <p:pic>
          <p:nvPicPr>
            <p:cNvPr id="38" name="Рисунок 37" descr="76-512.png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3059832" y="2636912"/>
              <a:ext cx="864096" cy="864096"/>
            </a:xfrm>
            <a:prstGeom prst="rect">
              <a:avLst/>
            </a:prstGeom>
          </p:spPr>
        </p:pic>
        <p:pic>
          <p:nvPicPr>
            <p:cNvPr id="39" name="Рисунок 38" descr="146317415-infographic-analysis-icon-vector-infographic-analysis-sign-isolated-contour-symbol-illustration.png"/>
            <p:cNvPicPr>
              <a:picLocks noChangeAspect="1"/>
            </p:cNvPicPr>
            <p:nvPr/>
          </p:nvPicPr>
          <p:blipFill>
            <a:blip r:embed="rId3" cstate="print"/>
            <a:srcRect l="17028" t="17028" r="19523" b="19523"/>
            <a:stretch>
              <a:fillRect/>
            </a:stretch>
          </p:blipFill>
          <p:spPr>
            <a:xfrm>
              <a:off x="7308304" y="2564904"/>
              <a:ext cx="936104" cy="936104"/>
            </a:xfrm>
            <a:prstGeom prst="rect">
              <a:avLst/>
            </a:prstGeom>
          </p:spPr>
        </p:pic>
        <p:pic>
          <p:nvPicPr>
            <p:cNvPr id="40" name="Рисунок 39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65654" y="2564904"/>
              <a:ext cx="798034" cy="869857"/>
            </a:xfrm>
            <a:prstGeom prst="rect">
              <a:avLst/>
            </a:prstGeom>
          </p:spPr>
        </p:pic>
        <p:pic>
          <p:nvPicPr>
            <p:cNvPr id="42" name="Рисунок 41" descr="img_24421 (1).png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5076056" y="2492896"/>
              <a:ext cx="1080120" cy="108012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0719313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1"/>
          <p:cNvGrpSpPr/>
          <p:nvPr/>
        </p:nvGrpSpPr>
        <p:grpSpPr>
          <a:xfrm>
            <a:off x="0" y="212447"/>
            <a:ext cx="9144000" cy="5952857"/>
            <a:chOff x="0" y="212447"/>
            <a:chExt cx="9144000" cy="5952857"/>
          </a:xfrm>
        </p:grpSpPr>
        <p:sp>
          <p:nvSpPr>
            <p:cNvPr id="47" name="Прямоугольник 46"/>
            <p:cNvSpPr/>
            <p:nvPr/>
          </p:nvSpPr>
          <p:spPr>
            <a:xfrm>
              <a:off x="899592" y="212447"/>
              <a:ext cx="7416824" cy="12003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ru-RU" sz="2400" dirty="0" smtClean="0">
                  <a:solidFill>
                    <a:srgbClr val="272D6B"/>
                  </a:solidFill>
                  <a:latin typeface="Century Gothic" pitchFamily="34" charset="0"/>
                </a:rPr>
                <a:t>АЛГОРИТМ </a:t>
              </a:r>
              <a:endParaRPr lang="ru-RU" dirty="0" smtClean="0">
                <a:solidFill>
                  <a:srgbClr val="272D6B"/>
                </a:solidFill>
                <a:latin typeface="Century Gothic" pitchFamily="34" charset="0"/>
              </a:endParaRPr>
            </a:p>
            <a:p>
              <a:pPr algn="ctr"/>
              <a:r>
                <a:rPr lang="ru-RU" sz="1600" dirty="0" smtClean="0">
                  <a:solidFill>
                    <a:srgbClr val="272D6B"/>
                  </a:solidFill>
                  <a:latin typeface="Century Gothic" pitchFamily="34" charset="0"/>
                </a:rPr>
                <a:t>вовлечения общественно-деловых объединений и участия представителей работодателя в принятие решений по вопросам управления развитием образовательной организацией</a:t>
              </a:r>
              <a:endParaRPr lang="ru-RU" sz="1600" dirty="0">
                <a:solidFill>
                  <a:srgbClr val="272D6B"/>
                </a:solidFill>
                <a:latin typeface="Century Gothic" pitchFamily="34" charset="0"/>
              </a:endParaRPr>
            </a:p>
          </p:txBody>
        </p:sp>
        <p:cxnSp>
          <p:nvCxnSpPr>
            <p:cNvPr id="48" name="Прямая соединительная линия 47"/>
            <p:cNvCxnSpPr/>
            <p:nvPr/>
          </p:nvCxnSpPr>
          <p:spPr>
            <a:xfrm>
              <a:off x="611560" y="620688"/>
              <a:ext cx="7956000" cy="0"/>
            </a:xfrm>
            <a:prstGeom prst="line">
              <a:avLst/>
            </a:prstGeom>
            <a:ln w="19050">
              <a:solidFill>
                <a:srgbClr val="C20F1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92" name="Группа 91"/>
            <p:cNvGrpSpPr/>
            <p:nvPr/>
          </p:nvGrpSpPr>
          <p:grpSpPr>
            <a:xfrm>
              <a:off x="0" y="1700808"/>
              <a:ext cx="9144000" cy="4464496"/>
              <a:chOff x="0" y="1700808"/>
              <a:chExt cx="9144000" cy="4464496"/>
            </a:xfrm>
          </p:grpSpPr>
          <p:cxnSp>
            <p:nvCxnSpPr>
              <p:cNvPr id="80" name="Прямая соединительная линия 79"/>
              <p:cNvCxnSpPr>
                <a:stCxn id="26" idx="6"/>
                <a:endCxn id="27" idx="2"/>
              </p:cNvCxnSpPr>
              <p:nvPr/>
            </p:nvCxnSpPr>
            <p:spPr>
              <a:xfrm>
                <a:off x="6156176" y="4581128"/>
                <a:ext cx="720080" cy="0"/>
              </a:xfrm>
              <a:prstGeom prst="line">
                <a:avLst/>
              </a:prstGeom>
              <a:ln w="38100">
                <a:solidFill>
                  <a:srgbClr val="272D6B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" name="Прямая соединительная линия 17"/>
              <p:cNvCxnSpPr>
                <a:stCxn id="5" idx="6"/>
                <a:endCxn id="6" idx="2"/>
              </p:cNvCxnSpPr>
              <p:nvPr/>
            </p:nvCxnSpPr>
            <p:spPr>
              <a:xfrm>
                <a:off x="1547664" y="2276872"/>
                <a:ext cx="648072" cy="0"/>
              </a:xfrm>
              <a:prstGeom prst="line">
                <a:avLst/>
              </a:prstGeom>
              <a:ln w="38100">
                <a:solidFill>
                  <a:srgbClr val="272D6B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" name="Прямая соединительная линия 31"/>
              <p:cNvCxnSpPr>
                <a:stCxn id="6" idx="6"/>
                <a:endCxn id="7" idx="2"/>
              </p:cNvCxnSpPr>
              <p:nvPr/>
            </p:nvCxnSpPr>
            <p:spPr>
              <a:xfrm>
                <a:off x="3347864" y="2276872"/>
                <a:ext cx="648072" cy="0"/>
              </a:xfrm>
              <a:prstGeom prst="line">
                <a:avLst/>
              </a:prstGeom>
              <a:ln w="38100">
                <a:solidFill>
                  <a:srgbClr val="272D6B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4" name="Прямая соединительная линия 33"/>
              <p:cNvCxnSpPr>
                <a:endCxn id="8" idx="2"/>
              </p:cNvCxnSpPr>
              <p:nvPr/>
            </p:nvCxnSpPr>
            <p:spPr>
              <a:xfrm>
                <a:off x="5148064" y="2276872"/>
                <a:ext cx="648072" cy="0"/>
              </a:xfrm>
              <a:prstGeom prst="line">
                <a:avLst/>
              </a:prstGeom>
              <a:ln w="38100">
                <a:solidFill>
                  <a:srgbClr val="272D6B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" name="Прямая соединительная линия 34"/>
              <p:cNvCxnSpPr/>
              <p:nvPr/>
            </p:nvCxnSpPr>
            <p:spPr>
              <a:xfrm>
                <a:off x="6948264" y="2276872"/>
                <a:ext cx="648072" cy="0"/>
              </a:xfrm>
              <a:prstGeom prst="line">
                <a:avLst/>
              </a:prstGeom>
              <a:ln w="38100">
                <a:solidFill>
                  <a:srgbClr val="272D6B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6" name="Прямая соединительная линия 35"/>
              <p:cNvCxnSpPr/>
              <p:nvPr/>
            </p:nvCxnSpPr>
            <p:spPr>
              <a:xfrm>
                <a:off x="8748464" y="2276872"/>
                <a:ext cx="216024" cy="0"/>
              </a:xfrm>
              <a:prstGeom prst="line">
                <a:avLst/>
              </a:prstGeom>
              <a:ln w="38100">
                <a:solidFill>
                  <a:srgbClr val="272D6B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3" name="Прямая соединительная линия 42"/>
              <p:cNvCxnSpPr>
                <a:stCxn id="27" idx="6"/>
              </p:cNvCxnSpPr>
              <p:nvPr/>
            </p:nvCxnSpPr>
            <p:spPr>
              <a:xfrm>
                <a:off x="8028384" y="4581128"/>
                <a:ext cx="936104" cy="0"/>
              </a:xfrm>
              <a:prstGeom prst="line">
                <a:avLst/>
              </a:prstGeom>
              <a:ln w="38100">
                <a:solidFill>
                  <a:srgbClr val="272D6B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5" name="Прямая соединительная линия 44"/>
              <p:cNvCxnSpPr>
                <a:stCxn id="11" idx="6"/>
                <a:endCxn id="26" idx="2"/>
              </p:cNvCxnSpPr>
              <p:nvPr/>
            </p:nvCxnSpPr>
            <p:spPr>
              <a:xfrm>
                <a:off x="4283968" y="4581128"/>
                <a:ext cx="720080" cy="0"/>
              </a:xfrm>
              <a:prstGeom prst="line">
                <a:avLst/>
              </a:prstGeom>
              <a:ln w="38100">
                <a:solidFill>
                  <a:srgbClr val="272D6B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6" name="Прямая соединительная линия 45"/>
              <p:cNvCxnSpPr>
                <a:endCxn id="11" idx="2"/>
              </p:cNvCxnSpPr>
              <p:nvPr/>
            </p:nvCxnSpPr>
            <p:spPr>
              <a:xfrm>
                <a:off x="2411760" y="4581128"/>
                <a:ext cx="720080" cy="0"/>
              </a:xfrm>
              <a:prstGeom prst="line">
                <a:avLst/>
              </a:prstGeom>
              <a:ln w="38100">
                <a:solidFill>
                  <a:srgbClr val="272D6B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5" name="Овал 4"/>
              <p:cNvSpPr/>
              <p:nvPr/>
            </p:nvSpPr>
            <p:spPr>
              <a:xfrm>
                <a:off x="395536" y="1700808"/>
                <a:ext cx="1152128" cy="1152128"/>
              </a:xfrm>
              <a:prstGeom prst="ellipse">
                <a:avLst/>
              </a:prstGeom>
              <a:noFill/>
              <a:ln w="57150">
                <a:solidFill>
                  <a:srgbClr val="272D6B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6" name="Овал 5"/>
              <p:cNvSpPr/>
              <p:nvPr/>
            </p:nvSpPr>
            <p:spPr>
              <a:xfrm>
                <a:off x="2195736" y="1700808"/>
                <a:ext cx="1152128" cy="1152128"/>
              </a:xfrm>
              <a:prstGeom prst="ellipse">
                <a:avLst/>
              </a:prstGeom>
              <a:noFill/>
              <a:ln w="57150">
                <a:solidFill>
                  <a:srgbClr val="0E2B56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7" name="Овал 6"/>
              <p:cNvSpPr/>
              <p:nvPr/>
            </p:nvSpPr>
            <p:spPr>
              <a:xfrm>
                <a:off x="3995936" y="1700808"/>
                <a:ext cx="1152128" cy="1152128"/>
              </a:xfrm>
              <a:prstGeom prst="ellipse">
                <a:avLst/>
              </a:prstGeom>
              <a:noFill/>
              <a:ln w="57150">
                <a:solidFill>
                  <a:srgbClr val="17AECD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8" name="Овал 7"/>
              <p:cNvSpPr/>
              <p:nvPr/>
            </p:nvSpPr>
            <p:spPr>
              <a:xfrm>
                <a:off x="5796136" y="1700808"/>
                <a:ext cx="1152128" cy="1152128"/>
              </a:xfrm>
              <a:prstGeom prst="ellipse">
                <a:avLst/>
              </a:prstGeom>
              <a:noFill/>
              <a:ln w="57150">
                <a:solidFill>
                  <a:srgbClr val="BABEEA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9" name="Овал 8"/>
              <p:cNvSpPr/>
              <p:nvPr/>
            </p:nvSpPr>
            <p:spPr>
              <a:xfrm>
                <a:off x="7596336" y="1772816"/>
                <a:ext cx="1152128" cy="1152128"/>
              </a:xfrm>
              <a:prstGeom prst="ellipse">
                <a:avLst/>
              </a:prstGeom>
              <a:noFill/>
              <a:ln w="57150">
                <a:solidFill>
                  <a:srgbClr val="2EC9E9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10" name="Овал 9"/>
              <p:cNvSpPr/>
              <p:nvPr/>
            </p:nvSpPr>
            <p:spPr>
              <a:xfrm>
                <a:off x="1259632" y="4005064"/>
                <a:ext cx="1152128" cy="1152128"/>
              </a:xfrm>
              <a:prstGeom prst="ellipse">
                <a:avLst/>
              </a:prstGeom>
              <a:noFill/>
              <a:ln w="57150">
                <a:solidFill>
                  <a:srgbClr val="5D63A4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11" name="Овал 10"/>
              <p:cNvSpPr/>
              <p:nvPr/>
            </p:nvSpPr>
            <p:spPr>
              <a:xfrm>
                <a:off x="3131840" y="4005064"/>
                <a:ext cx="1152128" cy="1152128"/>
              </a:xfrm>
              <a:prstGeom prst="ellipse">
                <a:avLst/>
              </a:prstGeom>
              <a:noFill/>
              <a:ln w="57150">
                <a:solidFill>
                  <a:srgbClr val="0F8EA8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pic>
            <p:nvPicPr>
              <p:cNvPr id="4" name="Рисунок 3" descr="8bb2668c8b0e478fc290b2d96b508ef5.jpg"/>
              <p:cNvPicPr>
                <a:picLocks noChangeAspect="1"/>
              </p:cNvPicPr>
              <p:nvPr/>
            </p:nvPicPr>
            <p:blipFill>
              <a:blip r:embed="rId2" cstate="print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lum bright="30000" contrast="-54000"/>
              </a:blip>
              <a:srcRect t="24928" b="53820"/>
              <a:stretch>
                <a:fillRect/>
              </a:stretch>
            </p:blipFill>
            <p:spPr>
              <a:xfrm>
                <a:off x="0" y="2636912"/>
                <a:ext cx="9144000" cy="1224136"/>
              </a:xfrm>
              <a:prstGeom prst="rect">
                <a:avLst/>
              </a:prstGeom>
            </p:spPr>
          </p:pic>
          <p:sp>
            <p:nvSpPr>
              <p:cNvPr id="12" name="Равнобедренный треугольник 11"/>
              <p:cNvSpPr/>
              <p:nvPr/>
            </p:nvSpPr>
            <p:spPr>
              <a:xfrm flipV="1">
                <a:off x="755576" y="2636912"/>
                <a:ext cx="360040" cy="310379"/>
              </a:xfrm>
              <a:prstGeom prst="triangle">
                <a:avLst/>
              </a:prstGeom>
              <a:solidFill>
                <a:srgbClr val="272D6B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13" name="Равнобедренный треугольник 12"/>
              <p:cNvSpPr/>
              <p:nvPr/>
            </p:nvSpPr>
            <p:spPr>
              <a:xfrm flipV="1">
                <a:off x="2555776" y="2636912"/>
                <a:ext cx="360040" cy="310379"/>
              </a:xfrm>
              <a:prstGeom prst="triangle">
                <a:avLst/>
              </a:prstGeom>
              <a:solidFill>
                <a:srgbClr val="0E2B56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23" name="Равнобедренный треугольник 22"/>
              <p:cNvSpPr/>
              <p:nvPr/>
            </p:nvSpPr>
            <p:spPr>
              <a:xfrm flipV="1">
                <a:off x="4355976" y="2614565"/>
                <a:ext cx="360040" cy="310379"/>
              </a:xfrm>
              <a:prstGeom prst="triangle">
                <a:avLst/>
              </a:prstGeom>
              <a:solidFill>
                <a:srgbClr val="17AECD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24" name="Равнобедренный треугольник 23"/>
              <p:cNvSpPr/>
              <p:nvPr/>
            </p:nvSpPr>
            <p:spPr>
              <a:xfrm flipV="1">
                <a:off x="6228184" y="2614565"/>
                <a:ext cx="360040" cy="310379"/>
              </a:xfrm>
              <a:prstGeom prst="triangle">
                <a:avLst/>
              </a:prstGeom>
              <a:solidFill>
                <a:srgbClr val="BABEEA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25" name="Равнобедренный треугольник 24"/>
              <p:cNvSpPr/>
              <p:nvPr/>
            </p:nvSpPr>
            <p:spPr>
              <a:xfrm flipV="1">
                <a:off x="8028384" y="2614565"/>
                <a:ext cx="360040" cy="310379"/>
              </a:xfrm>
              <a:prstGeom prst="triangle">
                <a:avLst/>
              </a:prstGeom>
              <a:solidFill>
                <a:srgbClr val="2EC9E9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26" name="Овал 25"/>
              <p:cNvSpPr/>
              <p:nvPr/>
            </p:nvSpPr>
            <p:spPr>
              <a:xfrm>
                <a:off x="5004048" y="4005064"/>
                <a:ext cx="1152128" cy="1152128"/>
              </a:xfrm>
              <a:prstGeom prst="ellipse">
                <a:avLst/>
              </a:prstGeom>
              <a:noFill/>
              <a:ln w="57150">
                <a:solidFill>
                  <a:srgbClr val="272D6B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27" name="Овал 26"/>
              <p:cNvSpPr/>
              <p:nvPr/>
            </p:nvSpPr>
            <p:spPr>
              <a:xfrm>
                <a:off x="6876256" y="4005064"/>
                <a:ext cx="1152128" cy="1152128"/>
              </a:xfrm>
              <a:prstGeom prst="ellipse">
                <a:avLst/>
              </a:prstGeom>
              <a:noFill/>
              <a:ln w="57150">
                <a:solidFill>
                  <a:srgbClr val="0E2B56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pic>
            <p:nvPicPr>
              <p:cNvPr id="19" name="Рисунок 18" descr="8bb2668c8b0e478fc290b2d96b508ef5.jpg"/>
              <p:cNvPicPr>
                <a:picLocks noChangeAspect="1"/>
              </p:cNvPicPr>
              <p:nvPr/>
            </p:nvPicPr>
            <p:blipFill>
              <a:blip r:embed="rId2" cstate="print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lum bright="30000" contrast="-54000"/>
              </a:blip>
              <a:srcRect t="48680" b="28818"/>
              <a:stretch>
                <a:fillRect/>
              </a:stretch>
            </p:blipFill>
            <p:spPr>
              <a:xfrm>
                <a:off x="0" y="4869160"/>
                <a:ext cx="9144000" cy="1296144"/>
              </a:xfrm>
              <a:prstGeom prst="rect">
                <a:avLst/>
              </a:prstGeom>
            </p:spPr>
          </p:pic>
          <p:sp>
            <p:nvSpPr>
              <p:cNvPr id="28" name="Равнобедренный треугольник 27"/>
              <p:cNvSpPr/>
              <p:nvPr/>
            </p:nvSpPr>
            <p:spPr>
              <a:xfrm flipV="1">
                <a:off x="1691680" y="4891507"/>
                <a:ext cx="360040" cy="310379"/>
              </a:xfrm>
              <a:prstGeom prst="triangle">
                <a:avLst/>
              </a:prstGeom>
              <a:solidFill>
                <a:srgbClr val="5D63A4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29" name="Равнобедренный треугольник 28"/>
              <p:cNvSpPr/>
              <p:nvPr/>
            </p:nvSpPr>
            <p:spPr>
              <a:xfrm flipV="1">
                <a:off x="3491880" y="4891507"/>
                <a:ext cx="360040" cy="310379"/>
              </a:xfrm>
              <a:prstGeom prst="triangle">
                <a:avLst/>
              </a:prstGeom>
              <a:solidFill>
                <a:srgbClr val="0F8EA8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30" name="Равнобедренный треугольник 29"/>
              <p:cNvSpPr/>
              <p:nvPr/>
            </p:nvSpPr>
            <p:spPr>
              <a:xfrm flipV="1">
                <a:off x="5436096" y="4869160"/>
                <a:ext cx="360040" cy="310379"/>
              </a:xfrm>
              <a:prstGeom prst="triangle">
                <a:avLst/>
              </a:prstGeom>
              <a:solidFill>
                <a:srgbClr val="272D6B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31" name="Равнобедренный треугольник 30"/>
              <p:cNvSpPr/>
              <p:nvPr/>
            </p:nvSpPr>
            <p:spPr>
              <a:xfrm flipV="1">
                <a:off x="7308304" y="4869160"/>
                <a:ext cx="360040" cy="310379"/>
              </a:xfrm>
              <a:prstGeom prst="triangle">
                <a:avLst/>
              </a:prstGeom>
              <a:solidFill>
                <a:srgbClr val="0E2B56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cxnSp>
            <p:nvCxnSpPr>
              <p:cNvPr id="38" name="Прямая соединительная линия 37"/>
              <p:cNvCxnSpPr/>
              <p:nvPr/>
            </p:nvCxnSpPr>
            <p:spPr>
              <a:xfrm>
                <a:off x="8964488" y="2276872"/>
                <a:ext cx="0" cy="2304000"/>
              </a:xfrm>
              <a:prstGeom prst="line">
                <a:avLst/>
              </a:prstGeom>
              <a:ln w="38100">
                <a:solidFill>
                  <a:srgbClr val="272D6B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50" name="TextBox 49"/>
              <p:cNvSpPr txBox="1"/>
              <p:nvPr/>
            </p:nvSpPr>
            <p:spPr>
              <a:xfrm>
                <a:off x="0" y="2924944"/>
                <a:ext cx="190770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ru-RU" sz="1400" b="1" dirty="0" smtClean="0">
                    <a:latin typeface="Century Gothic" pitchFamily="34" charset="0"/>
                  </a:rPr>
                  <a:t>Управленческая проблема (идея)</a:t>
                </a:r>
                <a:endParaRPr lang="ru-RU" sz="1400" b="1" dirty="0">
                  <a:latin typeface="Century Gothic" pitchFamily="34" charset="0"/>
                </a:endParaRPr>
              </a:p>
            </p:txBody>
          </p:sp>
          <p:sp>
            <p:nvSpPr>
              <p:cNvPr id="51" name="TextBox 50"/>
              <p:cNvSpPr txBox="1"/>
              <p:nvPr/>
            </p:nvSpPr>
            <p:spPr>
              <a:xfrm>
                <a:off x="1800200" y="2924944"/>
                <a:ext cx="1907704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ru-RU" sz="1400" b="1" dirty="0" smtClean="0">
                    <a:latin typeface="Century Gothic" pitchFamily="34" charset="0"/>
                  </a:rPr>
                  <a:t>Миссия и цель</a:t>
                </a:r>
                <a:endParaRPr lang="ru-RU" sz="1400" b="1" dirty="0">
                  <a:latin typeface="Century Gothic" pitchFamily="34" charset="0"/>
                </a:endParaRPr>
              </a:p>
            </p:txBody>
          </p:sp>
          <p:sp>
            <p:nvSpPr>
              <p:cNvPr id="52" name="TextBox 51"/>
              <p:cNvSpPr txBox="1"/>
              <p:nvPr/>
            </p:nvSpPr>
            <p:spPr>
              <a:xfrm>
                <a:off x="3600400" y="2924944"/>
                <a:ext cx="1907704" cy="73866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ru-RU" sz="1400" b="1" dirty="0" smtClean="0">
                    <a:latin typeface="Century Gothic" pitchFamily="34" charset="0"/>
                  </a:rPr>
                  <a:t>Виртуальный выбор на основе </a:t>
                </a:r>
                <a:r>
                  <a:rPr lang="en-US" sz="1400" b="1" dirty="0" smtClean="0">
                    <a:latin typeface="Century Gothic" pitchFamily="34" charset="0"/>
                  </a:rPr>
                  <a:t>SWOT-</a:t>
                </a:r>
                <a:r>
                  <a:rPr lang="ru-RU" sz="1400" b="1" dirty="0" smtClean="0">
                    <a:latin typeface="Century Gothic" pitchFamily="34" charset="0"/>
                  </a:rPr>
                  <a:t>анализа</a:t>
                </a:r>
                <a:endParaRPr lang="ru-RU" sz="1400" b="1" dirty="0">
                  <a:latin typeface="Century Gothic" pitchFamily="34" charset="0"/>
                </a:endParaRPr>
              </a:p>
            </p:txBody>
          </p:sp>
          <p:sp>
            <p:nvSpPr>
              <p:cNvPr id="53" name="TextBox 52"/>
              <p:cNvSpPr txBox="1"/>
              <p:nvPr/>
            </p:nvSpPr>
            <p:spPr>
              <a:xfrm>
                <a:off x="5436096" y="2924944"/>
                <a:ext cx="190770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ru-RU" sz="1400" b="1" dirty="0" smtClean="0">
                    <a:latin typeface="Century Gothic" pitchFamily="34" charset="0"/>
                  </a:rPr>
                  <a:t>Выбор реального партнера</a:t>
                </a:r>
                <a:endParaRPr lang="ru-RU" sz="1400" b="1" dirty="0">
                  <a:latin typeface="Century Gothic" pitchFamily="34" charset="0"/>
                </a:endParaRPr>
              </a:p>
            </p:txBody>
          </p:sp>
          <p:sp>
            <p:nvSpPr>
              <p:cNvPr id="54" name="TextBox 53"/>
              <p:cNvSpPr txBox="1"/>
              <p:nvPr/>
            </p:nvSpPr>
            <p:spPr>
              <a:xfrm>
                <a:off x="7236296" y="2924944"/>
                <a:ext cx="1907704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ru-RU" sz="1400" b="1" dirty="0" smtClean="0">
                    <a:latin typeface="Century Gothic" pitchFamily="34" charset="0"/>
                  </a:rPr>
                  <a:t>Переговоры</a:t>
                </a:r>
                <a:endParaRPr lang="ru-RU" sz="1400" b="1" dirty="0">
                  <a:latin typeface="Century Gothic" pitchFamily="34" charset="0"/>
                </a:endParaRPr>
              </a:p>
            </p:txBody>
          </p:sp>
          <p:sp>
            <p:nvSpPr>
              <p:cNvPr id="55" name="TextBox 54"/>
              <p:cNvSpPr txBox="1"/>
              <p:nvPr/>
            </p:nvSpPr>
            <p:spPr>
              <a:xfrm>
                <a:off x="899592" y="5229200"/>
                <a:ext cx="1907704" cy="73866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ru-RU" sz="1400" b="1" dirty="0" smtClean="0">
                    <a:latin typeface="Century Gothic" pitchFamily="34" charset="0"/>
                  </a:rPr>
                  <a:t>Соглашение (договор) о сотрудничестве</a:t>
                </a:r>
                <a:endParaRPr lang="ru-RU" sz="1400" b="1" dirty="0">
                  <a:latin typeface="Century Gothic" pitchFamily="34" charset="0"/>
                </a:endParaRPr>
              </a:p>
            </p:txBody>
          </p:sp>
          <p:sp>
            <p:nvSpPr>
              <p:cNvPr id="56" name="TextBox 55"/>
              <p:cNvSpPr txBox="1"/>
              <p:nvPr/>
            </p:nvSpPr>
            <p:spPr>
              <a:xfrm>
                <a:off x="2627784" y="5157192"/>
                <a:ext cx="2088232" cy="95410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ru-RU" sz="1400" b="1" dirty="0" smtClean="0">
                    <a:latin typeface="Century Gothic" pitchFamily="34" charset="0"/>
                  </a:rPr>
                  <a:t>Разработка программы сотрудничества, плана мероприятий</a:t>
                </a:r>
                <a:endParaRPr lang="ru-RU" sz="1400" b="1" dirty="0">
                  <a:latin typeface="Century Gothic" pitchFamily="34" charset="0"/>
                </a:endParaRPr>
              </a:p>
            </p:txBody>
          </p:sp>
          <p:sp>
            <p:nvSpPr>
              <p:cNvPr id="57" name="TextBox 56"/>
              <p:cNvSpPr txBox="1"/>
              <p:nvPr/>
            </p:nvSpPr>
            <p:spPr>
              <a:xfrm>
                <a:off x="4680520" y="5229200"/>
                <a:ext cx="1907704" cy="73866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ru-RU" sz="1400" b="1" dirty="0" smtClean="0">
                    <a:latin typeface="Century Gothic" pitchFamily="34" charset="0"/>
                  </a:rPr>
                  <a:t>Создание управляющего органа проекта</a:t>
                </a:r>
                <a:endParaRPr lang="ru-RU" sz="1400" b="1" dirty="0">
                  <a:latin typeface="Century Gothic" pitchFamily="34" charset="0"/>
                </a:endParaRPr>
              </a:p>
            </p:txBody>
          </p:sp>
          <p:sp>
            <p:nvSpPr>
              <p:cNvPr id="58" name="TextBox 57"/>
              <p:cNvSpPr txBox="1"/>
              <p:nvPr/>
            </p:nvSpPr>
            <p:spPr>
              <a:xfrm>
                <a:off x="6552728" y="5157192"/>
                <a:ext cx="1907704" cy="95410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ru-RU" sz="1400" b="1" dirty="0" smtClean="0">
                    <a:latin typeface="Century Gothic" pitchFamily="34" charset="0"/>
                  </a:rPr>
                  <a:t>Мониторинг реализации программы сотрудничества</a:t>
                </a:r>
                <a:endParaRPr lang="ru-RU" sz="1400" b="1" dirty="0">
                  <a:latin typeface="Century Gothic" pitchFamily="34" charset="0"/>
                </a:endParaRPr>
              </a:p>
            </p:txBody>
          </p:sp>
          <p:pic>
            <p:nvPicPr>
              <p:cNvPr id="60" name="Рисунок 59" descr="Рисунок1.png"/>
              <p:cNvPicPr>
                <a:picLocks noChangeAspect="1"/>
              </p:cNvPicPr>
              <p:nvPr/>
            </p:nvPicPr>
            <p:blipFill>
              <a:blip r:embed="rId3" cstate="print"/>
              <a:stretch>
                <a:fillRect/>
              </a:stretch>
            </p:blipFill>
            <p:spPr>
              <a:xfrm>
                <a:off x="519550" y="1807745"/>
                <a:ext cx="832092" cy="855502"/>
              </a:xfrm>
              <a:prstGeom prst="rect">
                <a:avLst/>
              </a:prstGeom>
            </p:spPr>
          </p:pic>
          <p:pic>
            <p:nvPicPr>
              <p:cNvPr id="61" name="Рисунок 60" descr="Рисунок1 (1).png"/>
              <p:cNvPicPr>
                <a:picLocks noChangeAspect="1"/>
              </p:cNvPicPr>
              <p:nvPr/>
            </p:nvPicPr>
            <p:blipFill>
              <a:blip r:embed="rId4" cstate="print"/>
              <a:stretch>
                <a:fillRect/>
              </a:stretch>
            </p:blipFill>
            <p:spPr>
              <a:xfrm>
                <a:off x="2323750" y="1815972"/>
                <a:ext cx="896100" cy="921309"/>
              </a:xfrm>
              <a:prstGeom prst="rect">
                <a:avLst/>
              </a:prstGeom>
            </p:spPr>
          </p:pic>
          <p:pic>
            <p:nvPicPr>
              <p:cNvPr id="62" name="Рисунок 61" descr="img_543484.png"/>
              <p:cNvPicPr>
                <a:picLocks noChangeAspect="1"/>
              </p:cNvPicPr>
              <p:nvPr/>
            </p:nvPicPr>
            <p:blipFill>
              <a:blip r:embed="rId5" cstate="print"/>
              <a:stretch>
                <a:fillRect/>
              </a:stretch>
            </p:blipFill>
            <p:spPr>
              <a:xfrm>
                <a:off x="4186389" y="1865784"/>
                <a:ext cx="742985" cy="743744"/>
              </a:xfrm>
              <a:prstGeom prst="rect">
                <a:avLst/>
              </a:prstGeom>
            </p:spPr>
          </p:pic>
          <p:pic>
            <p:nvPicPr>
              <p:cNvPr id="63" name="Рисунок 62" descr="kisspng-computer-icons-service-185-empty-chairs-management-5ae21e5360fbe3.png"/>
              <p:cNvPicPr>
                <a:picLocks noChangeAspect="1"/>
              </p:cNvPicPr>
              <p:nvPr/>
            </p:nvPicPr>
            <p:blipFill>
              <a:blip r:embed="rId6" cstate="print"/>
              <a:stretch>
                <a:fillRect/>
              </a:stretch>
            </p:blipFill>
            <p:spPr>
              <a:xfrm>
                <a:off x="5988157" y="1798951"/>
                <a:ext cx="768086" cy="836361"/>
              </a:xfrm>
              <a:prstGeom prst="rect">
                <a:avLst/>
              </a:prstGeom>
            </p:spPr>
          </p:pic>
          <p:pic>
            <p:nvPicPr>
              <p:cNvPr id="64" name="Рисунок 63" descr="img_56670 (1).png"/>
              <p:cNvPicPr>
                <a:picLocks noChangeAspect="1"/>
              </p:cNvPicPr>
              <p:nvPr/>
            </p:nvPicPr>
            <p:blipFill>
              <a:blip r:embed="rId7" cstate="print"/>
              <a:stretch>
                <a:fillRect/>
              </a:stretch>
            </p:blipFill>
            <p:spPr>
              <a:xfrm>
                <a:off x="7856364" y="1935613"/>
                <a:ext cx="704079" cy="726312"/>
              </a:xfrm>
              <a:prstGeom prst="rect">
                <a:avLst/>
              </a:prstGeom>
            </p:spPr>
          </p:pic>
          <p:pic>
            <p:nvPicPr>
              <p:cNvPr id="65" name="Рисунок 64" descr="76-512 (1).png"/>
              <p:cNvPicPr>
                <a:picLocks noChangeAspect="1"/>
              </p:cNvPicPr>
              <p:nvPr/>
            </p:nvPicPr>
            <p:blipFill>
              <a:blip r:embed="rId8" cstate="print"/>
              <a:stretch>
                <a:fillRect/>
              </a:stretch>
            </p:blipFill>
            <p:spPr>
              <a:xfrm>
                <a:off x="1547663" y="4121075"/>
                <a:ext cx="676075" cy="676075"/>
              </a:xfrm>
              <a:prstGeom prst="rect">
                <a:avLst/>
              </a:prstGeom>
            </p:spPr>
          </p:pic>
          <p:pic>
            <p:nvPicPr>
              <p:cNvPr id="66" name="Рисунок 65" descr="img_24421 (1) (1).png"/>
              <p:cNvPicPr>
                <a:picLocks noChangeAspect="1"/>
              </p:cNvPicPr>
              <p:nvPr/>
            </p:nvPicPr>
            <p:blipFill>
              <a:blip r:embed="rId9" cstate="print"/>
              <a:stretch>
                <a:fillRect/>
              </a:stretch>
            </p:blipFill>
            <p:spPr>
              <a:xfrm>
                <a:off x="3330341" y="4042025"/>
                <a:ext cx="871758" cy="871758"/>
              </a:xfrm>
              <a:prstGeom prst="rect">
                <a:avLst/>
              </a:prstGeom>
            </p:spPr>
          </p:pic>
          <p:pic>
            <p:nvPicPr>
              <p:cNvPr id="67" name="Рисунок 66" descr="85980403715921632d4ee1a883e15663.png"/>
              <p:cNvPicPr>
                <a:picLocks noChangeAspect="1"/>
              </p:cNvPicPr>
              <p:nvPr/>
            </p:nvPicPr>
            <p:blipFill>
              <a:blip r:embed="rId10" cstate="print"/>
              <a:stretch>
                <a:fillRect/>
              </a:stretch>
            </p:blipFill>
            <p:spPr>
              <a:xfrm>
                <a:off x="5292080" y="4055067"/>
                <a:ext cx="608068" cy="760085"/>
              </a:xfrm>
              <a:prstGeom prst="rect">
                <a:avLst/>
              </a:prstGeom>
            </p:spPr>
          </p:pic>
          <p:pic>
            <p:nvPicPr>
              <p:cNvPr id="69" name="Рисунок 68" descr="img_234449.png"/>
              <p:cNvPicPr>
                <a:picLocks noChangeAspect="1"/>
              </p:cNvPicPr>
              <p:nvPr/>
            </p:nvPicPr>
            <p:blipFill>
              <a:blip r:embed="rId11" cstate="print"/>
              <a:stretch>
                <a:fillRect/>
              </a:stretch>
            </p:blipFill>
            <p:spPr>
              <a:xfrm>
                <a:off x="7136285" y="4220672"/>
                <a:ext cx="704078" cy="572737"/>
              </a:xfrm>
              <a:prstGeom prst="rect">
                <a:avLst/>
              </a:prstGeom>
            </p:spPr>
          </p:pic>
        </p:grp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1"/>
          <p:cNvGrpSpPr/>
          <p:nvPr/>
        </p:nvGrpSpPr>
        <p:grpSpPr>
          <a:xfrm>
            <a:off x="0" y="0"/>
            <a:ext cx="8676456" cy="6858000"/>
            <a:chOff x="0" y="0"/>
            <a:chExt cx="8676456" cy="6858000"/>
          </a:xfrm>
        </p:grpSpPr>
        <p:sp>
          <p:nvSpPr>
            <p:cNvPr id="4" name="Прямоугольник 3"/>
            <p:cNvSpPr/>
            <p:nvPr/>
          </p:nvSpPr>
          <p:spPr>
            <a:xfrm>
              <a:off x="0" y="0"/>
              <a:ext cx="3435481" cy="6858000"/>
            </a:xfrm>
            <a:prstGeom prst="rect">
              <a:avLst/>
            </a:prstGeom>
            <a:solidFill>
              <a:srgbClr val="272D6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611560" y="2852936"/>
              <a:ext cx="2592288" cy="13234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2000" b="1" dirty="0" smtClean="0">
                  <a:solidFill>
                    <a:schemeClr val="bg1"/>
                  </a:solidFill>
                  <a:latin typeface="Century Gothic" pitchFamily="34" charset="0"/>
                  <a:cs typeface="Helvetica" panose="020B0604020202020204" pitchFamily="34" charset="0"/>
                </a:rPr>
                <a:t>ПОЛОЖЕНИЯ ПО АККУМУЛЯЦИИ И СИСТЕМАТИЗАЦИИ ЛУЧШИХ ПРАКТИК</a:t>
              </a:r>
              <a:endParaRPr lang="ru-RU" sz="2000" b="1" dirty="0">
                <a:solidFill>
                  <a:schemeClr val="bg1"/>
                </a:solidFill>
                <a:latin typeface="Century Gothic" pitchFamily="34" charset="0"/>
                <a:cs typeface="Helvetica" panose="020B0604020202020204" pitchFamily="34" charset="0"/>
              </a:endParaRPr>
            </a:p>
          </p:txBody>
        </p:sp>
        <p:sp>
          <p:nvSpPr>
            <p:cNvPr id="8" name="Прямоугольник 7"/>
            <p:cNvSpPr/>
            <p:nvPr/>
          </p:nvSpPr>
          <p:spPr>
            <a:xfrm>
              <a:off x="539552" y="476672"/>
              <a:ext cx="8136904" cy="5976664"/>
            </a:xfrm>
            <a:prstGeom prst="rect">
              <a:avLst/>
            </a:prstGeom>
            <a:noFill/>
            <a:ln w="57150">
              <a:solidFill>
                <a:srgbClr val="17AEC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1" name="Прямоугольник 10"/>
            <p:cNvSpPr/>
            <p:nvPr/>
          </p:nvSpPr>
          <p:spPr>
            <a:xfrm>
              <a:off x="3507489" y="790763"/>
              <a:ext cx="5040560" cy="59093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ru-RU" dirty="0" smtClean="0">
                  <a:latin typeface="Century Gothic" panose="020B0502020202020204" pitchFamily="34" charset="0"/>
                  <a:ea typeface="Calibri" panose="020F0502020204030204" pitchFamily="34" charset="0"/>
                  <a:cs typeface="Helvetica" panose="020B0604020202020204" pitchFamily="34" charset="0"/>
                </a:rPr>
                <a:t>Образовательные организации представляют практики, соответствующие примерным </a:t>
              </a:r>
              <a:r>
                <a:rPr lang="ru-RU" dirty="0" smtClean="0">
                  <a:solidFill>
                    <a:srgbClr val="C00000"/>
                  </a:solidFill>
                  <a:latin typeface="Century Gothic" panose="020B0502020202020204" pitchFamily="34" charset="0"/>
                  <a:ea typeface="Calibri" panose="020F0502020204030204" pitchFamily="34" charset="0"/>
                  <a:cs typeface="Helvetica" panose="020B0604020202020204" pitchFamily="34" charset="0"/>
                </a:rPr>
                <a:t>критериям</a:t>
              </a:r>
              <a:r>
                <a:rPr lang="ru-RU" dirty="0" smtClean="0">
                  <a:latin typeface="Century Gothic" panose="020B0502020202020204" pitchFamily="34" charset="0"/>
                  <a:ea typeface="Calibri" panose="020F0502020204030204" pitchFamily="34" charset="0"/>
                  <a:cs typeface="Helvetica" panose="020B0604020202020204" pitchFamily="34" charset="0"/>
                </a:rPr>
                <a:t>, отраженным в технологической карте, в единообразном </a:t>
              </a:r>
              <a:r>
                <a:rPr lang="ru-RU" dirty="0" smtClean="0">
                  <a:solidFill>
                    <a:srgbClr val="C00000"/>
                  </a:solidFill>
                  <a:latin typeface="Century Gothic" panose="020B0502020202020204" pitchFamily="34" charset="0"/>
                  <a:ea typeface="Calibri" panose="020F0502020204030204" pitchFamily="34" charset="0"/>
                  <a:cs typeface="Helvetica" panose="020B0604020202020204" pitchFamily="34" charset="0"/>
                </a:rPr>
                <a:t>формате</a:t>
              </a:r>
              <a:r>
                <a:rPr lang="ru-RU" dirty="0" smtClean="0">
                  <a:latin typeface="Century Gothic" panose="020B0502020202020204" pitchFamily="34" charset="0"/>
                  <a:ea typeface="Calibri" panose="020F0502020204030204" pitchFamily="34" charset="0"/>
                  <a:cs typeface="Helvetica" panose="020B0604020202020204" pitchFamily="34" charset="0"/>
                </a:rPr>
                <a:t>.</a:t>
              </a:r>
            </a:p>
            <a:p>
              <a:pPr algn="ctr"/>
              <a:endParaRPr lang="ru-RU" dirty="0">
                <a:latin typeface="Century Gothic" panose="020B0502020202020204" pitchFamily="34" charset="0"/>
                <a:ea typeface="Calibri" panose="020F0502020204030204" pitchFamily="34" charset="0"/>
                <a:cs typeface="Helvetica" panose="020B0604020202020204" pitchFamily="34" charset="0"/>
              </a:endParaRPr>
            </a:p>
            <a:p>
              <a:pPr algn="ctr"/>
              <a:r>
                <a:rPr lang="ru-RU" dirty="0" smtClean="0">
                  <a:latin typeface="Century Gothic" panose="020B0502020202020204" pitchFamily="34" charset="0"/>
                  <a:ea typeface="Calibri" panose="020F0502020204030204" pitchFamily="34" charset="0"/>
                  <a:cs typeface="Helvetica" panose="020B0604020202020204" pitchFamily="34" charset="0"/>
                </a:rPr>
                <a:t>По результатам </a:t>
              </a:r>
              <a:r>
                <a:rPr lang="ru-RU" dirty="0" smtClean="0">
                  <a:solidFill>
                    <a:srgbClr val="C00000"/>
                  </a:solidFill>
                  <a:latin typeface="Century Gothic" panose="020B0502020202020204" pitchFamily="34" charset="0"/>
                  <a:ea typeface="Calibri" panose="020F0502020204030204" pitchFamily="34" charset="0"/>
                  <a:cs typeface="Helvetica" panose="020B0604020202020204" pitchFamily="34" charset="0"/>
                </a:rPr>
                <a:t>экспертизы</a:t>
              </a:r>
              <a:r>
                <a:rPr lang="ru-RU" dirty="0" smtClean="0">
                  <a:latin typeface="Century Gothic" panose="020B0502020202020204" pitchFamily="34" charset="0"/>
                  <a:ea typeface="Calibri" panose="020F0502020204030204" pitchFamily="34" charset="0"/>
                  <a:cs typeface="Helvetica" panose="020B0604020202020204" pitchFamily="34" charset="0"/>
                </a:rPr>
                <a:t> практики </a:t>
              </a:r>
              <a:r>
                <a:rPr lang="ru-RU" dirty="0" smtClean="0">
                  <a:solidFill>
                    <a:srgbClr val="C00000"/>
                  </a:solidFill>
                  <a:latin typeface="Century Gothic" panose="020B0502020202020204" pitchFamily="34" charset="0"/>
                  <a:ea typeface="Calibri" panose="020F0502020204030204" pitchFamily="34" charset="0"/>
                  <a:cs typeface="Helvetica" panose="020B0604020202020204" pitchFamily="34" charset="0"/>
                </a:rPr>
                <a:t>систематизируются и аккумулируются </a:t>
              </a:r>
              <a:r>
                <a:rPr lang="ru-RU" dirty="0" smtClean="0">
                  <a:latin typeface="Century Gothic" panose="020B0502020202020204" pitchFamily="34" charset="0"/>
                  <a:ea typeface="Calibri" panose="020F0502020204030204" pitchFamily="34" charset="0"/>
                  <a:cs typeface="Helvetica" panose="020B0604020202020204" pitchFamily="34" charset="0"/>
                </a:rPr>
                <a:t>в базе региональных практик. </a:t>
              </a:r>
            </a:p>
            <a:p>
              <a:pPr algn="ctr"/>
              <a:endParaRPr lang="ru-RU" dirty="0">
                <a:latin typeface="Century Gothic" panose="020B0502020202020204" pitchFamily="34" charset="0"/>
                <a:ea typeface="Calibri" panose="020F0502020204030204" pitchFamily="34" charset="0"/>
                <a:cs typeface="Helvetica" panose="020B0604020202020204" pitchFamily="34" charset="0"/>
              </a:endParaRPr>
            </a:p>
            <a:p>
              <a:pPr algn="ctr"/>
              <a:r>
                <a:rPr lang="ru-RU" dirty="0" smtClean="0">
                  <a:latin typeface="Century Gothic" panose="020B0502020202020204" pitchFamily="34" charset="0"/>
                  <a:ea typeface="Calibri" panose="020F0502020204030204" pitchFamily="34" charset="0"/>
                  <a:cs typeface="Helvetica" panose="020B0604020202020204" pitchFamily="34" charset="0"/>
                </a:rPr>
                <a:t>Осуществляется </a:t>
              </a:r>
              <a:r>
                <a:rPr lang="ru-RU" dirty="0" smtClean="0">
                  <a:solidFill>
                    <a:srgbClr val="C00000"/>
                  </a:solidFill>
                  <a:latin typeface="Century Gothic" panose="020B0502020202020204" pitchFamily="34" charset="0"/>
                  <a:ea typeface="Calibri" panose="020F0502020204030204" pitchFamily="34" charset="0"/>
                  <a:cs typeface="Helvetica" panose="020B0604020202020204" pitchFamily="34" charset="0"/>
                </a:rPr>
                <a:t>консультирование</a:t>
              </a:r>
              <a:r>
                <a:rPr lang="ru-RU" dirty="0" smtClean="0">
                  <a:latin typeface="Century Gothic" panose="020B0502020202020204" pitchFamily="34" charset="0"/>
                  <a:ea typeface="Calibri" panose="020F0502020204030204" pitchFamily="34" charset="0"/>
                  <a:cs typeface="Helvetica" panose="020B0604020202020204" pitchFamily="34" charset="0"/>
                </a:rPr>
                <a:t> </a:t>
              </a:r>
              <a:r>
                <a:rPr lang="ru-RU" dirty="0">
                  <a:latin typeface="Century Gothic" panose="020B0502020202020204" pitchFamily="34" charset="0"/>
                  <a:ea typeface="Calibri" panose="020F0502020204030204" pitchFamily="34" charset="0"/>
                  <a:cs typeface="Helvetica" panose="020B0604020202020204" pitchFamily="34" charset="0"/>
                </a:rPr>
                <a:t>по вопросам использования </a:t>
              </a:r>
              <a:r>
                <a:rPr lang="ru-RU" dirty="0" smtClean="0">
                  <a:latin typeface="Century Gothic" panose="020B0502020202020204" pitchFamily="34" charset="0"/>
                  <a:ea typeface="Calibri" panose="020F0502020204030204" pitchFamily="34" charset="0"/>
                  <a:cs typeface="Helvetica" panose="020B0604020202020204" pitchFamily="34" charset="0"/>
                </a:rPr>
                <a:t>материалов </a:t>
              </a:r>
              <a:r>
                <a:rPr lang="ru-RU" dirty="0">
                  <a:latin typeface="Century Gothic" panose="020B0502020202020204" pitchFamily="34" charset="0"/>
                  <a:ea typeface="Calibri" panose="020F0502020204030204" pitchFamily="34" charset="0"/>
                  <a:cs typeface="Helvetica" panose="020B0604020202020204" pitchFamily="34" charset="0"/>
                </a:rPr>
                <a:t>положительного </a:t>
              </a:r>
              <a:r>
                <a:rPr lang="ru-RU" dirty="0" smtClean="0">
                  <a:latin typeface="Century Gothic" panose="020B0502020202020204" pitchFamily="34" charset="0"/>
                  <a:ea typeface="Calibri" panose="020F0502020204030204" pitchFamily="34" charset="0"/>
                  <a:cs typeface="Helvetica" panose="020B0604020202020204" pitchFamily="34" charset="0"/>
                </a:rPr>
                <a:t>опыта.</a:t>
              </a:r>
            </a:p>
            <a:p>
              <a:pPr algn="ctr"/>
              <a:endParaRPr lang="ru-RU" dirty="0" smtClean="0">
                <a:latin typeface="Century Gothic" panose="020B0502020202020204" pitchFamily="34" charset="0"/>
                <a:ea typeface="Calibri" panose="020F0502020204030204" pitchFamily="34" charset="0"/>
                <a:cs typeface="Helvetica" panose="020B0604020202020204" pitchFamily="34" charset="0"/>
              </a:endParaRPr>
            </a:p>
            <a:p>
              <a:pPr algn="ctr"/>
              <a:r>
                <a:rPr lang="ru-RU" dirty="0" smtClean="0">
                  <a:latin typeface="Century Gothic" panose="020B0502020202020204" pitchFamily="34" charset="0"/>
                  <a:ea typeface="Calibri" panose="020F0502020204030204" pitchFamily="34" charset="0"/>
                  <a:cs typeface="Helvetica" panose="020B0604020202020204" pitchFamily="34" charset="0"/>
                </a:rPr>
                <a:t>Передовой опыт </a:t>
              </a:r>
              <a:r>
                <a:rPr lang="ru-RU" dirty="0" smtClean="0">
                  <a:solidFill>
                    <a:srgbClr val="C00000"/>
                  </a:solidFill>
                  <a:latin typeface="Century Gothic" panose="020B0502020202020204" pitchFamily="34" charset="0"/>
                  <a:ea typeface="Calibri" panose="020F0502020204030204" pitchFamily="34" charset="0"/>
                  <a:cs typeface="Helvetica" panose="020B0604020202020204" pitchFamily="34" charset="0"/>
                </a:rPr>
                <a:t>изучается и транслируется </a:t>
              </a:r>
              <a:r>
                <a:rPr lang="ru-RU" dirty="0">
                  <a:solidFill>
                    <a:srgbClr val="C00000"/>
                  </a:solidFill>
                  <a:latin typeface="Century Gothic" panose="020B0502020202020204" pitchFamily="34" charset="0"/>
                  <a:ea typeface="Calibri" panose="020F0502020204030204" pitchFamily="34" charset="0"/>
                  <a:cs typeface="Helvetica" panose="020B0604020202020204" pitchFamily="34" charset="0"/>
                </a:rPr>
                <a:t>в рамках курсов повышения квалификации </a:t>
              </a:r>
              <a:r>
                <a:rPr lang="ru-RU" dirty="0">
                  <a:latin typeface="Century Gothic" panose="020B0502020202020204" pitchFamily="34" charset="0"/>
                  <a:ea typeface="Calibri" panose="020F0502020204030204" pitchFamily="34" charset="0"/>
                  <a:cs typeface="Helvetica" panose="020B0604020202020204" pitchFamily="34" charset="0"/>
                </a:rPr>
                <a:t>руководителей по программе </a:t>
              </a:r>
              <a:r>
                <a:rPr lang="ru-RU" dirty="0" err="1">
                  <a:latin typeface="Century Gothic" panose="020B0502020202020204" pitchFamily="34" charset="0"/>
                  <a:ea typeface="Calibri" panose="020F0502020204030204" pitchFamily="34" charset="0"/>
                  <a:cs typeface="Helvetica" panose="020B0604020202020204" pitchFamily="34" charset="0"/>
                </a:rPr>
                <a:t>стажировочной</a:t>
              </a:r>
              <a:r>
                <a:rPr lang="ru-RU" dirty="0">
                  <a:latin typeface="Century Gothic" panose="020B0502020202020204" pitchFamily="34" charset="0"/>
                  <a:ea typeface="Calibri" panose="020F0502020204030204" pitchFamily="34" charset="0"/>
                  <a:cs typeface="Helvetica" panose="020B0604020202020204" pitchFamily="34" charset="0"/>
                </a:rPr>
                <a:t> </a:t>
              </a:r>
              <a:r>
                <a:rPr lang="ru-RU" dirty="0" smtClean="0">
                  <a:latin typeface="Century Gothic" panose="020B0502020202020204" pitchFamily="34" charset="0"/>
                  <a:ea typeface="Calibri" panose="020F0502020204030204" pitchFamily="34" charset="0"/>
                  <a:cs typeface="Helvetica" panose="020B0604020202020204" pitchFamily="34" charset="0"/>
                </a:rPr>
                <a:t>площадки.</a:t>
              </a:r>
              <a:endParaRPr lang="ru-RU" dirty="0">
                <a:latin typeface="Century Gothic" panose="020B0502020202020204" pitchFamily="34" charset="0"/>
                <a:cs typeface="Helvetica" panose="020B0604020202020204" pitchFamily="34" charset="0"/>
              </a:endParaRPr>
            </a:p>
            <a:p>
              <a:pPr algn="ctr"/>
              <a:endParaRPr lang="ru-RU" dirty="0">
                <a:latin typeface="Century Gothic" panose="020B0502020202020204" pitchFamily="34" charset="0"/>
                <a:cs typeface="Helvetica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0719313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1"/>
          <p:cNvGrpSpPr/>
          <p:nvPr/>
        </p:nvGrpSpPr>
        <p:grpSpPr>
          <a:xfrm>
            <a:off x="0" y="332656"/>
            <a:ext cx="9180512" cy="6135781"/>
            <a:chOff x="0" y="332656"/>
            <a:chExt cx="9180512" cy="6135781"/>
          </a:xfrm>
        </p:grpSpPr>
        <p:sp>
          <p:nvSpPr>
            <p:cNvPr id="17" name="Прямоугольник 16"/>
            <p:cNvSpPr/>
            <p:nvPr/>
          </p:nvSpPr>
          <p:spPr>
            <a:xfrm>
              <a:off x="0" y="1268760"/>
              <a:ext cx="9144000" cy="1224136"/>
            </a:xfrm>
            <a:prstGeom prst="rect">
              <a:avLst/>
            </a:prstGeom>
            <a:solidFill>
              <a:srgbClr val="17AECD"/>
            </a:solidFill>
            <a:ln w="571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2483768" y="332656"/>
              <a:ext cx="4701928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ru-RU" sz="2400" dirty="0" smtClean="0">
                  <a:solidFill>
                    <a:srgbClr val="272D6B"/>
                  </a:solidFill>
                  <a:latin typeface="Century Gothic" pitchFamily="34" charset="0"/>
                  <a:cs typeface="Helvetica" panose="020B0604020202020204" pitchFamily="34" charset="0"/>
                </a:rPr>
                <a:t>КОНЦЕПЦИЯ</a:t>
              </a:r>
            </a:p>
            <a:p>
              <a:pPr algn="ctr"/>
              <a:r>
                <a:rPr lang="ru-RU" sz="2400" dirty="0" smtClean="0">
                  <a:solidFill>
                    <a:srgbClr val="272D6B"/>
                  </a:solidFill>
                  <a:latin typeface="Century Gothic" pitchFamily="34" charset="0"/>
                  <a:cs typeface="Helvetica" panose="020B0604020202020204" pitchFamily="34" charset="0"/>
                </a:rPr>
                <a:t>информационной политики </a:t>
              </a:r>
              <a:endParaRPr lang="ru-RU" sz="2400" dirty="0">
                <a:solidFill>
                  <a:srgbClr val="272D6B"/>
                </a:solidFill>
                <a:latin typeface="Century Gothic" pitchFamily="34" charset="0"/>
                <a:cs typeface="Helvetica" panose="020B0604020202020204" pitchFamily="34" charset="0"/>
              </a:endParaRPr>
            </a:p>
          </p:txBody>
        </p:sp>
        <p:cxnSp>
          <p:nvCxnSpPr>
            <p:cNvPr id="15" name="Прямая соединительная линия 14"/>
            <p:cNvCxnSpPr/>
            <p:nvPr/>
          </p:nvCxnSpPr>
          <p:spPr>
            <a:xfrm>
              <a:off x="623596" y="764704"/>
              <a:ext cx="7956000" cy="0"/>
            </a:xfrm>
            <a:prstGeom prst="line">
              <a:avLst/>
            </a:prstGeom>
            <a:ln w="19050">
              <a:solidFill>
                <a:srgbClr val="C20F1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6" name="TextBox 15"/>
            <p:cNvSpPr txBox="1"/>
            <p:nvPr/>
          </p:nvSpPr>
          <p:spPr>
            <a:xfrm>
              <a:off x="467544" y="2636912"/>
              <a:ext cx="8208912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2000" dirty="0" smtClean="0">
                  <a:latin typeface="Century Gothic" pitchFamily="34" charset="0"/>
                  <a:cs typeface="Helvetica" panose="020B0604020202020204" pitchFamily="34" charset="0"/>
                </a:rPr>
                <a:t>Ожидаемые результаты</a:t>
              </a:r>
            </a:p>
          </p:txBody>
        </p:sp>
        <p:sp>
          <p:nvSpPr>
            <p:cNvPr id="18" name="Прямоугольник 17"/>
            <p:cNvSpPr/>
            <p:nvPr/>
          </p:nvSpPr>
          <p:spPr>
            <a:xfrm>
              <a:off x="1115616" y="1268760"/>
              <a:ext cx="7848872" cy="116955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/>
              <a:r>
                <a:rPr lang="ru-RU" sz="1400" dirty="0" smtClean="0">
                  <a:solidFill>
                    <a:schemeClr val="bg1"/>
                  </a:solidFill>
                  <a:latin typeface="Century Gothic" panose="020B0502020202020204" pitchFamily="34" charset="0"/>
                  <a:ea typeface="Calibri" panose="020F0502020204030204" pitchFamily="34" charset="0"/>
                  <a:cs typeface="Helvetica" panose="020B0604020202020204" pitchFamily="34" charset="0"/>
                </a:rPr>
                <a:t>обеспечение </a:t>
              </a:r>
              <a:r>
                <a:rPr lang="ru-RU" sz="1400" dirty="0" smtClean="0">
                  <a:solidFill>
                    <a:srgbClr val="FF0000"/>
                  </a:solidFill>
                  <a:latin typeface="Century Gothic" panose="020B0502020202020204" pitchFamily="34" charset="0"/>
                  <a:ea typeface="Calibri" panose="020F0502020204030204" pitchFamily="34" charset="0"/>
                  <a:cs typeface="Helvetica" panose="020B0604020202020204" pitchFamily="34" charset="0"/>
                </a:rPr>
                <a:t>информационной поддержки образовательных организаций </a:t>
              </a:r>
              <a:r>
                <a:rPr lang="ru-RU" sz="1400" dirty="0" smtClean="0">
                  <a:solidFill>
                    <a:schemeClr val="bg1"/>
                  </a:solidFill>
                  <a:latin typeface="Century Gothic" panose="020B0502020202020204" pitchFamily="34" charset="0"/>
                  <a:ea typeface="Calibri" panose="020F0502020204030204" pitchFamily="34" charset="0"/>
                  <a:cs typeface="Helvetica" panose="020B0604020202020204" pitchFamily="34" charset="0"/>
                </a:rPr>
                <a:t>путем создания открытого информационного поля, в частности специализированного информационного ресурса, доступного для целевой аудитории и активно формирующего позиции сторон, оказывающих влияние на деятельность образовательной организации и реализацию проекта</a:t>
              </a:r>
              <a:endParaRPr lang="ru-RU" sz="1600" dirty="0">
                <a:solidFill>
                  <a:schemeClr val="bg1"/>
                </a:solidFill>
                <a:latin typeface="Century Gothic" panose="020B0502020202020204" pitchFamily="34" charset="0"/>
                <a:cs typeface="Helvetica" panose="020B0604020202020204" pitchFamily="34" charset="0"/>
              </a:endParaRPr>
            </a:p>
          </p:txBody>
        </p:sp>
        <p:pic>
          <p:nvPicPr>
            <p:cNvPr id="20" name="Рисунок 19" descr="Рисунок1 (1) (2).png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79512" y="1412776"/>
              <a:ext cx="864096" cy="888406"/>
            </a:xfrm>
            <a:prstGeom prst="rect">
              <a:avLst/>
            </a:prstGeom>
          </p:spPr>
        </p:pic>
        <p:cxnSp>
          <p:nvCxnSpPr>
            <p:cNvPr id="30" name="Прямая соединительная линия 29"/>
            <p:cNvCxnSpPr/>
            <p:nvPr/>
          </p:nvCxnSpPr>
          <p:spPr>
            <a:xfrm>
              <a:off x="611560" y="3068960"/>
              <a:ext cx="7956000" cy="0"/>
            </a:xfrm>
            <a:prstGeom prst="line">
              <a:avLst/>
            </a:prstGeom>
            <a:ln w="19050">
              <a:solidFill>
                <a:srgbClr val="17AEC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Прямая соединительная линия 32"/>
            <p:cNvCxnSpPr/>
            <p:nvPr/>
          </p:nvCxnSpPr>
          <p:spPr>
            <a:xfrm flipV="1">
              <a:off x="4644008" y="3068960"/>
              <a:ext cx="0" cy="288032"/>
            </a:xfrm>
            <a:prstGeom prst="line">
              <a:avLst/>
            </a:prstGeom>
            <a:ln w="19050">
              <a:solidFill>
                <a:srgbClr val="17AEC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5" name="Прямоугольник 44"/>
            <p:cNvSpPr/>
            <p:nvPr/>
          </p:nvSpPr>
          <p:spPr>
            <a:xfrm>
              <a:off x="971600" y="3356992"/>
              <a:ext cx="7344816" cy="360040"/>
            </a:xfrm>
            <a:prstGeom prst="rect">
              <a:avLst/>
            </a:prstGeom>
            <a:noFill/>
            <a:ln w="19050">
              <a:solidFill>
                <a:srgbClr val="17AEC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6" name="TextBox 45"/>
            <p:cNvSpPr txBox="1"/>
            <p:nvPr/>
          </p:nvSpPr>
          <p:spPr>
            <a:xfrm>
              <a:off x="1043608" y="3356992"/>
              <a:ext cx="720080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1600" dirty="0" smtClean="0">
                  <a:latin typeface="Century Gothic" pitchFamily="34" charset="0"/>
                  <a:cs typeface="Helvetica" panose="020B0604020202020204" pitchFamily="34" charset="0"/>
                </a:rPr>
                <a:t>Налаживание эффективного коммуникационного взаимодействия</a:t>
              </a:r>
            </a:p>
          </p:txBody>
        </p:sp>
        <p:cxnSp>
          <p:nvCxnSpPr>
            <p:cNvPr id="48" name="Прямая соединительная линия 47"/>
            <p:cNvCxnSpPr/>
            <p:nvPr/>
          </p:nvCxnSpPr>
          <p:spPr>
            <a:xfrm flipV="1">
              <a:off x="1979712" y="3717032"/>
              <a:ext cx="0" cy="288032"/>
            </a:xfrm>
            <a:prstGeom prst="line">
              <a:avLst/>
            </a:prstGeom>
            <a:ln w="19050">
              <a:solidFill>
                <a:srgbClr val="17AEC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Прямая соединительная линия 48"/>
            <p:cNvCxnSpPr/>
            <p:nvPr/>
          </p:nvCxnSpPr>
          <p:spPr>
            <a:xfrm flipV="1">
              <a:off x="7164288" y="3717032"/>
              <a:ext cx="0" cy="288032"/>
            </a:xfrm>
            <a:prstGeom prst="line">
              <a:avLst/>
            </a:prstGeom>
            <a:ln w="19050">
              <a:solidFill>
                <a:srgbClr val="17AEC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1" name="Прямоугольник 50"/>
            <p:cNvSpPr/>
            <p:nvPr/>
          </p:nvSpPr>
          <p:spPr>
            <a:xfrm>
              <a:off x="323528" y="4005064"/>
              <a:ext cx="3312368" cy="360040"/>
            </a:xfrm>
            <a:prstGeom prst="rect">
              <a:avLst/>
            </a:prstGeom>
            <a:noFill/>
            <a:ln w="19050">
              <a:solidFill>
                <a:srgbClr val="17AEC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2" name="TextBox 51"/>
            <p:cNvSpPr txBox="1"/>
            <p:nvPr/>
          </p:nvSpPr>
          <p:spPr>
            <a:xfrm>
              <a:off x="467544" y="4005064"/>
              <a:ext cx="302433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1600" dirty="0" smtClean="0">
                  <a:latin typeface="Century Gothic" pitchFamily="34" charset="0"/>
                  <a:cs typeface="Helvetica" panose="020B0604020202020204" pitchFamily="34" charset="0"/>
                </a:rPr>
                <a:t>с внешней аудиторией</a:t>
              </a:r>
            </a:p>
          </p:txBody>
        </p:sp>
        <p:sp>
          <p:nvSpPr>
            <p:cNvPr id="53" name="Прямоугольник 52"/>
            <p:cNvSpPr/>
            <p:nvPr/>
          </p:nvSpPr>
          <p:spPr>
            <a:xfrm>
              <a:off x="5508104" y="4005064"/>
              <a:ext cx="3312368" cy="360040"/>
            </a:xfrm>
            <a:prstGeom prst="rect">
              <a:avLst/>
            </a:prstGeom>
            <a:noFill/>
            <a:ln w="19050">
              <a:solidFill>
                <a:srgbClr val="17AEC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4" name="TextBox 53"/>
            <p:cNvSpPr txBox="1"/>
            <p:nvPr/>
          </p:nvSpPr>
          <p:spPr>
            <a:xfrm>
              <a:off x="5652120" y="4005064"/>
              <a:ext cx="302433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1600" dirty="0" smtClean="0">
                  <a:latin typeface="Century Gothic" pitchFamily="34" charset="0"/>
                  <a:cs typeface="Helvetica" panose="020B0604020202020204" pitchFamily="34" charset="0"/>
                </a:rPr>
                <a:t>с внутренней аудиторией</a:t>
              </a:r>
            </a:p>
          </p:txBody>
        </p:sp>
        <p:sp>
          <p:nvSpPr>
            <p:cNvPr id="55" name="TextBox 54"/>
            <p:cNvSpPr txBox="1"/>
            <p:nvPr/>
          </p:nvSpPr>
          <p:spPr>
            <a:xfrm>
              <a:off x="251520" y="4437112"/>
              <a:ext cx="4608512" cy="20313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1400" dirty="0" smtClean="0">
                  <a:solidFill>
                    <a:srgbClr val="272D6B"/>
                  </a:solidFill>
                  <a:latin typeface="Century Gothic" pitchFamily="34" charset="0"/>
                  <a:cs typeface="Helvetica" panose="020B0604020202020204" pitchFamily="34" charset="0"/>
                </a:rPr>
                <a:t>-повышение информированности руководства, педагогического состава,</a:t>
              </a:r>
              <a:r>
                <a:rPr lang="en-US" sz="1400" dirty="0" smtClean="0">
                  <a:solidFill>
                    <a:srgbClr val="272D6B"/>
                  </a:solidFill>
                  <a:latin typeface="Century Gothic" pitchFamily="34" charset="0"/>
                  <a:cs typeface="Helvetica" panose="020B0604020202020204" pitchFamily="34" charset="0"/>
                </a:rPr>
                <a:t> </a:t>
              </a:r>
              <a:r>
                <a:rPr lang="ru-RU" sz="1400" dirty="0" smtClean="0">
                  <a:solidFill>
                    <a:srgbClr val="272D6B"/>
                  </a:solidFill>
                  <a:latin typeface="Century Gothic" pitchFamily="34" charset="0"/>
                  <a:cs typeface="Helvetica" panose="020B0604020202020204" pitchFamily="34" charset="0"/>
                </a:rPr>
                <a:t>обучающихся и родителей, социальных партнеров, </a:t>
              </a:r>
              <a:endParaRPr lang="en-US" sz="1400" dirty="0" smtClean="0">
                <a:solidFill>
                  <a:srgbClr val="272D6B"/>
                </a:solidFill>
                <a:latin typeface="Century Gothic" pitchFamily="34" charset="0"/>
                <a:cs typeface="Helvetica" panose="020B0604020202020204" pitchFamily="34" charset="0"/>
              </a:endParaRPr>
            </a:p>
            <a:p>
              <a:endParaRPr lang="ru-RU" sz="1400" dirty="0" smtClean="0">
                <a:solidFill>
                  <a:srgbClr val="272D6B"/>
                </a:solidFill>
                <a:latin typeface="Century Gothic" pitchFamily="34" charset="0"/>
                <a:cs typeface="Helvetica" panose="020B0604020202020204" pitchFamily="34" charset="0"/>
              </a:endParaRPr>
            </a:p>
            <a:p>
              <a:r>
                <a:rPr lang="ru-RU" sz="1400" dirty="0" smtClean="0">
                  <a:solidFill>
                    <a:srgbClr val="272D6B"/>
                  </a:solidFill>
                  <a:latin typeface="Century Gothic" pitchFamily="34" charset="0"/>
                  <a:cs typeface="Helvetica" panose="020B0604020202020204" pitchFamily="34" charset="0"/>
                </a:rPr>
                <a:t>-расширение спектра направлений совместной деятельности, </a:t>
              </a:r>
              <a:endParaRPr lang="en-US" sz="1400" dirty="0" smtClean="0">
                <a:solidFill>
                  <a:srgbClr val="272D6B"/>
                </a:solidFill>
                <a:latin typeface="Century Gothic" pitchFamily="34" charset="0"/>
                <a:cs typeface="Helvetica" panose="020B0604020202020204" pitchFamily="34" charset="0"/>
              </a:endParaRPr>
            </a:p>
            <a:p>
              <a:endParaRPr lang="ru-RU" sz="1400" dirty="0" smtClean="0">
                <a:solidFill>
                  <a:srgbClr val="272D6B"/>
                </a:solidFill>
                <a:latin typeface="Century Gothic" pitchFamily="34" charset="0"/>
                <a:cs typeface="Helvetica" panose="020B0604020202020204" pitchFamily="34" charset="0"/>
              </a:endParaRPr>
            </a:p>
            <a:p>
              <a:r>
                <a:rPr lang="ru-RU" sz="1400" dirty="0" smtClean="0">
                  <a:solidFill>
                    <a:srgbClr val="272D6B"/>
                  </a:solidFill>
                  <a:latin typeface="Century Gothic" pitchFamily="34" charset="0"/>
                  <a:cs typeface="Helvetica" panose="020B0604020202020204" pitchFamily="34" charset="0"/>
                </a:rPr>
                <a:t>-регулярность и содержательность обратной связи</a:t>
              </a:r>
              <a:r>
                <a:rPr lang="en-US" sz="1400" dirty="0" smtClean="0">
                  <a:solidFill>
                    <a:srgbClr val="272D6B"/>
                  </a:solidFill>
                  <a:latin typeface="Century Gothic" pitchFamily="34" charset="0"/>
                  <a:cs typeface="Helvetica" panose="020B0604020202020204" pitchFamily="34" charset="0"/>
                </a:rPr>
                <a:t>.</a:t>
              </a:r>
              <a:endParaRPr lang="ru-RU" sz="1400" dirty="0" smtClean="0">
                <a:solidFill>
                  <a:srgbClr val="272D6B"/>
                </a:solidFill>
                <a:latin typeface="Century Gothic" pitchFamily="34" charset="0"/>
                <a:cs typeface="Helvetica" panose="020B0604020202020204" pitchFamily="34" charset="0"/>
              </a:endParaRPr>
            </a:p>
          </p:txBody>
        </p:sp>
        <p:sp>
          <p:nvSpPr>
            <p:cNvPr id="56" name="TextBox 55"/>
            <p:cNvSpPr txBox="1"/>
            <p:nvPr/>
          </p:nvSpPr>
          <p:spPr>
            <a:xfrm>
              <a:off x="5004048" y="4437112"/>
              <a:ext cx="4176464" cy="181588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buFontTx/>
                <a:buChar char="-"/>
              </a:pPr>
              <a:r>
                <a:rPr lang="ru-RU" sz="1400" dirty="0" smtClean="0">
                  <a:solidFill>
                    <a:srgbClr val="272D6B"/>
                  </a:solidFill>
                  <a:latin typeface="Century Gothic" pitchFamily="34" charset="0"/>
                  <a:cs typeface="Helvetica" panose="020B0604020202020204" pitchFamily="34" charset="0"/>
                </a:rPr>
                <a:t>повышение информированности общественности о совместной деятельности,</a:t>
              </a:r>
              <a:endParaRPr lang="en-US" sz="1400" dirty="0" smtClean="0">
                <a:solidFill>
                  <a:srgbClr val="272D6B"/>
                </a:solidFill>
                <a:latin typeface="Century Gothic" pitchFamily="34" charset="0"/>
                <a:cs typeface="Helvetica" panose="020B0604020202020204" pitchFamily="34" charset="0"/>
              </a:endParaRPr>
            </a:p>
            <a:p>
              <a:pPr>
                <a:buFontTx/>
                <a:buChar char="-"/>
              </a:pPr>
              <a:endParaRPr lang="ru-RU" sz="1400" dirty="0" smtClean="0">
                <a:solidFill>
                  <a:srgbClr val="272D6B"/>
                </a:solidFill>
                <a:latin typeface="Century Gothic" pitchFamily="34" charset="0"/>
                <a:cs typeface="Helvetica" panose="020B0604020202020204" pitchFamily="34" charset="0"/>
              </a:endParaRPr>
            </a:p>
            <a:p>
              <a:pPr>
                <a:buFontTx/>
                <a:buChar char="-"/>
              </a:pPr>
              <a:r>
                <a:rPr lang="ru-RU" sz="1400" dirty="0" smtClean="0">
                  <a:solidFill>
                    <a:srgbClr val="272D6B"/>
                  </a:solidFill>
                  <a:latin typeface="Century Gothic" pitchFamily="34" charset="0"/>
                  <a:cs typeface="Helvetica" panose="020B0604020202020204" pitchFamily="34" charset="0"/>
                </a:rPr>
                <a:t>повышение заинтересованности потенциальных партнеров и других образовательных организаций в участии в реализации проекта</a:t>
              </a:r>
              <a:r>
                <a:rPr lang="en-US" sz="1400" dirty="0" smtClean="0">
                  <a:solidFill>
                    <a:srgbClr val="272D6B"/>
                  </a:solidFill>
                  <a:latin typeface="Century Gothic" pitchFamily="34" charset="0"/>
                  <a:cs typeface="Helvetica" panose="020B0604020202020204" pitchFamily="34" charset="0"/>
                </a:rPr>
                <a:t>.</a:t>
              </a:r>
              <a:endParaRPr lang="ru-RU" sz="1400" dirty="0" smtClean="0">
                <a:solidFill>
                  <a:srgbClr val="272D6B"/>
                </a:solidFill>
                <a:latin typeface="Century Gothic" pitchFamily="34" charset="0"/>
                <a:cs typeface="Helvetica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0719313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1"/>
          <p:cNvGrpSpPr/>
          <p:nvPr/>
        </p:nvGrpSpPr>
        <p:grpSpPr>
          <a:xfrm>
            <a:off x="1" y="0"/>
            <a:ext cx="8676455" cy="6858000"/>
            <a:chOff x="1" y="0"/>
            <a:chExt cx="8676455" cy="6858000"/>
          </a:xfrm>
        </p:grpSpPr>
        <p:sp>
          <p:nvSpPr>
            <p:cNvPr id="4" name="Прямоугольник 3"/>
            <p:cNvSpPr/>
            <p:nvPr/>
          </p:nvSpPr>
          <p:spPr>
            <a:xfrm>
              <a:off x="1" y="0"/>
              <a:ext cx="2771800" cy="6858000"/>
            </a:xfrm>
            <a:prstGeom prst="rect">
              <a:avLst/>
            </a:prstGeom>
            <a:solidFill>
              <a:srgbClr val="272D6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611560" y="2852936"/>
              <a:ext cx="2592288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2000" b="1" dirty="0" smtClean="0">
                  <a:solidFill>
                    <a:schemeClr val="bg1"/>
                  </a:solidFill>
                  <a:latin typeface="Century Gothic" pitchFamily="34" charset="0"/>
                  <a:cs typeface="Helvetica" panose="020B0604020202020204" pitchFamily="34" charset="0"/>
                </a:rPr>
                <a:t>НОРМАТИВНАЯ ОСНОВА</a:t>
              </a:r>
              <a:endParaRPr lang="ru-RU" sz="2000" b="1" dirty="0">
                <a:solidFill>
                  <a:schemeClr val="bg1"/>
                </a:solidFill>
                <a:latin typeface="Century Gothic" pitchFamily="34" charset="0"/>
                <a:cs typeface="Helvetica" panose="020B0604020202020204" pitchFamily="34" charset="0"/>
              </a:endParaRPr>
            </a:p>
          </p:txBody>
        </p:sp>
        <p:sp>
          <p:nvSpPr>
            <p:cNvPr id="8" name="Прямоугольник 7"/>
            <p:cNvSpPr/>
            <p:nvPr/>
          </p:nvSpPr>
          <p:spPr>
            <a:xfrm>
              <a:off x="539552" y="476672"/>
              <a:ext cx="8136904" cy="5976664"/>
            </a:xfrm>
            <a:prstGeom prst="rect">
              <a:avLst/>
            </a:prstGeom>
            <a:noFill/>
            <a:ln w="57150">
              <a:solidFill>
                <a:srgbClr val="17AEC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5" name="Прямоугольник 14"/>
            <p:cNvSpPr/>
            <p:nvPr/>
          </p:nvSpPr>
          <p:spPr>
            <a:xfrm>
              <a:off x="2843808" y="692696"/>
              <a:ext cx="5688632" cy="554461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/>
              <a:r>
                <a:rPr lang="ru-RU" sz="1400" dirty="0" smtClean="0">
                  <a:solidFill>
                    <a:srgbClr val="272D6B"/>
                  </a:solidFill>
                  <a:latin typeface="Century Gothic" panose="020B0502020202020204" pitchFamily="34" charset="0"/>
                  <a:ea typeface="Calibri" panose="020F0502020204030204" pitchFamily="34" charset="0"/>
                  <a:cs typeface="Helvetica" panose="020B0604020202020204" pitchFamily="34" charset="0"/>
                </a:rPr>
                <a:t>1. </a:t>
              </a:r>
              <a:r>
                <a:rPr lang="ru-RU" sz="1400" b="1" dirty="0" smtClean="0">
                  <a:solidFill>
                    <a:srgbClr val="272D6B"/>
                  </a:solidFill>
                  <a:latin typeface="Century Gothic" panose="020B0502020202020204" pitchFamily="34" charset="0"/>
                  <a:ea typeface="Calibri" panose="020F0502020204030204" pitchFamily="34" charset="0"/>
                  <a:cs typeface="Helvetica" panose="020B0604020202020204" pitchFamily="34" charset="0"/>
                </a:rPr>
                <a:t>Федеральный закон "Об образовании в Российской Федерации</a:t>
              </a:r>
              <a:r>
                <a:rPr lang="ru-RU" sz="1400" dirty="0" smtClean="0">
                  <a:solidFill>
                    <a:srgbClr val="272D6B"/>
                  </a:solidFill>
                  <a:latin typeface="Century Gothic" panose="020B0502020202020204" pitchFamily="34" charset="0"/>
                  <a:ea typeface="Calibri" panose="020F0502020204030204" pitchFamily="34" charset="0"/>
                  <a:cs typeface="Helvetica" panose="020B0604020202020204" pitchFamily="34" charset="0"/>
                </a:rPr>
                <a:t>" от 29.12.2012 N 273-ФЗ;</a:t>
              </a:r>
            </a:p>
            <a:p>
              <a:pPr algn="just"/>
              <a:r>
                <a:rPr lang="ru-RU" sz="1400" dirty="0" smtClean="0">
                  <a:solidFill>
                    <a:srgbClr val="272D6B"/>
                  </a:solidFill>
                  <a:latin typeface="Century Gothic" panose="020B0502020202020204" pitchFamily="34" charset="0"/>
                  <a:ea typeface="Calibri" panose="020F0502020204030204" pitchFamily="34" charset="0"/>
                  <a:cs typeface="Helvetica" panose="020B0604020202020204" pitchFamily="34" charset="0"/>
                </a:rPr>
                <a:t>2. Распоряжение Министерства просвещения Российской Федерации от 27.12.2019 №Р-154 </a:t>
              </a:r>
              <a:r>
                <a:rPr lang="ru-RU" sz="1400" b="1" dirty="0" smtClean="0">
                  <a:solidFill>
                    <a:srgbClr val="272D6B"/>
                  </a:solidFill>
                  <a:latin typeface="Century Gothic" panose="020B0502020202020204" pitchFamily="34" charset="0"/>
                  <a:ea typeface="Calibri" panose="020F0502020204030204" pitchFamily="34" charset="0"/>
                  <a:cs typeface="Helvetica" panose="020B0604020202020204" pitchFamily="34" charset="0"/>
                </a:rPr>
                <a:t>«Об утверждении методических рекомендаций по механизмам  вовлечения общественно-деловых объединений и участия представителей работодателей в принятии решений по вопросам управления развитием образовательной организации, в том числе в обновлении образовательных программ»</a:t>
              </a:r>
              <a:r>
                <a:rPr lang="ru-RU" sz="1400" dirty="0" smtClean="0">
                  <a:solidFill>
                    <a:srgbClr val="272D6B"/>
                  </a:solidFill>
                  <a:latin typeface="Century Gothic" panose="020B0502020202020204" pitchFamily="34" charset="0"/>
                  <a:ea typeface="Calibri" panose="020F0502020204030204" pitchFamily="34" charset="0"/>
                  <a:cs typeface="Helvetica" panose="020B0604020202020204" pitchFamily="34" charset="0"/>
                </a:rPr>
                <a:t>;</a:t>
              </a:r>
            </a:p>
            <a:p>
              <a:pPr algn="just"/>
              <a:r>
                <a:rPr lang="ru-RU" sz="1400" dirty="0" smtClean="0">
                  <a:solidFill>
                    <a:srgbClr val="272D6B"/>
                  </a:solidFill>
                  <a:latin typeface="Century Gothic" panose="020B0502020202020204" pitchFamily="34" charset="0"/>
                  <a:ea typeface="Calibri" panose="020F0502020204030204" pitchFamily="34" charset="0"/>
                  <a:cs typeface="Helvetica" panose="020B0604020202020204" pitchFamily="34" charset="0"/>
                </a:rPr>
                <a:t>3. Постановление Правительства Нижегородской области от 21 декабря 2018 года №889 </a:t>
              </a:r>
              <a:r>
                <a:rPr lang="ru-RU" sz="1400" b="1" dirty="0" smtClean="0">
                  <a:solidFill>
                    <a:srgbClr val="272D6B"/>
                  </a:solidFill>
                  <a:latin typeface="Century Gothic" panose="020B0502020202020204" pitchFamily="34" charset="0"/>
                  <a:ea typeface="Calibri" panose="020F0502020204030204" pitchFamily="34" charset="0"/>
                  <a:cs typeface="Helvetica" panose="020B0604020202020204" pitchFamily="34" charset="0"/>
                </a:rPr>
                <a:t>«Об утверждении Стратегии социально-экономического развития Нижегородской области до 2035 года»</a:t>
              </a:r>
              <a:r>
                <a:rPr lang="ru-RU" sz="1400" dirty="0" smtClean="0">
                  <a:solidFill>
                    <a:srgbClr val="272D6B"/>
                  </a:solidFill>
                  <a:latin typeface="Century Gothic" panose="020B0502020202020204" pitchFamily="34" charset="0"/>
                  <a:ea typeface="Calibri" panose="020F0502020204030204" pitchFamily="34" charset="0"/>
                  <a:cs typeface="Helvetica" panose="020B0604020202020204" pitchFamily="34" charset="0"/>
                </a:rPr>
                <a:t>;</a:t>
              </a:r>
            </a:p>
            <a:p>
              <a:pPr algn="just"/>
              <a:r>
                <a:rPr lang="ru-RU" sz="1400" dirty="0" smtClean="0">
                  <a:solidFill>
                    <a:srgbClr val="272D6B"/>
                  </a:solidFill>
                  <a:latin typeface="Century Gothic" panose="020B0502020202020204" pitchFamily="34" charset="0"/>
                  <a:ea typeface="Calibri" panose="020F0502020204030204" pitchFamily="34" charset="0"/>
                  <a:cs typeface="Helvetica" panose="020B0604020202020204" pitchFamily="34" charset="0"/>
                </a:rPr>
                <a:t>4. Постановление Правительства Нижегородской области СЛ-001-149129/19 от 25.06.2019 </a:t>
              </a:r>
              <a:r>
                <a:rPr lang="ru-RU" sz="1400" b="1" dirty="0" smtClean="0">
                  <a:solidFill>
                    <a:srgbClr val="272D6B"/>
                  </a:solidFill>
                  <a:latin typeface="Century Gothic" panose="020B0502020202020204" pitchFamily="34" charset="0"/>
                  <a:ea typeface="Calibri" panose="020F0502020204030204" pitchFamily="34" charset="0"/>
                  <a:cs typeface="Helvetica" panose="020B0604020202020204" pitchFamily="34" charset="0"/>
                </a:rPr>
                <a:t>«Об утверждении паспорта регионального проекта «Современная школа»</a:t>
              </a:r>
              <a:r>
                <a:rPr lang="ru-RU" sz="1400" dirty="0" smtClean="0">
                  <a:solidFill>
                    <a:srgbClr val="272D6B"/>
                  </a:solidFill>
                  <a:latin typeface="Century Gothic" panose="020B0502020202020204" pitchFamily="34" charset="0"/>
                  <a:ea typeface="Calibri" panose="020F0502020204030204" pitchFamily="34" charset="0"/>
                  <a:cs typeface="Helvetica" panose="020B0604020202020204" pitchFamily="34" charset="0"/>
                </a:rPr>
                <a:t>;</a:t>
              </a:r>
            </a:p>
            <a:p>
              <a:pPr algn="just"/>
              <a:r>
                <a:rPr lang="ru-RU" sz="1400" dirty="0" smtClean="0">
                  <a:solidFill>
                    <a:srgbClr val="272D6B"/>
                  </a:solidFill>
                  <a:latin typeface="Century Gothic" panose="020B0502020202020204" pitchFamily="34" charset="0"/>
                  <a:ea typeface="Calibri" panose="020F0502020204030204" pitchFamily="34" charset="0"/>
                  <a:cs typeface="Helvetica" panose="020B0604020202020204" pitchFamily="34" charset="0"/>
                </a:rPr>
                <a:t>5. Постановление Правительства Нижегородской области СЛ-001-157184/19 от 02.07.2019 </a:t>
              </a:r>
              <a:r>
                <a:rPr lang="ru-RU" sz="1400" b="1" dirty="0" smtClean="0">
                  <a:solidFill>
                    <a:srgbClr val="272D6B"/>
                  </a:solidFill>
                  <a:latin typeface="Century Gothic" panose="020B0502020202020204" pitchFamily="34" charset="0"/>
                  <a:ea typeface="Calibri" panose="020F0502020204030204" pitchFamily="34" charset="0"/>
                  <a:cs typeface="Helvetica" panose="020B0604020202020204" pitchFamily="34" charset="0"/>
                </a:rPr>
                <a:t>«Об утверждении паспорта регионального проекта «Молодые профессионалы (Повышение конкурентоспособности профессионального образования)»</a:t>
              </a:r>
              <a:r>
                <a:rPr lang="ru-RU" sz="1400" dirty="0" smtClean="0">
                  <a:solidFill>
                    <a:srgbClr val="272D6B"/>
                  </a:solidFill>
                  <a:latin typeface="Century Gothic" panose="020B0502020202020204" pitchFamily="34" charset="0"/>
                  <a:ea typeface="Calibri" panose="020F0502020204030204" pitchFamily="34" charset="0"/>
                  <a:cs typeface="Helvetica" panose="020B0604020202020204" pitchFamily="34" charset="0"/>
                </a:rPr>
                <a:t>;</a:t>
              </a:r>
            </a:p>
            <a:p>
              <a:pPr algn="just"/>
              <a:r>
                <a:rPr lang="ru-RU" sz="1400" dirty="0" smtClean="0">
                  <a:solidFill>
                    <a:srgbClr val="272D6B"/>
                  </a:solidFill>
                  <a:latin typeface="Century Gothic" panose="020B0502020202020204" pitchFamily="34" charset="0"/>
                  <a:ea typeface="Calibri" panose="020F0502020204030204" pitchFamily="34" charset="0"/>
                  <a:cs typeface="Helvetica" panose="020B0604020202020204" pitchFamily="34" charset="0"/>
                </a:rPr>
                <a:t>6. Постановление Правительства Нижегородской области СЛ-001-168164/19 от 10.07.2019 </a:t>
              </a:r>
              <a:r>
                <a:rPr lang="ru-RU" sz="1400" b="1" dirty="0" smtClean="0">
                  <a:solidFill>
                    <a:srgbClr val="272D6B"/>
                  </a:solidFill>
                  <a:latin typeface="Century Gothic" panose="020B0502020202020204" pitchFamily="34" charset="0"/>
                  <a:ea typeface="Calibri" panose="020F0502020204030204" pitchFamily="34" charset="0"/>
                  <a:cs typeface="Helvetica" panose="020B0604020202020204" pitchFamily="34" charset="0"/>
                </a:rPr>
                <a:t>«Об утверждении паспорта регионального проекта «Успех каждого ребёнка»</a:t>
              </a:r>
              <a:r>
                <a:rPr lang="ru-RU" sz="1400" dirty="0" smtClean="0">
                  <a:solidFill>
                    <a:srgbClr val="272D6B"/>
                  </a:solidFill>
                  <a:latin typeface="Century Gothic" panose="020B0502020202020204" pitchFamily="34" charset="0"/>
                  <a:ea typeface="Calibri" panose="020F0502020204030204" pitchFamily="34" charset="0"/>
                  <a:cs typeface="Helvetica" panose="020B0604020202020204" pitchFamily="34" charset="0"/>
                </a:rPr>
                <a:t>;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0719313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Группа 2"/>
          <p:cNvGrpSpPr/>
          <p:nvPr/>
        </p:nvGrpSpPr>
        <p:grpSpPr>
          <a:xfrm>
            <a:off x="-180528" y="260648"/>
            <a:ext cx="9218830" cy="5851232"/>
            <a:chOff x="-180528" y="260648"/>
            <a:chExt cx="9218830" cy="5851232"/>
          </a:xfrm>
        </p:grpSpPr>
        <p:grpSp>
          <p:nvGrpSpPr>
            <p:cNvPr id="57" name="Группа 56"/>
            <p:cNvGrpSpPr/>
            <p:nvPr/>
          </p:nvGrpSpPr>
          <p:grpSpPr>
            <a:xfrm>
              <a:off x="-180528" y="260648"/>
              <a:ext cx="9218830" cy="5851232"/>
              <a:chOff x="-180528" y="260648"/>
              <a:chExt cx="9218830" cy="5851232"/>
            </a:xfrm>
          </p:grpSpPr>
          <p:sp>
            <p:nvSpPr>
              <p:cNvPr id="9" name="Прямоугольник 8"/>
              <p:cNvSpPr/>
              <p:nvPr/>
            </p:nvSpPr>
            <p:spPr>
              <a:xfrm>
                <a:off x="539552" y="260648"/>
                <a:ext cx="8352928" cy="58477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 algn="ctr"/>
                <a:r>
                  <a:rPr lang="ru-RU" sz="2400" b="1" dirty="0" smtClean="0">
                    <a:solidFill>
                      <a:srgbClr val="272D6B"/>
                    </a:solidFill>
                    <a:latin typeface="Century Gothic" panose="020B0502020202020204" pitchFamily="34" charset="0"/>
                    <a:ea typeface="Helvetica" pitchFamily="50" charset="0"/>
                  </a:rPr>
                  <a:t>ОСНОВНЫЕ НАПРАВЛЕНИЯ ВНЕДРЕНИЯ КОНЦЕПЦИИ</a:t>
                </a:r>
                <a:r>
                  <a:rPr lang="ru-RU" sz="3200" dirty="0" smtClean="0">
                    <a:solidFill>
                      <a:srgbClr val="272D6B"/>
                    </a:solidFill>
                    <a:latin typeface="Century Gothic" panose="020B0502020202020204" pitchFamily="34" charset="0"/>
                    <a:ea typeface="Helvetica" pitchFamily="50" charset="0"/>
                  </a:rPr>
                  <a:t> </a:t>
                </a:r>
                <a:endParaRPr lang="ru-RU" sz="3600" dirty="0" smtClean="0">
                  <a:solidFill>
                    <a:srgbClr val="272D6B"/>
                  </a:solidFill>
                  <a:latin typeface="Century Gothic" panose="020B0502020202020204" pitchFamily="34" charset="0"/>
                  <a:ea typeface="Helvetica" pitchFamily="50" charset="0"/>
                </a:endParaRPr>
              </a:p>
            </p:txBody>
          </p:sp>
          <p:pic>
            <p:nvPicPr>
              <p:cNvPr id="20" name="Рисунок 19"/>
              <p:cNvPicPr>
                <a:picLocks noChangeAspect="1"/>
              </p:cNvPicPr>
              <p:nvPr/>
            </p:nvPicPr>
            <p:blipFill rotWithShape="1"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21559" t="2836" r="21216" b="3210"/>
              <a:stretch/>
            </p:blipFill>
            <p:spPr>
              <a:xfrm>
                <a:off x="2699792" y="1861572"/>
                <a:ext cx="3314174" cy="3367628"/>
              </a:xfrm>
              <a:prstGeom prst="rect">
                <a:avLst/>
              </a:prstGeom>
            </p:spPr>
          </p:pic>
          <p:pic>
            <p:nvPicPr>
              <p:cNvPr id="21" name="Рисунок 20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843808" y="2928808"/>
                <a:ext cx="745569" cy="745569"/>
              </a:xfrm>
              <a:prstGeom prst="rect">
                <a:avLst/>
              </a:prstGeom>
            </p:spPr>
          </p:pic>
          <p:sp>
            <p:nvSpPr>
              <p:cNvPr id="26" name="Прямоугольник 25"/>
              <p:cNvSpPr/>
              <p:nvPr/>
            </p:nvSpPr>
            <p:spPr>
              <a:xfrm>
                <a:off x="-180528" y="2564904"/>
                <a:ext cx="3024336" cy="52322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r"/>
                <a:r>
                  <a:rPr lang="ru-RU" sz="1400" dirty="0" smtClean="0">
                    <a:latin typeface="Century Gothic" panose="020B0502020202020204" pitchFamily="34" charset="0"/>
                    <a:ea typeface="Times New Roman" panose="02020603050405020304" pitchFamily="18" charset="0"/>
                    <a:cs typeface="Helvetica" panose="020B0604020202020204" pitchFamily="34" charset="0"/>
                  </a:rPr>
                  <a:t>Формирование перечня </a:t>
                </a:r>
                <a:r>
                  <a:rPr lang="ru-RU" sz="1400" dirty="0" smtClean="0">
                    <a:solidFill>
                      <a:srgbClr val="C00000"/>
                    </a:solidFill>
                    <a:latin typeface="Century Gothic" panose="020B0502020202020204" pitchFamily="34" charset="0"/>
                    <a:ea typeface="Times New Roman" panose="02020603050405020304" pitchFamily="18" charset="0"/>
                    <a:cs typeface="Helvetica" panose="020B0604020202020204" pitchFamily="34" charset="0"/>
                  </a:rPr>
                  <a:t>партнерских организаций</a:t>
                </a:r>
                <a:endParaRPr lang="ru-RU" sz="1400" dirty="0">
                  <a:solidFill>
                    <a:srgbClr val="C00000"/>
                  </a:solidFill>
                  <a:latin typeface="Century Gothic" panose="020B0502020202020204" pitchFamily="34" charset="0"/>
                  <a:cs typeface="Helvetica" panose="020B0604020202020204" pitchFamily="34" charset="0"/>
                </a:endParaRPr>
              </a:p>
            </p:txBody>
          </p:sp>
          <p:pic>
            <p:nvPicPr>
              <p:cNvPr id="31" name="Рисунок 30"/>
              <p:cNvPicPr>
                <a:picLocks noChangeAspect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932040" y="3861048"/>
                <a:ext cx="728804" cy="728804"/>
              </a:xfrm>
              <a:prstGeom prst="rect">
                <a:avLst/>
              </a:prstGeom>
            </p:spPr>
          </p:pic>
          <p:sp>
            <p:nvSpPr>
              <p:cNvPr id="33" name="Прямоугольник 32"/>
              <p:cNvSpPr/>
              <p:nvPr/>
            </p:nvSpPr>
            <p:spPr>
              <a:xfrm>
                <a:off x="6012160" y="4365104"/>
                <a:ext cx="2880320" cy="52322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ru-RU" sz="1400" dirty="0" smtClean="0">
                    <a:latin typeface="Century Gothic" panose="020B0502020202020204" pitchFamily="34" charset="0"/>
                    <a:ea typeface="Times New Roman" panose="02020603050405020304" pitchFamily="18" charset="0"/>
                    <a:cs typeface="Helvetica" panose="020B0604020202020204" pitchFamily="34" charset="0"/>
                  </a:rPr>
                  <a:t>Формирование </a:t>
                </a:r>
                <a:r>
                  <a:rPr lang="ru-RU" sz="1400" dirty="0" smtClean="0">
                    <a:solidFill>
                      <a:srgbClr val="C00000"/>
                    </a:solidFill>
                    <a:latin typeface="Century Gothic" panose="020B0502020202020204" pitchFamily="34" charset="0"/>
                    <a:ea typeface="Times New Roman" panose="02020603050405020304" pitchFamily="18" charset="0"/>
                    <a:cs typeface="Helvetica" panose="020B0604020202020204" pitchFamily="34" charset="0"/>
                  </a:rPr>
                  <a:t>базы региональных практик</a:t>
                </a:r>
                <a:endParaRPr lang="ru-RU" sz="1400" dirty="0">
                  <a:solidFill>
                    <a:srgbClr val="C00000"/>
                  </a:solidFill>
                  <a:latin typeface="Century Gothic" panose="020B0502020202020204" pitchFamily="34" charset="0"/>
                  <a:cs typeface="Helvetica" panose="020B0604020202020204" pitchFamily="34" charset="0"/>
                </a:endParaRPr>
              </a:p>
            </p:txBody>
          </p:sp>
          <p:pic>
            <p:nvPicPr>
              <p:cNvPr id="34" name="Рисунок 33"/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3563888" y="2204864"/>
                <a:ext cx="567496" cy="567496"/>
              </a:xfrm>
              <a:prstGeom prst="rect">
                <a:avLst/>
              </a:prstGeom>
            </p:spPr>
          </p:pic>
          <p:sp>
            <p:nvSpPr>
              <p:cNvPr id="43" name="Прямоугольник 42"/>
              <p:cNvSpPr/>
              <p:nvPr/>
            </p:nvSpPr>
            <p:spPr>
              <a:xfrm>
                <a:off x="107504" y="1268760"/>
                <a:ext cx="3816424" cy="73866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r"/>
                <a:r>
                  <a:rPr lang="ru-RU" sz="1400" dirty="0" smtClean="0">
                    <a:latin typeface="Century Gothic" pitchFamily="34" charset="0"/>
                  </a:rPr>
                  <a:t>Наполнение </a:t>
                </a:r>
                <a:r>
                  <a:rPr lang="ru-RU" sz="1400" dirty="0" smtClean="0">
                    <a:solidFill>
                      <a:srgbClr val="C00000"/>
                    </a:solidFill>
                    <a:latin typeface="Century Gothic" pitchFamily="34" charset="0"/>
                  </a:rPr>
                  <a:t>информационных </a:t>
                </a:r>
                <a:r>
                  <a:rPr lang="ru-RU" sz="1400" dirty="0" smtClean="0">
                    <a:latin typeface="Century Gothic" pitchFamily="34" charset="0"/>
                  </a:rPr>
                  <a:t>ресурсов актуальной информацией с применением единого </a:t>
                </a:r>
                <a:r>
                  <a:rPr lang="ru-RU" sz="1400" dirty="0" err="1" smtClean="0">
                    <a:latin typeface="Century Gothic" pitchFamily="34" charset="0"/>
                  </a:rPr>
                  <a:t>брендирования</a:t>
                </a:r>
                <a:endParaRPr lang="ru-RU" sz="1400" dirty="0">
                  <a:latin typeface="Century Gothic" pitchFamily="34" charset="0"/>
                </a:endParaRPr>
              </a:p>
            </p:txBody>
          </p:sp>
          <p:sp>
            <p:nvSpPr>
              <p:cNvPr id="50" name="Прямоугольник 49"/>
              <p:cNvSpPr/>
              <p:nvPr/>
            </p:nvSpPr>
            <p:spPr>
              <a:xfrm>
                <a:off x="3203848" y="5373216"/>
                <a:ext cx="4392488" cy="73866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ru-RU" sz="1400" dirty="0" smtClean="0">
                    <a:latin typeface="Century Gothic" pitchFamily="34" charset="0"/>
                  </a:rPr>
                  <a:t>Проведение </a:t>
                </a:r>
                <a:r>
                  <a:rPr lang="ru-RU" sz="1400" dirty="0" smtClean="0">
                    <a:solidFill>
                      <a:srgbClr val="C00000"/>
                    </a:solidFill>
                    <a:latin typeface="Century Gothic" pitchFamily="34" charset="0"/>
                  </a:rPr>
                  <a:t>экспертизы </a:t>
                </a:r>
                <a:r>
                  <a:rPr lang="ru-RU" sz="1400" dirty="0" smtClean="0">
                    <a:latin typeface="Century Gothic" pitchFamily="34" charset="0"/>
                  </a:rPr>
                  <a:t>региональных практик внедрения механизмов вовлечения общественно-деловых объединений</a:t>
                </a:r>
                <a:endParaRPr lang="ru-RU" sz="1400" dirty="0">
                  <a:latin typeface="Century Gothic" pitchFamily="34" charset="0"/>
                </a:endParaRPr>
              </a:p>
            </p:txBody>
          </p:sp>
          <p:sp>
            <p:nvSpPr>
              <p:cNvPr id="1025" name="Rectangle 1"/>
              <p:cNvSpPr>
                <a:spLocks noChangeArrowheads="1"/>
              </p:cNvSpPr>
              <p:nvPr/>
            </p:nvSpPr>
            <p:spPr bwMode="auto">
              <a:xfrm>
                <a:off x="5436096" y="1304474"/>
                <a:ext cx="3528392" cy="95410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  <a:spAutoFit/>
              </a:bodyPr>
              <a:lstStyle/>
              <a:p>
                <a:pPr lvl="0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kumimoji="0" lang="ru-RU" sz="1400" b="0" i="0" u="none" strike="noStrike" cap="none" normalizeH="0" baseline="0" dirty="0" smtClean="0">
                    <a:ln>
                      <a:noFill/>
                    </a:ln>
                    <a:solidFill>
                      <a:srgbClr val="C00000"/>
                    </a:solidFill>
                    <a:effectLst/>
                    <a:latin typeface="Century Gothic" pitchFamily="34" charset="0"/>
                    <a:ea typeface="Calibri" pitchFamily="34" charset="0"/>
                    <a:cs typeface="Times New Roman" pitchFamily="18" charset="0"/>
                  </a:rPr>
                  <a:t>Обновление содержания </a:t>
                </a:r>
                <a:r>
                  <a:rPr lang="ru-RU" sz="1400" dirty="0" smtClean="0">
                    <a:latin typeface="Century Gothic" pitchFamily="34" charset="0"/>
                    <a:ea typeface="Calibri" pitchFamily="34" charset="0"/>
                    <a:cs typeface="Times New Roman" pitchFamily="18" charset="0"/>
                  </a:rPr>
                  <a:t>и разработка образовательных </a:t>
                </a:r>
                <a:r>
                  <a:rPr kumimoji="0" lang="ru-RU" sz="1400" b="0" i="0" u="none" strike="noStrike" cap="none" normalizeH="0" baseline="0" dirty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Century Gothic" pitchFamily="34" charset="0"/>
                    <a:ea typeface="Calibri" pitchFamily="34" charset="0"/>
                    <a:cs typeface="Times New Roman" pitchFamily="18" charset="0"/>
                  </a:rPr>
                  <a:t>программ, программ развития образовательных организаций</a:t>
                </a:r>
                <a:endParaRPr kumimoji="0" lang="ru-RU" sz="14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entury Gothic" pitchFamily="34" charset="0"/>
                  <a:cs typeface="Arial" pitchFamily="34" charset="0"/>
                </a:endParaRPr>
              </a:p>
            </p:txBody>
          </p:sp>
          <p:sp>
            <p:nvSpPr>
              <p:cNvPr id="51" name="Прямоугольник 50"/>
              <p:cNvSpPr/>
              <p:nvPr/>
            </p:nvSpPr>
            <p:spPr>
              <a:xfrm>
                <a:off x="5978470" y="2566122"/>
                <a:ext cx="3059832" cy="116955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ru-RU" sz="1400" dirty="0" smtClean="0">
                    <a:solidFill>
                      <a:srgbClr val="C00000"/>
                    </a:solidFill>
                    <a:latin typeface="Century Gothic" pitchFamily="34" charset="0"/>
                  </a:rPr>
                  <a:t>Проведение мониторинга </a:t>
                </a:r>
                <a:r>
                  <a:rPr lang="ru-RU" sz="1400" dirty="0" smtClean="0">
                    <a:latin typeface="Century Gothic" pitchFamily="34" charset="0"/>
                  </a:rPr>
                  <a:t>реализации и эффективности внедрения механизмов </a:t>
                </a:r>
                <a:r>
                  <a:rPr lang="ru-RU" sz="1400" dirty="0">
                    <a:latin typeface="Century Gothic" pitchFamily="34" charset="0"/>
                  </a:rPr>
                  <a:t>вовлечения общественно-деловых объединений</a:t>
                </a:r>
              </a:p>
            </p:txBody>
          </p:sp>
          <p:sp>
            <p:nvSpPr>
              <p:cNvPr id="1026" name="Rectangle 2"/>
              <p:cNvSpPr>
                <a:spLocks noChangeArrowheads="1"/>
              </p:cNvSpPr>
              <p:nvPr/>
            </p:nvSpPr>
            <p:spPr bwMode="auto">
              <a:xfrm>
                <a:off x="-108520" y="3933056"/>
                <a:ext cx="2699792" cy="160043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  <a:spAutoFit/>
              </a:bodyPr>
              <a:lstStyle/>
              <a:p>
                <a:pPr marL="0" marR="0" lvl="0" indent="0" algn="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ru-RU" sz="1400" b="0" i="0" u="none" strike="noStrike" cap="none" normalizeH="0" baseline="0" dirty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Century Gothic" pitchFamily="34" charset="0"/>
                    <a:ea typeface="Calibri" pitchFamily="34" charset="0"/>
                    <a:cs typeface="Times New Roman" pitchFamily="18" charset="0"/>
                  </a:rPr>
                  <a:t>Разработка </a:t>
                </a:r>
                <a:r>
                  <a:rPr kumimoji="0" lang="ru-RU" sz="1400" b="0" i="0" u="none" strike="noStrike" cap="none" normalizeH="0" baseline="0" dirty="0" smtClean="0">
                    <a:ln>
                      <a:noFill/>
                    </a:ln>
                    <a:solidFill>
                      <a:srgbClr val="C00000"/>
                    </a:solidFill>
                    <a:effectLst/>
                    <a:latin typeface="Century Gothic" pitchFamily="34" charset="0"/>
                    <a:ea typeface="Calibri" pitchFamily="34" charset="0"/>
                    <a:cs typeface="Times New Roman" pitchFamily="18" charset="0"/>
                  </a:rPr>
                  <a:t>технологической карты </a:t>
                </a:r>
                <a:r>
                  <a:rPr kumimoji="0" lang="ru-RU" sz="1400" b="0" i="0" u="none" strike="noStrike" cap="none" normalizeH="0" baseline="0" dirty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Century Gothic" pitchFamily="34" charset="0"/>
                    <a:ea typeface="Calibri" pitchFamily="34" charset="0"/>
                    <a:cs typeface="Times New Roman" pitchFamily="18" charset="0"/>
                  </a:rPr>
                  <a:t>представления региональных практик внедрения  механизмов вовлечения общественно-деловых объединений</a:t>
                </a:r>
                <a:endParaRPr kumimoji="0" lang="ru-RU" sz="14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entury Gothic" pitchFamily="34" charset="0"/>
                  <a:cs typeface="Arial" pitchFamily="34" charset="0"/>
                </a:endParaRPr>
              </a:p>
            </p:txBody>
          </p:sp>
          <p:pic>
            <p:nvPicPr>
              <p:cNvPr id="60" name="Рисунок 59"/>
              <p:cNvPicPr>
                <a:picLocks noChangeAspect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479649" y="2132856"/>
                <a:ext cx="668415" cy="668415"/>
              </a:xfrm>
              <a:prstGeom prst="rect">
                <a:avLst/>
              </a:prstGeom>
            </p:spPr>
          </p:pic>
          <p:cxnSp>
            <p:nvCxnSpPr>
              <p:cNvPr id="36" name="Прямая соединительная линия 35"/>
              <p:cNvCxnSpPr/>
              <p:nvPr/>
            </p:nvCxnSpPr>
            <p:spPr>
              <a:xfrm>
                <a:off x="534683" y="2093974"/>
                <a:ext cx="2093101" cy="0"/>
              </a:xfrm>
              <a:prstGeom prst="line">
                <a:avLst/>
              </a:prstGeom>
              <a:ln w="19050">
                <a:solidFill>
                  <a:srgbClr val="272D6B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" name="Прямая соединительная линия 36"/>
              <p:cNvCxnSpPr/>
              <p:nvPr/>
            </p:nvCxnSpPr>
            <p:spPr>
              <a:xfrm>
                <a:off x="2627784" y="2093974"/>
                <a:ext cx="795909" cy="326914"/>
              </a:xfrm>
              <a:prstGeom prst="line">
                <a:avLst/>
              </a:prstGeom>
              <a:ln w="19050">
                <a:solidFill>
                  <a:srgbClr val="272D6B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1" name="Прямая соединительная линия 40"/>
              <p:cNvCxnSpPr/>
              <p:nvPr/>
            </p:nvCxnSpPr>
            <p:spPr>
              <a:xfrm>
                <a:off x="731820" y="3140968"/>
                <a:ext cx="2039980" cy="0"/>
              </a:xfrm>
              <a:prstGeom prst="line">
                <a:avLst/>
              </a:prstGeom>
              <a:ln w="19050">
                <a:solidFill>
                  <a:srgbClr val="17AECD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2" name="Прямая соединительная линия 41"/>
              <p:cNvCxnSpPr/>
              <p:nvPr/>
            </p:nvCxnSpPr>
            <p:spPr>
              <a:xfrm>
                <a:off x="332752" y="5633665"/>
                <a:ext cx="2151016" cy="0"/>
              </a:xfrm>
              <a:prstGeom prst="line">
                <a:avLst/>
              </a:prstGeom>
              <a:ln w="19050">
                <a:solidFill>
                  <a:srgbClr val="5D63A4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4" name="Прямая соединительная линия 43"/>
              <p:cNvCxnSpPr/>
              <p:nvPr/>
            </p:nvCxnSpPr>
            <p:spPr>
              <a:xfrm flipV="1">
                <a:off x="2483768" y="4509120"/>
                <a:ext cx="648072" cy="1124546"/>
              </a:xfrm>
              <a:prstGeom prst="line">
                <a:avLst/>
              </a:prstGeom>
              <a:ln w="19050">
                <a:solidFill>
                  <a:srgbClr val="5D63A4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7" name="Прямая соединительная линия 46"/>
              <p:cNvCxnSpPr/>
              <p:nvPr/>
            </p:nvCxnSpPr>
            <p:spPr>
              <a:xfrm>
                <a:off x="4217977" y="5341281"/>
                <a:ext cx="2151016" cy="0"/>
              </a:xfrm>
              <a:prstGeom prst="line">
                <a:avLst/>
              </a:prstGeom>
              <a:ln w="19050">
                <a:solidFill>
                  <a:srgbClr val="2EC9E9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8" name="Прямая соединительная линия 47"/>
              <p:cNvCxnSpPr/>
              <p:nvPr/>
            </p:nvCxnSpPr>
            <p:spPr>
              <a:xfrm>
                <a:off x="4499089" y="5157192"/>
                <a:ext cx="0" cy="198600"/>
              </a:xfrm>
              <a:prstGeom prst="line">
                <a:avLst/>
              </a:prstGeom>
              <a:ln w="19050">
                <a:solidFill>
                  <a:srgbClr val="2EC9E9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9" name="Прямая соединительная линия 48"/>
              <p:cNvCxnSpPr/>
              <p:nvPr/>
            </p:nvCxnSpPr>
            <p:spPr>
              <a:xfrm>
                <a:off x="6038389" y="4941168"/>
                <a:ext cx="2278027" cy="0"/>
              </a:xfrm>
              <a:prstGeom prst="line">
                <a:avLst/>
              </a:prstGeom>
              <a:ln w="19050">
                <a:solidFill>
                  <a:srgbClr val="BABEEA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2" name="Прямая соединительная линия 51"/>
              <p:cNvCxnSpPr/>
              <p:nvPr/>
            </p:nvCxnSpPr>
            <p:spPr>
              <a:xfrm flipH="1" flipV="1">
                <a:off x="5585335" y="4562110"/>
                <a:ext cx="453054" cy="379057"/>
              </a:xfrm>
              <a:prstGeom prst="line">
                <a:avLst/>
              </a:prstGeom>
              <a:ln w="19050">
                <a:solidFill>
                  <a:srgbClr val="BABEEA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3" name="Прямая соединительная линия 52"/>
              <p:cNvCxnSpPr/>
              <p:nvPr/>
            </p:nvCxnSpPr>
            <p:spPr>
              <a:xfrm>
                <a:off x="5724128" y="3717032"/>
                <a:ext cx="2731081" cy="0"/>
              </a:xfrm>
              <a:prstGeom prst="line">
                <a:avLst/>
              </a:prstGeom>
              <a:ln w="19050">
                <a:solidFill>
                  <a:srgbClr val="0F8EA8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4" name="Прямая соединительная линия 53"/>
              <p:cNvCxnSpPr/>
              <p:nvPr/>
            </p:nvCxnSpPr>
            <p:spPr>
              <a:xfrm>
                <a:off x="5436096" y="2348880"/>
                <a:ext cx="2532567" cy="0"/>
              </a:xfrm>
              <a:prstGeom prst="line">
                <a:avLst/>
              </a:prstGeom>
              <a:ln w="19050">
                <a:solidFill>
                  <a:srgbClr val="2428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pic>
            <p:nvPicPr>
              <p:cNvPr id="55" name="Рисунок 54" descr="icon_715131.png"/>
              <p:cNvPicPr>
                <a:picLocks noChangeAspect="1"/>
              </p:cNvPicPr>
              <p:nvPr/>
            </p:nvPicPr>
            <p:blipFill>
              <a:blip r:embed="rId7" cstate="print"/>
              <a:stretch>
                <a:fillRect/>
              </a:stretch>
            </p:blipFill>
            <p:spPr>
              <a:xfrm>
                <a:off x="3851920" y="4387289"/>
                <a:ext cx="1080120" cy="675075"/>
              </a:xfrm>
              <a:prstGeom prst="rect">
                <a:avLst/>
              </a:prstGeom>
            </p:spPr>
          </p:pic>
          <p:pic>
            <p:nvPicPr>
              <p:cNvPr id="56" name="Рисунок 55" descr="kpi-icon-2.png"/>
              <p:cNvPicPr>
                <a:picLocks noChangeAspect="1"/>
              </p:cNvPicPr>
              <p:nvPr/>
            </p:nvPicPr>
            <p:blipFill>
              <a:blip r:embed="rId8" cstate="print"/>
              <a:stretch>
                <a:fillRect/>
              </a:stretch>
            </p:blipFill>
            <p:spPr>
              <a:xfrm>
                <a:off x="3049398" y="3933056"/>
                <a:ext cx="730514" cy="730514"/>
              </a:xfrm>
              <a:prstGeom prst="rect">
                <a:avLst/>
              </a:prstGeom>
            </p:spPr>
          </p:pic>
        </p:grpSp>
        <p:pic>
          <p:nvPicPr>
            <p:cNvPr id="2" name="Рисунок 1"/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203657" y="3054218"/>
              <a:ext cx="608205" cy="494748"/>
            </a:xfrm>
            <a:prstGeom prst="rect">
              <a:avLst/>
            </a:prstGeom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Группа 5"/>
          <p:cNvGrpSpPr/>
          <p:nvPr/>
        </p:nvGrpSpPr>
        <p:grpSpPr>
          <a:xfrm>
            <a:off x="827584" y="1628800"/>
            <a:ext cx="7560840" cy="3970318"/>
            <a:chOff x="827584" y="1628800"/>
            <a:chExt cx="7560840" cy="3970318"/>
          </a:xfrm>
        </p:grpSpPr>
        <p:sp>
          <p:nvSpPr>
            <p:cNvPr id="4" name="Прямоугольник 3"/>
            <p:cNvSpPr/>
            <p:nvPr/>
          </p:nvSpPr>
          <p:spPr>
            <a:xfrm>
              <a:off x="827584" y="1628800"/>
              <a:ext cx="7560840" cy="397031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ru-RU" sz="2400" dirty="0" smtClean="0">
                  <a:solidFill>
                    <a:srgbClr val="272D6B"/>
                  </a:solidFill>
                  <a:latin typeface="Century Gothic" panose="020B0502020202020204" pitchFamily="34" charset="0"/>
                  <a:ea typeface="Calibri" panose="020F0502020204030204" pitchFamily="34" charset="0"/>
                </a:rPr>
                <a:t>ЕДИНАЯ СИСТЕМА ИНФОРМАЦИОННОГО СОПРОВОЖДЕНИЯ </a:t>
              </a:r>
            </a:p>
            <a:p>
              <a:pPr algn="ctr"/>
              <a:endParaRPr lang="ru-RU" sz="2400" dirty="0" smtClean="0">
                <a:solidFill>
                  <a:srgbClr val="272D6B"/>
                </a:solidFill>
                <a:latin typeface="Century Gothic" panose="020B0502020202020204" pitchFamily="34" charset="0"/>
                <a:ea typeface="Calibri" panose="020F0502020204030204" pitchFamily="34" charset="0"/>
              </a:endParaRPr>
            </a:p>
            <a:p>
              <a:pPr algn="ctr"/>
              <a:r>
                <a:rPr lang="ru-RU" sz="2000" dirty="0" smtClean="0">
                  <a:solidFill>
                    <a:srgbClr val="272D6B"/>
                  </a:solidFill>
                  <a:latin typeface="Century Gothic" panose="020B0502020202020204" pitchFamily="34" charset="0"/>
                  <a:ea typeface="Calibri" panose="020F0502020204030204" pitchFamily="34" charset="0"/>
                </a:rPr>
                <a:t>деятельности </a:t>
              </a:r>
              <a:r>
                <a:rPr lang="ru-RU" sz="2000" dirty="0">
                  <a:solidFill>
                    <a:srgbClr val="272D6B"/>
                  </a:solidFill>
                  <a:latin typeface="Century Gothic" panose="020B0502020202020204" pitchFamily="34" charset="0"/>
                  <a:ea typeface="Calibri" panose="020F0502020204030204" pitchFamily="34" charset="0"/>
                </a:rPr>
                <a:t>по внедрению </a:t>
              </a:r>
              <a:r>
                <a:rPr lang="ru-RU" sz="2000" spc="10" dirty="0">
                  <a:solidFill>
                    <a:srgbClr val="272D6B"/>
                  </a:solidFill>
                  <a:latin typeface="Century Gothic" panose="020B0502020202020204" pitchFamily="34" charset="0"/>
                  <a:ea typeface="Calibri" panose="020F0502020204030204" pitchFamily="34" charset="0"/>
                </a:rPr>
                <a:t>механизмов вовлечения общественно-деловых объединений и участия представителей работодателей в принятии решений по вопросам управления развитием общеобразовательной организации, организации дополнительного образования детей и профессиональной образовательной организации, в том числе обновлением образовательных программ в Нижегородской области</a:t>
              </a:r>
              <a:endParaRPr lang="ru-RU" sz="2000" dirty="0">
                <a:solidFill>
                  <a:srgbClr val="272D6B"/>
                </a:solidFill>
                <a:latin typeface="Century Gothic" panose="020B0502020202020204" pitchFamily="34" charset="0"/>
              </a:endParaRPr>
            </a:p>
          </p:txBody>
        </p:sp>
        <p:cxnSp>
          <p:nvCxnSpPr>
            <p:cNvPr id="5" name="Прямая соединительная линия 4"/>
            <p:cNvCxnSpPr/>
            <p:nvPr/>
          </p:nvCxnSpPr>
          <p:spPr>
            <a:xfrm>
              <a:off x="2051720" y="2492896"/>
              <a:ext cx="5147688" cy="0"/>
            </a:xfrm>
            <a:prstGeom prst="line">
              <a:avLst/>
            </a:prstGeom>
            <a:ln w="19050">
              <a:solidFill>
                <a:srgbClr val="C20F1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1678483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4" name="Группа 23"/>
          <p:cNvGrpSpPr/>
          <p:nvPr/>
        </p:nvGrpSpPr>
        <p:grpSpPr>
          <a:xfrm>
            <a:off x="0" y="0"/>
            <a:ext cx="9144000" cy="6885384"/>
            <a:chOff x="0" y="0"/>
            <a:chExt cx="9144000" cy="6885384"/>
          </a:xfrm>
        </p:grpSpPr>
        <p:sp>
          <p:nvSpPr>
            <p:cNvPr id="12" name="Прямоугольник 11"/>
            <p:cNvSpPr/>
            <p:nvPr/>
          </p:nvSpPr>
          <p:spPr>
            <a:xfrm>
              <a:off x="6543030" y="3303785"/>
              <a:ext cx="2600970" cy="150810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15000"/>
                </a:lnSpc>
                <a:spcAft>
                  <a:spcPts val="1000"/>
                </a:spcAft>
              </a:pPr>
              <a:r>
                <a:rPr lang="ru-RU" sz="1600" dirty="0" smtClean="0">
                  <a:solidFill>
                    <a:srgbClr val="C00000"/>
                  </a:solidFill>
                  <a:latin typeface="Century Gothic" panose="020B050202020202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внутренняя</a:t>
              </a:r>
              <a:r>
                <a:rPr lang="ru-RU" sz="1600" dirty="0" smtClean="0">
                  <a:latin typeface="Century Gothic" panose="020B050202020202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 (руководящий </a:t>
              </a:r>
              <a:r>
                <a:rPr lang="ru-RU" sz="1600" dirty="0">
                  <a:latin typeface="Century Gothic" panose="020B050202020202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и педагогический состав </a:t>
              </a:r>
              <a:r>
                <a:rPr lang="ru-RU" sz="1600" dirty="0" smtClean="0">
                  <a:latin typeface="Century Gothic" panose="020B050202020202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ОО, </a:t>
              </a:r>
              <a:r>
                <a:rPr lang="ru-RU" sz="1600" dirty="0">
                  <a:latin typeface="Century Gothic" panose="020B050202020202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обучающиеся,  родители) </a:t>
              </a:r>
              <a:endParaRPr lang="ru-RU" sz="1600" dirty="0" smtClean="0"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13" name="Прямоугольник 12"/>
            <p:cNvSpPr/>
            <p:nvPr/>
          </p:nvSpPr>
          <p:spPr>
            <a:xfrm>
              <a:off x="4104456" y="1277494"/>
              <a:ext cx="5039544" cy="119968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15000"/>
                </a:lnSpc>
                <a:spcAft>
                  <a:spcPts val="1000"/>
                </a:spcAft>
              </a:pPr>
              <a:r>
                <a:rPr lang="ru-RU" sz="1600" dirty="0">
                  <a:solidFill>
                    <a:srgbClr val="C00000"/>
                  </a:solidFill>
                  <a:latin typeface="Century Gothic" panose="020B050202020202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в</a:t>
              </a:r>
              <a:r>
                <a:rPr lang="ru-RU" sz="1600" dirty="0" smtClean="0">
                  <a:solidFill>
                    <a:srgbClr val="C00000"/>
                  </a:solidFill>
                  <a:latin typeface="Century Gothic" panose="020B050202020202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нешняя</a:t>
              </a:r>
              <a:r>
                <a:rPr lang="ru-RU" sz="1600" dirty="0" smtClean="0">
                  <a:latin typeface="Century Gothic" panose="020B050202020202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 (региональные </a:t>
              </a:r>
              <a:r>
                <a:rPr lang="ru-RU" sz="1600" dirty="0">
                  <a:latin typeface="Century Gothic" panose="020B050202020202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ОДО, представители предприятий и организаций, некоммерческих организаций, представители других ОО, органов исполнительной власти, органов МСУ)</a:t>
              </a:r>
            </a:p>
          </p:txBody>
        </p:sp>
        <p:sp>
          <p:nvSpPr>
            <p:cNvPr id="14" name="Прямоугольник 13"/>
            <p:cNvSpPr/>
            <p:nvPr/>
          </p:nvSpPr>
          <p:spPr>
            <a:xfrm>
              <a:off x="2596269" y="260648"/>
              <a:ext cx="3946273" cy="47917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indent="450215" algn="ctr">
                <a:lnSpc>
                  <a:spcPct val="115000"/>
                </a:lnSpc>
                <a:spcAft>
                  <a:spcPts val="1000"/>
                </a:spcAft>
              </a:pPr>
              <a:r>
                <a:rPr lang="ru-RU" sz="2400" dirty="0" smtClean="0">
                  <a:solidFill>
                    <a:srgbClr val="272D6B"/>
                  </a:solidFill>
                  <a:latin typeface="Century Gothic" panose="020B050202020202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ЦЕЛЕВАЯ АУДИТОРИЯ</a:t>
              </a:r>
              <a:endParaRPr lang="ru-RU" sz="2400" dirty="0">
                <a:solidFill>
                  <a:srgbClr val="272D6B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  <p:cxnSp>
          <p:nvCxnSpPr>
            <p:cNvPr id="16" name="Прямая соединительная линия 15"/>
            <p:cNvCxnSpPr/>
            <p:nvPr/>
          </p:nvCxnSpPr>
          <p:spPr>
            <a:xfrm>
              <a:off x="2195736" y="811826"/>
              <a:ext cx="5147688" cy="0"/>
            </a:xfrm>
            <a:prstGeom prst="line">
              <a:avLst/>
            </a:prstGeom>
            <a:ln w="19050">
              <a:solidFill>
                <a:srgbClr val="C20F1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17" name="Рисунок 16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900" t="6295" r="31889" b="8656"/>
            <a:stretch/>
          </p:blipFill>
          <p:spPr>
            <a:xfrm flipH="1">
              <a:off x="2152341" y="1127251"/>
              <a:ext cx="1944216" cy="1771944"/>
            </a:xfrm>
            <a:prstGeom prst="rect">
              <a:avLst/>
            </a:prstGeom>
          </p:spPr>
        </p:pic>
        <p:pic>
          <p:nvPicPr>
            <p:cNvPr id="19" name="Рисунок 18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900" t="6295" r="31889" b="8656"/>
            <a:stretch/>
          </p:blipFill>
          <p:spPr>
            <a:xfrm flipH="1">
              <a:off x="4588750" y="3284984"/>
              <a:ext cx="1944216" cy="1771944"/>
            </a:xfrm>
            <a:prstGeom prst="rect">
              <a:avLst/>
            </a:prstGeom>
          </p:spPr>
        </p:pic>
        <p:pic>
          <p:nvPicPr>
            <p:cNvPr id="20" name="Рисунок 19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2690793" y="1179464"/>
              <a:ext cx="1521167" cy="1014112"/>
            </a:xfrm>
            <a:prstGeom prst="rect">
              <a:avLst/>
            </a:prstGeom>
          </p:spPr>
        </p:pic>
        <p:pic>
          <p:nvPicPr>
            <p:cNvPr id="21" name="Рисунок 20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5481452" y="3124054"/>
              <a:ext cx="933784" cy="933784"/>
            </a:xfrm>
            <a:prstGeom prst="rect">
              <a:avLst/>
            </a:prstGeom>
          </p:spPr>
        </p:pic>
        <p:grpSp>
          <p:nvGrpSpPr>
            <p:cNvPr id="23" name="Группа 22"/>
            <p:cNvGrpSpPr/>
            <p:nvPr/>
          </p:nvGrpSpPr>
          <p:grpSpPr>
            <a:xfrm flipH="1">
              <a:off x="0" y="0"/>
              <a:ext cx="8762231" cy="6885384"/>
              <a:chOff x="418281" y="-18281"/>
              <a:chExt cx="8762231" cy="6876281"/>
            </a:xfrm>
          </p:grpSpPr>
          <p:pic>
            <p:nvPicPr>
              <p:cNvPr id="15" name="Рисунок 14"/>
              <p:cNvPicPr>
                <a:picLocks noChangeAspect="1"/>
              </p:cNvPicPr>
              <p:nvPr/>
            </p:nvPicPr>
            <p:blipFill rotWithShape="1">
              <a:blip r:embed="rId5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6">
                        <a14:imgEffect>
                          <a14:saturation sat="29000"/>
                        </a14:imgEffect>
                        <a14:imgEffect>
                          <a14:brightnessContrast bright="10000" contrast="-18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11193" r="7824"/>
              <a:stretch/>
            </p:blipFill>
            <p:spPr>
              <a:xfrm>
                <a:off x="827584" y="-18281"/>
                <a:ext cx="8352928" cy="6876281"/>
              </a:xfrm>
              <a:prstGeom prst="rect">
                <a:avLst/>
              </a:prstGeom>
            </p:spPr>
          </p:pic>
          <p:sp>
            <p:nvSpPr>
              <p:cNvPr id="22" name="Полилиния 21"/>
              <p:cNvSpPr/>
              <p:nvPr/>
            </p:nvSpPr>
            <p:spPr>
              <a:xfrm>
                <a:off x="418281" y="14288"/>
                <a:ext cx="8258175" cy="6843712"/>
              </a:xfrm>
              <a:custGeom>
                <a:avLst/>
                <a:gdLst>
                  <a:gd name="connsiteX0" fmla="*/ 442912 w 8258175"/>
                  <a:gd name="connsiteY0" fmla="*/ 6843712 h 6843712"/>
                  <a:gd name="connsiteX1" fmla="*/ 8258175 w 8258175"/>
                  <a:gd name="connsiteY1" fmla="*/ 0 h 6843712"/>
                  <a:gd name="connsiteX2" fmla="*/ 7786687 w 8258175"/>
                  <a:gd name="connsiteY2" fmla="*/ 14287 h 6843712"/>
                  <a:gd name="connsiteX3" fmla="*/ 0 w 8258175"/>
                  <a:gd name="connsiteY3" fmla="*/ 6829425 h 6843712"/>
                  <a:gd name="connsiteX4" fmla="*/ 442912 w 8258175"/>
                  <a:gd name="connsiteY4" fmla="*/ 6843712 h 684371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8258175" h="6843712">
                    <a:moveTo>
                      <a:pt x="442912" y="6843712"/>
                    </a:moveTo>
                    <a:lnTo>
                      <a:pt x="8258175" y="0"/>
                    </a:lnTo>
                    <a:lnTo>
                      <a:pt x="7786687" y="14287"/>
                    </a:lnTo>
                    <a:lnTo>
                      <a:pt x="0" y="6829425"/>
                    </a:lnTo>
                    <a:lnTo>
                      <a:pt x="442912" y="6843712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8973495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Группа 10"/>
          <p:cNvGrpSpPr/>
          <p:nvPr/>
        </p:nvGrpSpPr>
        <p:grpSpPr>
          <a:xfrm>
            <a:off x="-252536" y="-27384"/>
            <a:ext cx="9433048" cy="6858000"/>
            <a:chOff x="-252536" y="-27384"/>
            <a:chExt cx="9433048" cy="6858000"/>
          </a:xfrm>
        </p:grpSpPr>
        <p:pic>
          <p:nvPicPr>
            <p:cNvPr id="10" name="Рисунок 9"/>
            <p:cNvPicPr>
              <a:picLocks noChangeAspect="1"/>
            </p:cNvPicPr>
            <p:nvPr/>
          </p:nvPicPr>
          <p:blipFill rotWithShape="1">
            <a:blip r:embed="rId2">
              <a:duotone>
                <a:schemeClr val="accent1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18536"/>
            <a:stretch/>
          </p:blipFill>
          <p:spPr>
            <a:xfrm>
              <a:off x="792088" y="-27384"/>
              <a:ext cx="8388424" cy="6858000"/>
            </a:xfrm>
            <a:prstGeom prst="rect">
              <a:avLst/>
            </a:prstGeom>
          </p:spPr>
        </p:pic>
        <p:cxnSp>
          <p:nvCxnSpPr>
            <p:cNvPr id="5" name="Прямая соединительная линия 4"/>
            <p:cNvCxnSpPr/>
            <p:nvPr/>
          </p:nvCxnSpPr>
          <p:spPr>
            <a:xfrm>
              <a:off x="720456" y="940616"/>
              <a:ext cx="5147688" cy="0"/>
            </a:xfrm>
            <a:prstGeom prst="line">
              <a:avLst/>
            </a:prstGeom>
            <a:ln w="19050">
              <a:solidFill>
                <a:srgbClr val="C20F1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Прямоугольник 12"/>
            <p:cNvSpPr/>
            <p:nvPr/>
          </p:nvSpPr>
          <p:spPr>
            <a:xfrm>
              <a:off x="792088" y="1114419"/>
              <a:ext cx="5364088" cy="41088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indent="450215" algn="r">
                <a:lnSpc>
                  <a:spcPct val="115000"/>
                </a:lnSpc>
                <a:spcAft>
                  <a:spcPts val="1000"/>
                </a:spcAft>
              </a:pPr>
              <a:r>
                <a:rPr lang="ru-RU" dirty="0">
                  <a:latin typeface="Century Gothic" panose="020B050202020202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п</a:t>
              </a:r>
              <a:r>
                <a:rPr lang="ru-RU" dirty="0" smtClean="0">
                  <a:latin typeface="Century Gothic" panose="020B050202020202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роведение совместных мероприятий</a:t>
              </a:r>
              <a:endParaRPr lang="ru-RU" dirty="0"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2" name="Прямоугольник 1"/>
            <p:cNvSpPr/>
            <p:nvPr/>
          </p:nvSpPr>
          <p:spPr>
            <a:xfrm>
              <a:off x="269964" y="206983"/>
              <a:ext cx="6048672" cy="70788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ru-RU" sz="2000" dirty="0" smtClean="0">
                  <a:solidFill>
                    <a:srgbClr val="272D6B"/>
                  </a:solidFill>
                  <a:latin typeface="Century Gothic" panose="020B0502020202020204" pitchFamily="34" charset="0"/>
                  <a:ea typeface="Calibri" panose="020F0502020204030204" pitchFamily="34" charset="0"/>
                </a:rPr>
                <a:t>ФОРМЫ РЕАЛИЗАЦИИ ИНФОРМАЦИОННОГО СОПРОВОЖДЕНИЯ</a:t>
              </a:r>
              <a:endParaRPr lang="ru-RU" sz="2000" dirty="0">
                <a:solidFill>
                  <a:srgbClr val="272D6B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3" name="Прямоугольник 2"/>
            <p:cNvSpPr/>
            <p:nvPr/>
          </p:nvSpPr>
          <p:spPr>
            <a:xfrm>
              <a:off x="-108520" y="1691458"/>
              <a:ext cx="5616624" cy="7294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indent="450215" algn="r">
                <a:lnSpc>
                  <a:spcPct val="115000"/>
                </a:lnSpc>
                <a:spcAft>
                  <a:spcPts val="1000"/>
                </a:spcAft>
              </a:pPr>
              <a:r>
                <a:rPr lang="ru-RU" dirty="0">
                  <a:latin typeface="Century Gothic" panose="020B050202020202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поддержка и продвижение официального сайта ОО, страницы в социальных </a:t>
              </a:r>
              <a:r>
                <a:rPr lang="ru-RU" dirty="0" smtClean="0">
                  <a:latin typeface="Century Gothic" panose="020B050202020202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сетях</a:t>
              </a:r>
              <a:endParaRPr lang="ru-RU" dirty="0"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6" name="Прямоугольник 5"/>
            <p:cNvSpPr/>
            <p:nvPr/>
          </p:nvSpPr>
          <p:spPr>
            <a:xfrm>
              <a:off x="-189662" y="2564904"/>
              <a:ext cx="4572000" cy="1047979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indent="450215" algn="r">
                <a:lnSpc>
                  <a:spcPct val="115000"/>
                </a:lnSpc>
                <a:spcAft>
                  <a:spcPts val="1000"/>
                </a:spcAft>
              </a:pPr>
              <a:r>
                <a:rPr lang="ru-RU" dirty="0">
                  <a:latin typeface="Century Gothic" panose="020B050202020202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создание и ведение рубрик в социальных сетях, на официальных сайтах </a:t>
              </a:r>
              <a:r>
                <a:rPr lang="ru-RU" dirty="0" smtClean="0">
                  <a:latin typeface="Century Gothic" panose="020B050202020202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ОО</a:t>
              </a:r>
              <a:endParaRPr lang="ru-RU" dirty="0"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7" name="Прямоугольник 6"/>
            <p:cNvSpPr/>
            <p:nvPr/>
          </p:nvSpPr>
          <p:spPr>
            <a:xfrm>
              <a:off x="-252536" y="3717032"/>
              <a:ext cx="3511991" cy="7294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indent="450215" algn="r">
                <a:lnSpc>
                  <a:spcPct val="115000"/>
                </a:lnSpc>
                <a:spcAft>
                  <a:spcPts val="1000"/>
                </a:spcAft>
              </a:pPr>
              <a:r>
                <a:rPr lang="ru-RU" dirty="0">
                  <a:latin typeface="Century Gothic" panose="020B050202020202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организация </a:t>
              </a:r>
              <a:r>
                <a:rPr lang="ru-RU" dirty="0" err="1">
                  <a:latin typeface="Century Gothic" panose="020B050202020202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pr</a:t>
              </a:r>
              <a:r>
                <a:rPr lang="ru-RU" dirty="0">
                  <a:latin typeface="Century Gothic" panose="020B050202020202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-кампаний важных </a:t>
              </a:r>
              <a:r>
                <a:rPr lang="ru-RU" dirty="0" smtClean="0">
                  <a:latin typeface="Century Gothic" panose="020B050202020202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событий</a:t>
              </a:r>
              <a:endParaRPr lang="ru-RU" dirty="0"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8" name="Прямоугольник 7"/>
            <p:cNvSpPr/>
            <p:nvPr/>
          </p:nvSpPr>
          <p:spPr>
            <a:xfrm>
              <a:off x="-189662" y="4613269"/>
              <a:ext cx="2492902" cy="104797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indent="450215" algn="r">
                <a:lnSpc>
                  <a:spcPct val="115000"/>
                </a:lnSpc>
                <a:spcAft>
                  <a:spcPts val="1000"/>
                </a:spcAft>
              </a:pPr>
              <a:r>
                <a:rPr lang="ru-RU" dirty="0">
                  <a:latin typeface="Century Gothic" panose="020B050202020202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осуществление взаимодействия с другими СМИ</a:t>
              </a:r>
            </a:p>
          </p:txBody>
        </p:sp>
        <p:pic>
          <p:nvPicPr>
            <p:cNvPr id="9" name="Рисунок 8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901" t="6295" r="31100" b="8656"/>
            <a:stretch/>
          </p:blipFill>
          <p:spPr>
            <a:xfrm>
              <a:off x="6309514" y="1153254"/>
              <a:ext cx="654017" cy="588615"/>
            </a:xfrm>
            <a:prstGeom prst="rect">
              <a:avLst/>
            </a:prstGeom>
          </p:spPr>
        </p:pic>
        <p:pic>
          <p:nvPicPr>
            <p:cNvPr id="15" name="Рисунок 14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901" t="6295" r="31100" b="8656"/>
            <a:stretch/>
          </p:blipFill>
          <p:spPr>
            <a:xfrm>
              <a:off x="5502159" y="1904281"/>
              <a:ext cx="654017" cy="588615"/>
            </a:xfrm>
            <a:prstGeom prst="rect">
              <a:avLst/>
            </a:prstGeom>
          </p:spPr>
        </p:pic>
        <p:pic>
          <p:nvPicPr>
            <p:cNvPr id="16" name="Рисунок 15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901" t="6295" r="31100" b="8656"/>
            <a:stretch/>
          </p:blipFill>
          <p:spPr>
            <a:xfrm>
              <a:off x="4494047" y="2708920"/>
              <a:ext cx="654017" cy="588615"/>
            </a:xfrm>
            <a:prstGeom prst="rect">
              <a:avLst/>
            </a:prstGeom>
          </p:spPr>
        </p:pic>
        <p:pic>
          <p:nvPicPr>
            <p:cNvPr id="17" name="Рисунок 16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901" t="6295" r="31100" b="8656"/>
            <a:stretch/>
          </p:blipFill>
          <p:spPr>
            <a:xfrm>
              <a:off x="3269911" y="3789040"/>
              <a:ext cx="654017" cy="588615"/>
            </a:xfrm>
            <a:prstGeom prst="rect">
              <a:avLst/>
            </a:prstGeom>
          </p:spPr>
        </p:pic>
        <p:pic>
          <p:nvPicPr>
            <p:cNvPr id="18" name="Рисунок 17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901" t="6295" r="31100" b="8656"/>
            <a:stretch/>
          </p:blipFill>
          <p:spPr>
            <a:xfrm>
              <a:off x="2299709" y="4736838"/>
              <a:ext cx="654017" cy="58861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9425788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Группа 11"/>
          <p:cNvGrpSpPr/>
          <p:nvPr/>
        </p:nvGrpSpPr>
        <p:grpSpPr>
          <a:xfrm>
            <a:off x="442962" y="260648"/>
            <a:ext cx="8682622" cy="5928152"/>
            <a:chOff x="442962" y="260648"/>
            <a:chExt cx="8682622" cy="5928152"/>
          </a:xfrm>
        </p:grpSpPr>
        <p:sp>
          <p:nvSpPr>
            <p:cNvPr id="4" name="Прямоугольник 3"/>
            <p:cNvSpPr/>
            <p:nvPr/>
          </p:nvSpPr>
          <p:spPr>
            <a:xfrm>
              <a:off x="1529220" y="260648"/>
              <a:ext cx="6048672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ru-RU" sz="2400" dirty="0" smtClean="0">
                  <a:solidFill>
                    <a:srgbClr val="272D6B"/>
                  </a:solidFill>
                  <a:latin typeface="Century Gothic" panose="020B0502020202020204" pitchFamily="34" charset="0"/>
                  <a:ea typeface="Calibri" panose="020F0502020204030204" pitchFamily="34" charset="0"/>
                </a:rPr>
                <a:t>ИНФОРМАЦИОННЫЕ КАНАЛЫ</a:t>
              </a:r>
              <a:endParaRPr lang="ru-RU" sz="2400" dirty="0">
                <a:solidFill>
                  <a:srgbClr val="272D6B"/>
                </a:solidFill>
                <a:latin typeface="Century Gothic" panose="020B0502020202020204" pitchFamily="34" charset="0"/>
              </a:endParaRPr>
            </a:p>
          </p:txBody>
        </p:sp>
        <p:cxnSp>
          <p:nvCxnSpPr>
            <p:cNvPr id="5" name="Прямая соединительная линия 4"/>
            <p:cNvCxnSpPr/>
            <p:nvPr/>
          </p:nvCxnSpPr>
          <p:spPr>
            <a:xfrm>
              <a:off x="1979712" y="764704"/>
              <a:ext cx="5147688" cy="0"/>
            </a:xfrm>
            <a:prstGeom prst="line">
              <a:avLst/>
            </a:prstGeom>
            <a:ln w="19050">
              <a:solidFill>
                <a:srgbClr val="C20F1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6" name="Рисунок 5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67544" y="1268760"/>
              <a:ext cx="1800040" cy="1749414"/>
            </a:xfrm>
            <a:prstGeom prst="rect">
              <a:avLst/>
            </a:prstGeom>
          </p:spPr>
        </p:pic>
        <p:sp>
          <p:nvSpPr>
            <p:cNvPr id="7" name="Прямоугольник 6"/>
            <p:cNvSpPr/>
            <p:nvPr/>
          </p:nvSpPr>
          <p:spPr>
            <a:xfrm>
              <a:off x="2267584" y="1075210"/>
              <a:ext cx="6858000" cy="200362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342900" lvl="0" indent="-342900" algn="just">
                <a:lnSpc>
                  <a:spcPct val="115000"/>
                </a:lnSpc>
                <a:spcAft>
                  <a:spcPts val="0"/>
                </a:spcAft>
                <a:buFont typeface="Symbol" panose="05050102010706020507" pitchFamily="18" charset="2"/>
                <a:buChar char=""/>
              </a:pPr>
              <a:r>
                <a:rPr lang="ru-RU" dirty="0">
                  <a:latin typeface="Century Gothic" panose="020B050202020202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сайты </a:t>
              </a:r>
              <a:r>
                <a:rPr lang="ru-RU" dirty="0" smtClean="0">
                  <a:latin typeface="Century Gothic" panose="020B050202020202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ОО</a:t>
              </a:r>
              <a:endParaRPr lang="ru-RU" dirty="0"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  <a:p>
              <a:pPr marL="342900" lvl="0" indent="-342900" algn="just">
                <a:lnSpc>
                  <a:spcPct val="115000"/>
                </a:lnSpc>
                <a:spcAft>
                  <a:spcPts val="0"/>
                </a:spcAft>
                <a:buFont typeface="Symbol" panose="05050102010706020507" pitchFamily="18" charset="2"/>
                <a:buChar char=""/>
              </a:pPr>
              <a:r>
                <a:rPr lang="ru-RU" dirty="0">
                  <a:latin typeface="Century Gothic" panose="020B050202020202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сайты социальных </a:t>
              </a:r>
              <a:r>
                <a:rPr lang="ru-RU" dirty="0" smtClean="0">
                  <a:latin typeface="Century Gothic" panose="020B050202020202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партнеров</a:t>
              </a:r>
              <a:endParaRPr lang="ru-RU" dirty="0"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  <a:p>
              <a:pPr marL="342900" lvl="0" indent="-342900" algn="just">
                <a:lnSpc>
                  <a:spcPct val="115000"/>
                </a:lnSpc>
                <a:spcAft>
                  <a:spcPts val="0"/>
                </a:spcAft>
                <a:buFont typeface="Symbol" panose="05050102010706020507" pitchFamily="18" charset="2"/>
                <a:buChar char=""/>
              </a:pPr>
              <a:r>
                <a:rPr lang="ru-RU" dirty="0">
                  <a:latin typeface="Century Gothic" panose="020B050202020202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социальные </a:t>
              </a:r>
              <a:r>
                <a:rPr lang="ru-RU" dirty="0" smtClean="0">
                  <a:latin typeface="Century Gothic" panose="020B050202020202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сети</a:t>
              </a:r>
              <a:endParaRPr lang="ru-RU" dirty="0"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  <a:p>
              <a:pPr marL="342900" lvl="0" indent="-342900" algn="just">
                <a:lnSpc>
                  <a:spcPct val="115000"/>
                </a:lnSpc>
                <a:spcAft>
                  <a:spcPts val="0"/>
                </a:spcAft>
                <a:buFont typeface="Symbol" panose="05050102010706020507" pitchFamily="18" charset="2"/>
                <a:buChar char=""/>
              </a:pPr>
              <a:r>
                <a:rPr lang="ru-RU" dirty="0">
                  <a:latin typeface="Century Gothic" panose="020B050202020202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региональные </a:t>
              </a:r>
              <a:r>
                <a:rPr lang="ru-RU" dirty="0" smtClean="0">
                  <a:latin typeface="Century Gothic" panose="020B050202020202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СМИ</a:t>
              </a:r>
              <a:endParaRPr lang="ru-RU" dirty="0"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  <a:p>
              <a:pPr marL="342900" lvl="0" indent="-342900" algn="just">
                <a:lnSpc>
                  <a:spcPct val="115000"/>
                </a:lnSpc>
                <a:spcAft>
                  <a:spcPts val="0"/>
                </a:spcAft>
                <a:buFont typeface="Symbol" panose="05050102010706020507" pitchFamily="18" charset="2"/>
                <a:buChar char=""/>
              </a:pPr>
              <a:r>
                <a:rPr lang="ru-RU" dirty="0">
                  <a:latin typeface="Century Gothic" panose="020B050202020202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региональные образовательные онлайн-площадки,</a:t>
              </a:r>
            </a:p>
            <a:p>
              <a:pPr marL="342900" lvl="0" indent="-342900" algn="just">
                <a:lnSpc>
                  <a:spcPct val="115000"/>
                </a:lnSpc>
                <a:spcAft>
                  <a:spcPts val="1000"/>
                </a:spcAft>
                <a:buFont typeface="Symbol" panose="05050102010706020507" pitchFamily="18" charset="2"/>
                <a:buChar char=""/>
              </a:pPr>
              <a:r>
                <a:rPr lang="ru-RU" dirty="0">
                  <a:latin typeface="Century Gothic" panose="020B050202020202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образовательные </a:t>
              </a:r>
              <a:r>
                <a:rPr lang="ru-RU" dirty="0" smtClean="0">
                  <a:latin typeface="Century Gothic" panose="020B050202020202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мероприятия</a:t>
              </a:r>
              <a:endParaRPr lang="ru-RU" dirty="0">
                <a:effectLst/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8" name="Прямоугольник 7"/>
            <p:cNvSpPr/>
            <p:nvPr/>
          </p:nvSpPr>
          <p:spPr>
            <a:xfrm>
              <a:off x="1547664" y="3356992"/>
              <a:ext cx="6048672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ru-RU" sz="2400" dirty="0" smtClean="0">
                  <a:solidFill>
                    <a:srgbClr val="272D6B"/>
                  </a:solidFill>
                  <a:latin typeface="Century Gothic" panose="020B0502020202020204" pitchFamily="34" charset="0"/>
                  <a:ea typeface="Calibri" panose="020F0502020204030204" pitchFamily="34" charset="0"/>
                </a:rPr>
                <a:t>РЕЗУЛЬТАТ</a:t>
              </a:r>
              <a:endParaRPr lang="ru-RU" sz="2400" dirty="0">
                <a:solidFill>
                  <a:srgbClr val="272D6B"/>
                </a:solidFill>
                <a:latin typeface="Century Gothic" panose="020B0502020202020204" pitchFamily="34" charset="0"/>
              </a:endParaRPr>
            </a:p>
          </p:txBody>
        </p:sp>
        <p:cxnSp>
          <p:nvCxnSpPr>
            <p:cNvPr id="9" name="Прямая соединительная линия 8"/>
            <p:cNvCxnSpPr/>
            <p:nvPr/>
          </p:nvCxnSpPr>
          <p:spPr>
            <a:xfrm>
              <a:off x="1998156" y="3861048"/>
              <a:ext cx="5147688" cy="0"/>
            </a:xfrm>
            <a:prstGeom prst="line">
              <a:avLst/>
            </a:prstGeom>
            <a:ln w="19050">
              <a:solidFill>
                <a:srgbClr val="C20F1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Прямоугольник 9"/>
            <p:cNvSpPr/>
            <p:nvPr/>
          </p:nvSpPr>
          <p:spPr>
            <a:xfrm>
              <a:off x="442962" y="4157475"/>
              <a:ext cx="5976664" cy="203132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/>
              <a:r>
                <a:rPr lang="ru-RU" dirty="0" smtClean="0">
                  <a:latin typeface="Century Gothic" panose="020B0502020202020204" pitchFamily="34" charset="0"/>
                  <a:ea typeface="Calibri" panose="020F0502020204030204" pitchFamily="34" charset="0"/>
                </a:rPr>
                <a:t>- отлаженный </a:t>
              </a:r>
              <a:r>
                <a:rPr lang="ru-RU" dirty="0">
                  <a:latin typeface="Century Gothic" panose="020B0502020202020204" pitchFamily="34" charset="0"/>
                  <a:ea typeface="Calibri" panose="020F0502020204030204" pitchFamily="34" charset="0"/>
                </a:rPr>
                <a:t>механизм информационного сопровождения деятельности по внедрению механизмов вовлечения общественно-деловых объединений и участия представителей работодателей в принятии решений по вопросам управления развитием общеобразовательной организации</a:t>
              </a:r>
              <a:endParaRPr lang="ru-RU" dirty="0">
                <a:latin typeface="Century Gothic" panose="020B0502020202020204" pitchFamily="34" charset="0"/>
              </a:endParaRPr>
            </a:p>
          </p:txBody>
        </p:sp>
        <p:pic>
          <p:nvPicPr>
            <p:cNvPr id="11" name="Рисунок 10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639412" y="4294675"/>
              <a:ext cx="1876960" cy="187696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8415028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1"/>
          <p:cNvGrpSpPr/>
          <p:nvPr/>
        </p:nvGrpSpPr>
        <p:grpSpPr>
          <a:xfrm>
            <a:off x="827584" y="1700808"/>
            <a:ext cx="7560840" cy="3724096"/>
            <a:chOff x="827584" y="1700808"/>
            <a:chExt cx="7560840" cy="3724096"/>
          </a:xfrm>
        </p:grpSpPr>
        <p:sp>
          <p:nvSpPr>
            <p:cNvPr id="4" name="Прямоугольник 3"/>
            <p:cNvSpPr/>
            <p:nvPr/>
          </p:nvSpPr>
          <p:spPr>
            <a:xfrm>
              <a:off x="827584" y="1700808"/>
              <a:ext cx="7560840" cy="372409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ru-RU" sz="2800" dirty="0" smtClean="0">
                  <a:solidFill>
                    <a:srgbClr val="272D6B"/>
                  </a:solidFill>
                  <a:latin typeface="Century Gothic" panose="020B0502020202020204" pitchFamily="34" charset="0"/>
                  <a:ea typeface="Calibri" panose="020F0502020204030204" pitchFamily="34" charset="0"/>
                </a:rPr>
                <a:t>РЕГИОНАЛЬНЫЙ МЕДИАПЛАН </a:t>
              </a:r>
            </a:p>
            <a:p>
              <a:pPr algn="ctr"/>
              <a:endParaRPr lang="ru-RU" sz="2800" dirty="0">
                <a:solidFill>
                  <a:srgbClr val="272D6B"/>
                </a:solidFill>
                <a:latin typeface="Century Gothic" panose="020B0502020202020204" pitchFamily="34" charset="0"/>
                <a:ea typeface="Calibri" panose="020F0502020204030204" pitchFamily="34" charset="0"/>
              </a:endParaRPr>
            </a:p>
            <a:p>
              <a:pPr algn="ctr"/>
              <a:r>
                <a:rPr lang="ru-RU" sz="2000" dirty="0" smtClean="0">
                  <a:solidFill>
                    <a:srgbClr val="272D6B"/>
                  </a:solidFill>
                  <a:latin typeface="Century Gothic" panose="020B0502020202020204" pitchFamily="34" charset="0"/>
                  <a:ea typeface="Calibri" panose="020F0502020204030204" pitchFamily="34" charset="0"/>
                </a:rPr>
                <a:t>информационной </a:t>
              </a:r>
              <a:r>
                <a:rPr lang="ru-RU" sz="2000" dirty="0">
                  <a:solidFill>
                    <a:srgbClr val="272D6B"/>
                  </a:solidFill>
                  <a:latin typeface="Century Gothic" panose="020B0502020202020204" pitchFamily="34" charset="0"/>
                  <a:ea typeface="Calibri" panose="020F0502020204030204" pitchFamily="34" charset="0"/>
                </a:rPr>
                <a:t>поддержки внедрения механизмов вовлечения общественно-деловых объединений и участия представителей работодателей в принятии решений по вопросам управления развитием общеобразовательной организации, организации дополнительного образования детей и профессиональной образовательной организации, в том числе обновлением образовательных программ в Нижегородской области</a:t>
              </a:r>
              <a:endParaRPr lang="ru-RU" dirty="0">
                <a:solidFill>
                  <a:srgbClr val="272D6B"/>
                </a:solidFill>
                <a:latin typeface="Century Gothic" panose="020B0502020202020204" pitchFamily="34" charset="0"/>
              </a:endParaRPr>
            </a:p>
          </p:txBody>
        </p:sp>
        <p:cxnSp>
          <p:nvCxnSpPr>
            <p:cNvPr id="5" name="Прямая соединительная линия 4"/>
            <p:cNvCxnSpPr/>
            <p:nvPr/>
          </p:nvCxnSpPr>
          <p:spPr>
            <a:xfrm>
              <a:off x="2051720" y="2348880"/>
              <a:ext cx="5147688" cy="0"/>
            </a:xfrm>
            <a:prstGeom prst="line">
              <a:avLst/>
            </a:prstGeom>
            <a:ln w="19050">
              <a:solidFill>
                <a:srgbClr val="C20F1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41446314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1"/>
          <p:cNvGrpSpPr/>
          <p:nvPr/>
        </p:nvGrpSpPr>
        <p:grpSpPr>
          <a:xfrm>
            <a:off x="0" y="0"/>
            <a:ext cx="8676456" cy="6858000"/>
            <a:chOff x="0" y="0"/>
            <a:chExt cx="8676456" cy="6858000"/>
          </a:xfrm>
        </p:grpSpPr>
        <p:sp>
          <p:nvSpPr>
            <p:cNvPr id="4" name="Прямоугольник 3"/>
            <p:cNvSpPr/>
            <p:nvPr/>
          </p:nvSpPr>
          <p:spPr>
            <a:xfrm>
              <a:off x="0" y="0"/>
              <a:ext cx="3563888" cy="6858000"/>
            </a:xfrm>
            <a:prstGeom prst="rect">
              <a:avLst/>
            </a:prstGeom>
            <a:solidFill>
              <a:srgbClr val="272D6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611560" y="2852936"/>
              <a:ext cx="2880320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2000" b="1" dirty="0" smtClean="0">
                  <a:solidFill>
                    <a:schemeClr val="bg1"/>
                  </a:solidFill>
                  <a:latin typeface="Century Gothic" pitchFamily="34" charset="0"/>
                  <a:cs typeface="Helvetica" panose="020B0604020202020204" pitchFamily="34" charset="0"/>
                </a:rPr>
                <a:t>ПРОЕКТИРОВОЧНЫЙ ЭТАП</a:t>
              </a:r>
              <a:endParaRPr lang="ru-RU" sz="2000" b="1" dirty="0">
                <a:solidFill>
                  <a:schemeClr val="bg1"/>
                </a:solidFill>
                <a:latin typeface="Century Gothic" pitchFamily="34" charset="0"/>
                <a:cs typeface="Helvetica" panose="020B0604020202020204" pitchFamily="34" charset="0"/>
              </a:endParaRPr>
            </a:p>
          </p:txBody>
        </p:sp>
        <p:sp>
          <p:nvSpPr>
            <p:cNvPr id="6" name="Прямоугольник 5"/>
            <p:cNvSpPr/>
            <p:nvPr/>
          </p:nvSpPr>
          <p:spPr>
            <a:xfrm>
              <a:off x="539552" y="476672"/>
              <a:ext cx="8136904" cy="5976664"/>
            </a:xfrm>
            <a:prstGeom prst="rect">
              <a:avLst/>
            </a:prstGeom>
            <a:noFill/>
            <a:ln w="57150">
              <a:solidFill>
                <a:srgbClr val="17AEC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8" name="Прямоугольник 7"/>
            <p:cNvSpPr/>
            <p:nvPr/>
          </p:nvSpPr>
          <p:spPr>
            <a:xfrm>
              <a:off x="3670746" y="1064347"/>
              <a:ext cx="4572000" cy="4801314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r>
                <a:rPr lang="ru-RU" dirty="0">
                  <a:solidFill>
                    <a:srgbClr val="C00000"/>
                  </a:solidFill>
                  <a:latin typeface="Century Gothic" panose="020B0502020202020204" pitchFamily="34" charset="0"/>
                </a:rPr>
                <a:t>Разработка</a:t>
              </a:r>
              <a:r>
                <a:rPr lang="ru-RU" dirty="0">
                  <a:latin typeface="Century Gothic" panose="020B0502020202020204" pitchFamily="34" charset="0"/>
                </a:rPr>
                <a:t> </a:t>
              </a:r>
              <a:r>
                <a:rPr lang="ru-RU" dirty="0">
                  <a:solidFill>
                    <a:srgbClr val="C00000"/>
                  </a:solidFill>
                  <a:latin typeface="Century Gothic" panose="020B0502020202020204" pitchFamily="34" charset="0"/>
                </a:rPr>
                <a:t>комплекса тематических мероприятий </a:t>
              </a:r>
              <a:r>
                <a:rPr lang="ru-RU" dirty="0">
                  <a:latin typeface="Century Gothic" panose="020B0502020202020204" pitchFamily="34" charset="0"/>
                </a:rPr>
                <a:t>(фестивалей, форумов, конференций, конкурсов профессионального мастерства), нацеленных на популяризацию практик вовлечения ОДО</a:t>
              </a:r>
            </a:p>
            <a:p>
              <a:endParaRPr lang="ru-RU" dirty="0" smtClean="0">
                <a:latin typeface="Century Gothic" panose="020B0502020202020204" pitchFamily="34" charset="0"/>
              </a:endParaRPr>
            </a:p>
            <a:p>
              <a:r>
                <a:rPr lang="ru-RU" dirty="0" smtClean="0">
                  <a:solidFill>
                    <a:srgbClr val="C00000"/>
                  </a:solidFill>
                  <a:latin typeface="Century Gothic" panose="020B0502020202020204" pitchFamily="34" charset="0"/>
                </a:rPr>
                <a:t>Создание </a:t>
              </a:r>
              <a:r>
                <a:rPr lang="ru-RU" dirty="0">
                  <a:solidFill>
                    <a:srgbClr val="C00000"/>
                  </a:solidFill>
                  <a:latin typeface="Century Gothic" panose="020B0502020202020204" pitchFamily="34" charset="0"/>
                </a:rPr>
                <a:t>специальных рубрик </a:t>
              </a:r>
              <a:r>
                <a:rPr lang="ru-RU" dirty="0">
                  <a:latin typeface="Century Gothic" panose="020B0502020202020204" pitchFamily="34" charset="0"/>
                </a:rPr>
                <a:t>в социальных сетях, на официальных сайтах образовательных организаций для сопровождения деятельности по внедрению механизмов вовлечения ОДО </a:t>
              </a:r>
            </a:p>
            <a:p>
              <a:endParaRPr lang="ru-RU" dirty="0" smtClean="0">
                <a:latin typeface="Century Gothic" panose="020B0502020202020204" pitchFamily="34" charset="0"/>
              </a:endParaRPr>
            </a:p>
            <a:p>
              <a:r>
                <a:rPr lang="ru-RU" dirty="0" smtClean="0">
                  <a:solidFill>
                    <a:srgbClr val="C00000"/>
                  </a:solidFill>
                  <a:latin typeface="Century Gothic" panose="020B0502020202020204" pitchFamily="34" charset="0"/>
                </a:rPr>
                <a:t>Разработка </a:t>
              </a:r>
              <a:r>
                <a:rPr lang="ru-RU" dirty="0">
                  <a:solidFill>
                    <a:srgbClr val="C00000"/>
                  </a:solidFill>
                  <a:latin typeface="Century Gothic" panose="020B0502020202020204" pitchFamily="34" charset="0"/>
                </a:rPr>
                <a:t>совместных проектов</a:t>
              </a:r>
              <a:r>
                <a:rPr lang="ru-RU" dirty="0">
                  <a:latin typeface="Century Gothic" panose="020B0502020202020204" pitchFamily="34" charset="0"/>
                </a:rPr>
                <a:t> образовательных организаций и социальных партнеров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0679229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1"/>
          <p:cNvGrpSpPr/>
          <p:nvPr/>
        </p:nvGrpSpPr>
        <p:grpSpPr>
          <a:xfrm>
            <a:off x="0" y="0"/>
            <a:ext cx="8676456" cy="6858000"/>
            <a:chOff x="0" y="0"/>
            <a:chExt cx="8676456" cy="6858000"/>
          </a:xfrm>
        </p:grpSpPr>
        <p:sp>
          <p:nvSpPr>
            <p:cNvPr id="4" name="Прямоугольник 3"/>
            <p:cNvSpPr/>
            <p:nvPr/>
          </p:nvSpPr>
          <p:spPr>
            <a:xfrm>
              <a:off x="0" y="0"/>
              <a:ext cx="3563888" cy="6858000"/>
            </a:xfrm>
            <a:prstGeom prst="rect">
              <a:avLst/>
            </a:prstGeom>
            <a:solidFill>
              <a:srgbClr val="272D6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611560" y="2852936"/>
              <a:ext cx="2880320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2000" b="1" dirty="0" smtClean="0">
                  <a:solidFill>
                    <a:schemeClr val="bg1"/>
                  </a:solidFill>
                  <a:latin typeface="Century Gothic" pitchFamily="34" charset="0"/>
                  <a:cs typeface="Helvetica" panose="020B0604020202020204" pitchFamily="34" charset="0"/>
                </a:rPr>
                <a:t>ПРАКТИЧЕСКИЙ  ЭТАП</a:t>
              </a:r>
              <a:endParaRPr lang="ru-RU" sz="2000" b="1" dirty="0">
                <a:solidFill>
                  <a:schemeClr val="bg1"/>
                </a:solidFill>
                <a:latin typeface="Century Gothic" pitchFamily="34" charset="0"/>
                <a:cs typeface="Helvetica" panose="020B0604020202020204" pitchFamily="34" charset="0"/>
              </a:endParaRPr>
            </a:p>
          </p:txBody>
        </p:sp>
        <p:sp>
          <p:nvSpPr>
            <p:cNvPr id="6" name="Прямоугольник 5"/>
            <p:cNvSpPr/>
            <p:nvPr/>
          </p:nvSpPr>
          <p:spPr>
            <a:xfrm>
              <a:off x="539552" y="476672"/>
              <a:ext cx="8136904" cy="5976664"/>
            </a:xfrm>
            <a:prstGeom prst="rect">
              <a:avLst/>
            </a:prstGeom>
            <a:noFill/>
            <a:ln w="57150">
              <a:solidFill>
                <a:srgbClr val="17AEC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8" name="Прямоугольник 7"/>
            <p:cNvSpPr/>
            <p:nvPr/>
          </p:nvSpPr>
          <p:spPr>
            <a:xfrm>
              <a:off x="3654722" y="667152"/>
              <a:ext cx="5021734" cy="563231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ru-RU" dirty="0">
                  <a:solidFill>
                    <a:srgbClr val="C00000"/>
                  </a:solidFill>
                  <a:latin typeface="Century Gothic" panose="020B0502020202020204" pitchFamily="34" charset="0"/>
                </a:rPr>
                <a:t>Проведение</a:t>
              </a:r>
              <a:r>
                <a:rPr lang="ru-RU" dirty="0">
                  <a:latin typeface="Century Gothic" panose="020B0502020202020204" pitchFamily="34" charset="0"/>
                </a:rPr>
                <a:t> </a:t>
              </a:r>
              <a:r>
                <a:rPr lang="ru-RU" dirty="0">
                  <a:solidFill>
                    <a:srgbClr val="C00000"/>
                  </a:solidFill>
                  <a:latin typeface="Century Gothic" panose="020B0502020202020204" pitchFamily="34" charset="0"/>
                </a:rPr>
                <a:t>комплекса тематических мероприятий </a:t>
              </a:r>
              <a:r>
                <a:rPr lang="ru-RU" dirty="0">
                  <a:latin typeface="Century Gothic" panose="020B0502020202020204" pitchFamily="34" charset="0"/>
                </a:rPr>
                <a:t>(фестивалей, форумов, конференций, конкурсов профессионального мастерства), нацеленных на популяризацию практик вовлечения </a:t>
              </a:r>
              <a:r>
                <a:rPr lang="ru-RU" dirty="0" smtClean="0">
                  <a:latin typeface="Century Gothic" panose="020B0502020202020204" pitchFamily="34" charset="0"/>
                </a:rPr>
                <a:t>ОДО</a:t>
              </a:r>
            </a:p>
            <a:p>
              <a:endParaRPr lang="ru-RU" dirty="0">
                <a:latin typeface="Century Gothic" panose="020B0502020202020204" pitchFamily="34" charset="0"/>
              </a:endParaRPr>
            </a:p>
            <a:p>
              <a:r>
                <a:rPr lang="ru-RU" dirty="0">
                  <a:solidFill>
                    <a:srgbClr val="C00000"/>
                  </a:solidFill>
                  <a:latin typeface="Century Gothic" panose="020B0502020202020204" pitchFamily="34" charset="0"/>
                </a:rPr>
                <a:t>Наполнение специальных рубрик</a:t>
              </a:r>
              <a:r>
                <a:rPr lang="ru-RU" dirty="0">
                  <a:latin typeface="Century Gothic" panose="020B0502020202020204" pitchFamily="34" charset="0"/>
                </a:rPr>
                <a:t> в социальных сетях, на официальных сайтах образовательных организаций для сопровождения деятельности по внедрению механизмов вовлечения </a:t>
              </a:r>
              <a:r>
                <a:rPr lang="ru-RU" dirty="0" smtClean="0">
                  <a:latin typeface="Century Gothic" panose="020B0502020202020204" pitchFamily="34" charset="0"/>
                </a:rPr>
                <a:t>ОДО</a:t>
              </a:r>
            </a:p>
            <a:p>
              <a:endParaRPr lang="ru-RU" dirty="0">
                <a:latin typeface="Century Gothic" panose="020B0502020202020204" pitchFamily="34" charset="0"/>
              </a:endParaRPr>
            </a:p>
            <a:p>
              <a:r>
                <a:rPr lang="ru-RU" dirty="0">
                  <a:solidFill>
                    <a:srgbClr val="C00000"/>
                  </a:solidFill>
                  <a:latin typeface="Century Gothic" panose="020B0502020202020204" pitchFamily="34" charset="0"/>
                </a:rPr>
                <a:t>Наполнение</a:t>
              </a:r>
              <a:r>
                <a:rPr lang="ru-RU" dirty="0">
                  <a:latin typeface="Century Gothic" panose="020B0502020202020204" pitchFamily="34" charset="0"/>
                </a:rPr>
                <a:t> </a:t>
              </a:r>
              <a:r>
                <a:rPr lang="ru-RU" dirty="0">
                  <a:solidFill>
                    <a:srgbClr val="C00000"/>
                  </a:solidFill>
                  <a:latin typeface="Century Gothic" panose="020B0502020202020204" pitchFamily="34" charset="0"/>
                </a:rPr>
                <a:t>единой базы региональных практик</a:t>
              </a:r>
              <a:r>
                <a:rPr lang="ru-RU" dirty="0">
                  <a:latin typeface="Century Gothic" panose="020B0502020202020204" pitchFamily="34" charset="0"/>
                </a:rPr>
                <a:t> внедрения механизмов вовлечения </a:t>
              </a:r>
              <a:r>
                <a:rPr lang="ru-RU" dirty="0" smtClean="0">
                  <a:latin typeface="Century Gothic" panose="020B0502020202020204" pitchFamily="34" charset="0"/>
                </a:rPr>
                <a:t>ОДО</a:t>
              </a:r>
            </a:p>
            <a:p>
              <a:endParaRPr lang="ru-RU" dirty="0">
                <a:latin typeface="Century Gothic" panose="020B0502020202020204" pitchFamily="34" charset="0"/>
              </a:endParaRPr>
            </a:p>
            <a:p>
              <a:r>
                <a:rPr lang="ru-RU" dirty="0">
                  <a:solidFill>
                    <a:srgbClr val="C00000"/>
                  </a:solidFill>
                  <a:latin typeface="Century Gothic" panose="020B0502020202020204" pitchFamily="34" charset="0"/>
                </a:rPr>
                <a:t>Реализация совместных проектов</a:t>
              </a:r>
              <a:r>
                <a:rPr lang="ru-RU" dirty="0">
                  <a:latin typeface="Century Gothic" panose="020B0502020202020204" pitchFamily="34" charset="0"/>
                </a:rPr>
                <a:t> образовательных организаций и социальных партнеров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5877381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1"/>
          <p:cNvGrpSpPr/>
          <p:nvPr/>
        </p:nvGrpSpPr>
        <p:grpSpPr>
          <a:xfrm>
            <a:off x="0" y="0"/>
            <a:ext cx="8676456" cy="6858000"/>
            <a:chOff x="0" y="0"/>
            <a:chExt cx="8676456" cy="6858000"/>
          </a:xfrm>
        </p:grpSpPr>
        <p:sp>
          <p:nvSpPr>
            <p:cNvPr id="4" name="Прямоугольник 3"/>
            <p:cNvSpPr/>
            <p:nvPr/>
          </p:nvSpPr>
          <p:spPr>
            <a:xfrm>
              <a:off x="0" y="0"/>
              <a:ext cx="3563888" cy="6858000"/>
            </a:xfrm>
            <a:prstGeom prst="rect">
              <a:avLst/>
            </a:prstGeom>
            <a:solidFill>
              <a:srgbClr val="272D6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611560" y="2852936"/>
              <a:ext cx="2880320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2000" b="1" dirty="0" smtClean="0">
                  <a:solidFill>
                    <a:schemeClr val="bg1"/>
                  </a:solidFill>
                  <a:latin typeface="Century Gothic" pitchFamily="34" charset="0"/>
                  <a:cs typeface="Helvetica" panose="020B0604020202020204" pitchFamily="34" charset="0"/>
                </a:rPr>
                <a:t>РЕФЛЕКСИВНЫЙ ЭТАП</a:t>
              </a:r>
              <a:endParaRPr lang="ru-RU" sz="2000" b="1" dirty="0">
                <a:solidFill>
                  <a:schemeClr val="bg1"/>
                </a:solidFill>
                <a:latin typeface="Century Gothic" pitchFamily="34" charset="0"/>
                <a:cs typeface="Helvetica" panose="020B0604020202020204" pitchFamily="34" charset="0"/>
              </a:endParaRPr>
            </a:p>
          </p:txBody>
        </p:sp>
        <p:sp>
          <p:nvSpPr>
            <p:cNvPr id="6" name="Прямоугольник 5"/>
            <p:cNvSpPr/>
            <p:nvPr/>
          </p:nvSpPr>
          <p:spPr>
            <a:xfrm>
              <a:off x="539552" y="476672"/>
              <a:ext cx="8136904" cy="5976664"/>
            </a:xfrm>
            <a:prstGeom prst="rect">
              <a:avLst/>
            </a:prstGeom>
            <a:noFill/>
            <a:ln w="57150">
              <a:solidFill>
                <a:srgbClr val="17AEC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8" name="Прямоугольник 7"/>
            <p:cNvSpPr/>
            <p:nvPr/>
          </p:nvSpPr>
          <p:spPr>
            <a:xfrm>
              <a:off x="3563888" y="625906"/>
              <a:ext cx="5112568" cy="575542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ru-RU" sz="1600" dirty="0">
                  <a:solidFill>
                    <a:srgbClr val="C00000"/>
                  </a:solidFill>
                  <a:latin typeface="Century Gothic" panose="020B0502020202020204" pitchFamily="34" charset="0"/>
                </a:rPr>
                <a:t>Анализ проведенных тематических мероприятий </a:t>
              </a:r>
              <a:r>
                <a:rPr lang="ru-RU" sz="1600" dirty="0">
                  <a:latin typeface="Century Gothic" panose="020B0502020202020204" pitchFamily="34" charset="0"/>
                </a:rPr>
                <a:t>(фестивалей, форумов, конференций, конкурсов профессионального мастерства), нацеленных на популяризацию практик вовлечения </a:t>
              </a:r>
              <a:r>
                <a:rPr lang="ru-RU" sz="1600" dirty="0" smtClean="0">
                  <a:latin typeface="Century Gothic" panose="020B0502020202020204" pitchFamily="34" charset="0"/>
                </a:rPr>
                <a:t>ОДО</a:t>
              </a:r>
            </a:p>
            <a:p>
              <a:endParaRPr lang="ru-RU" sz="1600" dirty="0">
                <a:solidFill>
                  <a:srgbClr val="272D6B"/>
                </a:solidFill>
                <a:latin typeface="Century Gothic" panose="020B0502020202020204" pitchFamily="34" charset="0"/>
              </a:endParaRPr>
            </a:p>
            <a:p>
              <a:r>
                <a:rPr lang="ru-RU" sz="1600" dirty="0">
                  <a:solidFill>
                    <a:srgbClr val="C00000"/>
                  </a:solidFill>
                  <a:latin typeface="Century Gothic" panose="020B0502020202020204" pitchFamily="34" charset="0"/>
                </a:rPr>
                <a:t>Анализ функционирования специальных рубрик</a:t>
              </a:r>
              <a:r>
                <a:rPr lang="ru-RU" sz="1600" dirty="0">
                  <a:solidFill>
                    <a:srgbClr val="272D6B"/>
                  </a:solidFill>
                  <a:latin typeface="Century Gothic" panose="020B0502020202020204" pitchFamily="34" charset="0"/>
                </a:rPr>
                <a:t> </a:t>
              </a:r>
              <a:r>
                <a:rPr lang="ru-RU" sz="1600" dirty="0">
                  <a:latin typeface="Century Gothic" panose="020B0502020202020204" pitchFamily="34" charset="0"/>
                </a:rPr>
                <a:t>в социальных сетях, на официальных сайтах образовательных организаций для сопровождения деятельности по внедрению механизмов вовлечения </a:t>
              </a:r>
              <a:r>
                <a:rPr lang="ru-RU" sz="1600" dirty="0" smtClean="0">
                  <a:latin typeface="Century Gothic" panose="020B0502020202020204" pitchFamily="34" charset="0"/>
                </a:rPr>
                <a:t>ОДО</a:t>
              </a:r>
            </a:p>
            <a:p>
              <a:endParaRPr lang="ru-RU" sz="1600" dirty="0">
                <a:solidFill>
                  <a:srgbClr val="272D6B"/>
                </a:solidFill>
                <a:latin typeface="Century Gothic" panose="020B0502020202020204" pitchFamily="34" charset="0"/>
              </a:endParaRPr>
            </a:p>
            <a:p>
              <a:r>
                <a:rPr lang="ru-RU" sz="1600" dirty="0">
                  <a:solidFill>
                    <a:srgbClr val="C00000"/>
                  </a:solidFill>
                  <a:latin typeface="Century Gothic" panose="020B0502020202020204" pitchFamily="34" charset="0"/>
                </a:rPr>
                <a:t>Анализ функционирования единой базы региональных практик</a:t>
              </a:r>
              <a:r>
                <a:rPr lang="ru-RU" sz="1600" dirty="0">
                  <a:solidFill>
                    <a:srgbClr val="272D6B"/>
                  </a:solidFill>
                  <a:latin typeface="Century Gothic" panose="020B0502020202020204" pitchFamily="34" charset="0"/>
                </a:rPr>
                <a:t> </a:t>
              </a:r>
              <a:r>
                <a:rPr lang="ru-RU" sz="1600" dirty="0">
                  <a:latin typeface="Century Gothic" panose="020B0502020202020204" pitchFamily="34" charset="0"/>
                </a:rPr>
                <a:t>внедрения механизмов вовлечения </a:t>
              </a:r>
              <a:r>
                <a:rPr lang="ru-RU" sz="1600" dirty="0" smtClean="0">
                  <a:latin typeface="Century Gothic" panose="020B0502020202020204" pitchFamily="34" charset="0"/>
                </a:rPr>
                <a:t>ОДО</a:t>
              </a:r>
            </a:p>
            <a:p>
              <a:endParaRPr lang="ru-RU" sz="1600" dirty="0">
                <a:solidFill>
                  <a:srgbClr val="272D6B"/>
                </a:solidFill>
                <a:latin typeface="Century Gothic" panose="020B0502020202020204" pitchFamily="34" charset="0"/>
              </a:endParaRPr>
            </a:p>
            <a:p>
              <a:r>
                <a:rPr lang="ru-RU" sz="1600" dirty="0">
                  <a:solidFill>
                    <a:srgbClr val="C00000"/>
                  </a:solidFill>
                  <a:latin typeface="Century Gothic" panose="020B0502020202020204" pitchFamily="34" charset="0"/>
                </a:rPr>
                <a:t>Анализ проведенных областных семинаров </a:t>
              </a:r>
              <a:r>
                <a:rPr lang="ru-RU" sz="1600" dirty="0">
                  <a:latin typeface="Century Gothic" panose="020B0502020202020204" pitchFamily="34" charset="0"/>
                </a:rPr>
                <a:t>по вопросам внедрения механизмов вовлечения </a:t>
              </a:r>
              <a:r>
                <a:rPr lang="ru-RU" sz="1600" dirty="0" smtClean="0">
                  <a:latin typeface="Century Gothic" panose="020B0502020202020204" pitchFamily="34" charset="0"/>
                </a:rPr>
                <a:t>ОДО</a:t>
              </a:r>
            </a:p>
            <a:p>
              <a:endParaRPr lang="ru-RU" sz="1600" dirty="0">
                <a:solidFill>
                  <a:srgbClr val="272D6B"/>
                </a:solidFill>
                <a:latin typeface="Century Gothic" panose="020B0502020202020204" pitchFamily="34" charset="0"/>
              </a:endParaRPr>
            </a:p>
            <a:p>
              <a:r>
                <a:rPr lang="ru-RU" sz="1600" dirty="0">
                  <a:solidFill>
                    <a:srgbClr val="C00000"/>
                  </a:solidFill>
                  <a:latin typeface="Century Gothic" panose="020B0502020202020204" pitchFamily="34" charset="0"/>
                </a:rPr>
                <a:t>Анализ </a:t>
              </a:r>
              <a:r>
                <a:rPr lang="ru-RU" sz="1600" dirty="0" smtClean="0">
                  <a:solidFill>
                    <a:srgbClr val="C00000"/>
                  </a:solidFill>
                  <a:latin typeface="Century Gothic" panose="020B0502020202020204" pitchFamily="34" charset="0"/>
                </a:rPr>
                <a:t>реализации </a:t>
              </a:r>
              <a:r>
                <a:rPr lang="ru-RU" sz="1600" dirty="0">
                  <a:solidFill>
                    <a:srgbClr val="C00000"/>
                  </a:solidFill>
                  <a:latin typeface="Century Gothic" panose="020B0502020202020204" pitchFamily="34" charset="0"/>
                </a:rPr>
                <a:t>совместных проектов </a:t>
              </a:r>
              <a:r>
                <a:rPr lang="ru-RU" sz="1600" dirty="0">
                  <a:latin typeface="Century Gothic" panose="020B0502020202020204" pitchFamily="34" charset="0"/>
                </a:rPr>
                <a:t>образовательной организации и социальных партнеров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7308167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1"/>
          <p:cNvGrpSpPr/>
          <p:nvPr/>
        </p:nvGrpSpPr>
        <p:grpSpPr>
          <a:xfrm>
            <a:off x="827584" y="1484784"/>
            <a:ext cx="7560840" cy="3724096"/>
            <a:chOff x="827584" y="1484784"/>
            <a:chExt cx="7560840" cy="3724096"/>
          </a:xfrm>
        </p:grpSpPr>
        <p:sp>
          <p:nvSpPr>
            <p:cNvPr id="4" name="Прямоугольник 3"/>
            <p:cNvSpPr/>
            <p:nvPr/>
          </p:nvSpPr>
          <p:spPr>
            <a:xfrm>
              <a:off x="827584" y="1484784"/>
              <a:ext cx="7560840" cy="372409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ru-RU" sz="2800" dirty="0" smtClean="0">
                  <a:solidFill>
                    <a:srgbClr val="272D6B"/>
                  </a:solidFill>
                  <a:latin typeface="Century Gothic" panose="020B0502020202020204" pitchFamily="34" charset="0"/>
                  <a:ea typeface="Calibri" panose="020F0502020204030204" pitchFamily="34" charset="0"/>
                </a:rPr>
                <a:t>ТЕХНОЛОГИЧЕСКАЯ КАРТА </a:t>
              </a:r>
            </a:p>
            <a:p>
              <a:pPr algn="ctr"/>
              <a:endParaRPr lang="ru-RU" sz="2800" dirty="0">
                <a:solidFill>
                  <a:srgbClr val="272D6B"/>
                </a:solidFill>
                <a:latin typeface="Century Gothic" panose="020B0502020202020204" pitchFamily="34" charset="0"/>
                <a:ea typeface="Calibri" panose="020F0502020204030204" pitchFamily="34" charset="0"/>
              </a:endParaRPr>
            </a:p>
            <a:p>
              <a:pPr algn="ctr"/>
              <a:r>
                <a:rPr lang="ru-RU" sz="2000" dirty="0" smtClean="0">
                  <a:solidFill>
                    <a:srgbClr val="272D6B"/>
                  </a:solidFill>
                  <a:latin typeface="Century Gothic" panose="020B0502020202020204" pitchFamily="34" charset="0"/>
                  <a:ea typeface="Calibri" panose="020F0502020204030204" pitchFamily="34" charset="0"/>
                </a:rPr>
                <a:t>описания </a:t>
              </a:r>
              <a:r>
                <a:rPr lang="ru-RU" sz="2000" dirty="0">
                  <a:solidFill>
                    <a:srgbClr val="272D6B"/>
                  </a:solidFill>
                  <a:latin typeface="Century Gothic" panose="020B0502020202020204" pitchFamily="34" charset="0"/>
                  <a:ea typeface="Calibri" panose="020F0502020204030204" pitchFamily="34" charset="0"/>
                </a:rPr>
                <a:t>региональных практик внедрения механизмов вовлечения общественно-деловых объединений и участия представителей работодателей в принятии решений по вопросам управления развитием общеобразовательной организации, организации дополнительного образования детей и профессиональной образовательной организации, в том числе обновлением образовательных программ в Нижегородской области</a:t>
              </a:r>
              <a:endParaRPr lang="ru-RU" sz="1400" dirty="0">
                <a:solidFill>
                  <a:srgbClr val="272D6B"/>
                </a:solidFill>
                <a:latin typeface="Century Gothic" panose="020B0502020202020204" pitchFamily="34" charset="0"/>
              </a:endParaRPr>
            </a:p>
          </p:txBody>
        </p:sp>
        <p:cxnSp>
          <p:nvCxnSpPr>
            <p:cNvPr id="5" name="Прямая соединительная линия 4"/>
            <p:cNvCxnSpPr/>
            <p:nvPr/>
          </p:nvCxnSpPr>
          <p:spPr>
            <a:xfrm>
              <a:off x="2051720" y="2132856"/>
              <a:ext cx="5147688" cy="0"/>
            </a:xfrm>
            <a:prstGeom prst="line">
              <a:avLst/>
            </a:prstGeom>
            <a:ln w="19050">
              <a:solidFill>
                <a:srgbClr val="C20F1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9762814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1"/>
          <p:cNvGrpSpPr/>
          <p:nvPr/>
        </p:nvGrpSpPr>
        <p:grpSpPr>
          <a:xfrm>
            <a:off x="539552" y="620688"/>
            <a:ext cx="8155755" cy="5357762"/>
            <a:chOff x="539552" y="620688"/>
            <a:chExt cx="8155755" cy="5357762"/>
          </a:xfrm>
        </p:grpSpPr>
        <p:sp>
          <p:nvSpPr>
            <p:cNvPr id="4" name="Прямоугольник 3"/>
            <p:cNvSpPr/>
            <p:nvPr/>
          </p:nvSpPr>
          <p:spPr>
            <a:xfrm>
              <a:off x="539552" y="620688"/>
              <a:ext cx="8136904" cy="936104"/>
            </a:xfrm>
            <a:prstGeom prst="rect">
              <a:avLst/>
            </a:prstGeom>
            <a:noFill/>
            <a:ln w="57150">
              <a:solidFill>
                <a:srgbClr val="17AEC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" name="Прямоугольник 4"/>
            <p:cNvSpPr/>
            <p:nvPr/>
          </p:nvSpPr>
          <p:spPr>
            <a:xfrm>
              <a:off x="558403" y="1844824"/>
              <a:ext cx="8136904" cy="2880320"/>
            </a:xfrm>
            <a:prstGeom prst="rect">
              <a:avLst/>
            </a:prstGeom>
            <a:noFill/>
            <a:ln w="57150">
              <a:solidFill>
                <a:srgbClr val="17AEC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" name="Прямоугольник 5"/>
            <p:cNvSpPr/>
            <p:nvPr/>
          </p:nvSpPr>
          <p:spPr>
            <a:xfrm>
              <a:off x="558403" y="5042346"/>
              <a:ext cx="8136904" cy="936104"/>
            </a:xfrm>
            <a:prstGeom prst="rect">
              <a:avLst/>
            </a:prstGeom>
            <a:noFill/>
            <a:ln w="57150">
              <a:solidFill>
                <a:srgbClr val="17AEC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8" name="Прямоугольник 7"/>
            <p:cNvSpPr/>
            <p:nvPr/>
          </p:nvSpPr>
          <p:spPr>
            <a:xfrm>
              <a:off x="1043608" y="620688"/>
              <a:ext cx="7200800" cy="83099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ru-RU" sz="2400" b="1" dirty="0">
                  <a:latin typeface="Century Gothic" panose="020B0502020202020204" pitchFamily="34" charset="0"/>
                </a:rPr>
                <a:t>Носитель практики </a:t>
              </a:r>
            </a:p>
            <a:p>
              <a:pPr algn="ctr"/>
              <a:r>
                <a:rPr lang="ru-RU" sz="2400" dirty="0">
                  <a:latin typeface="Century Gothic" panose="020B0502020202020204" pitchFamily="34" charset="0"/>
                </a:rPr>
                <a:t>(образовательная организация)</a:t>
              </a:r>
            </a:p>
          </p:txBody>
        </p:sp>
        <p:sp>
          <p:nvSpPr>
            <p:cNvPr id="9" name="Прямоугольник 8"/>
            <p:cNvSpPr/>
            <p:nvPr/>
          </p:nvSpPr>
          <p:spPr>
            <a:xfrm>
              <a:off x="755576" y="5094899"/>
              <a:ext cx="7702054" cy="83099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ru-RU" sz="2400" b="1" dirty="0">
                  <a:latin typeface="Century Gothic" panose="020B0502020202020204" pitchFamily="34" charset="0"/>
                </a:rPr>
                <a:t>Получатель практики </a:t>
              </a:r>
            </a:p>
            <a:p>
              <a:pPr algn="ctr"/>
              <a:r>
                <a:rPr lang="ru-RU" sz="2400" dirty="0">
                  <a:latin typeface="Century Gothic" panose="020B0502020202020204" pitchFamily="34" charset="0"/>
                </a:rPr>
                <a:t>(все образовательные организации региона)</a:t>
              </a:r>
            </a:p>
          </p:txBody>
        </p:sp>
        <p:sp>
          <p:nvSpPr>
            <p:cNvPr id="10" name="Прямоугольник 9"/>
            <p:cNvSpPr/>
            <p:nvPr/>
          </p:nvSpPr>
          <p:spPr>
            <a:xfrm>
              <a:off x="755576" y="1916832"/>
              <a:ext cx="7702054" cy="298543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ru-RU" sz="2400" b="1" dirty="0">
                  <a:latin typeface="Century Gothic" panose="020B0502020202020204" pitchFamily="34" charset="0"/>
                </a:rPr>
                <a:t>Ответственный исполнитель </a:t>
              </a:r>
              <a:r>
                <a:rPr lang="ru-RU" sz="2400" dirty="0">
                  <a:latin typeface="Century Gothic" panose="020B0502020202020204" pitchFamily="34" charset="0"/>
                </a:rPr>
                <a:t>(ГБОУ ДПО НИРО)</a:t>
              </a:r>
            </a:p>
            <a:p>
              <a:pPr algn="ctr"/>
              <a:r>
                <a:rPr lang="ru-RU" sz="2000" dirty="0">
                  <a:latin typeface="Century Gothic" panose="020B0502020202020204" pitchFamily="34" charset="0"/>
                </a:rPr>
                <a:t>-экспертиза практик,</a:t>
              </a:r>
            </a:p>
            <a:p>
              <a:pPr algn="ctr"/>
              <a:r>
                <a:rPr lang="ru-RU" sz="2000" dirty="0">
                  <a:latin typeface="Century Gothic" panose="020B0502020202020204" pitchFamily="34" charset="0"/>
                </a:rPr>
                <a:t>-аккумуляция и систематизация практик,</a:t>
              </a:r>
            </a:p>
            <a:p>
              <a:pPr algn="ctr"/>
              <a:r>
                <a:rPr lang="ru-RU" sz="2000" dirty="0">
                  <a:latin typeface="Century Gothic" panose="020B0502020202020204" pitchFamily="34" charset="0"/>
                </a:rPr>
                <a:t>- консультирование по вопросам использования размещённых материалов положительного опыта на специализированном информационном ресурсе,</a:t>
              </a:r>
            </a:p>
            <a:p>
              <a:pPr algn="ctr"/>
              <a:r>
                <a:rPr lang="ru-RU" sz="2000" dirty="0">
                  <a:latin typeface="Century Gothic" panose="020B0502020202020204" pitchFamily="34" charset="0"/>
                </a:rPr>
                <a:t>- изучение и трансляция передового опыта в рамках курсов повышения квалификации руководителей</a:t>
              </a:r>
            </a:p>
            <a:p>
              <a:pPr algn="ctr"/>
              <a:endParaRPr lang="ru-RU" sz="2400" dirty="0">
                <a:latin typeface="Century Gothic" panose="020B0502020202020204" pitchFamily="34" charset="0"/>
              </a:endParaRPr>
            </a:p>
          </p:txBody>
        </p:sp>
        <p:sp>
          <p:nvSpPr>
            <p:cNvPr id="11" name="Стрелка вниз 10"/>
            <p:cNvSpPr/>
            <p:nvPr/>
          </p:nvSpPr>
          <p:spPr>
            <a:xfrm>
              <a:off x="4499992" y="1556792"/>
              <a:ext cx="216024" cy="288032"/>
            </a:xfrm>
            <a:prstGeom prst="downArrow">
              <a:avLst/>
            </a:prstGeom>
            <a:solidFill>
              <a:srgbClr val="17AE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2" name="Стрелка вниз 11"/>
            <p:cNvSpPr/>
            <p:nvPr/>
          </p:nvSpPr>
          <p:spPr>
            <a:xfrm>
              <a:off x="4498591" y="4754313"/>
              <a:ext cx="216024" cy="288032"/>
            </a:xfrm>
            <a:prstGeom prst="downArrow">
              <a:avLst/>
            </a:prstGeom>
            <a:solidFill>
              <a:srgbClr val="17AE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</p:spTree>
    <p:extLst>
      <p:ext uri="{BB962C8B-B14F-4D97-AF65-F5344CB8AC3E}">
        <p14:creationId xmlns:p14="http://schemas.microsoft.com/office/powerpoint/2010/main" val="16137625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1"/>
          <p:cNvGrpSpPr/>
          <p:nvPr/>
        </p:nvGrpSpPr>
        <p:grpSpPr>
          <a:xfrm>
            <a:off x="-51540" y="260648"/>
            <a:ext cx="8994104" cy="6136156"/>
            <a:chOff x="-51540" y="260648"/>
            <a:chExt cx="8994104" cy="6136156"/>
          </a:xfrm>
        </p:grpSpPr>
        <p:sp>
          <p:nvSpPr>
            <p:cNvPr id="4" name="Прямоугольник 3"/>
            <p:cNvSpPr/>
            <p:nvPr/>
          </p:nvSpPr>
          <p:spPr>
            <a:xfrm>
              <a:off x="1529220" y="260648"/>
              <a:ext cx="6048672" cy="83099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ru-RU" sz="2400" dirty="0" smtClean="0">
                  <a:solidFill>
                    <a:srgbClr val="272D6B"/>
                  </a:solidFill>
                  <a:latin typeface="Century Gothic" panose="020B0502020202020204" pitchFamily="34" charset="0"/>
                </a:rPr>
                <a:t>ПРИМЕРНЫЕ КРИТЕРИИ ПРИЗНАНИЯ ПРАКТИКИ ЭФФЕКТИВНОЙ</a:t>
              </a:r>
              <a:endParaRPr lang="ru-RU" sz="2400" dirty="0">
                <a:solidFill>
                  <a:srgbClr val="272D6B"/>
                </a:solidFill>
                <a:latin typeface="Century Gothic" panose="020B0502020202020204" pitchFamily="34" charset="0"/>
              </a:endParaRPr>
            </a:p>
          </p:txBody>
        </p:sp>
        <p:cxnSp>
          <p:nvCxnSpPr>
            <p:cNvPr id="5" name="Прямая соединительная линия 4"/>
            <p:cNvCxnSpPr/>
            <p:nvPr/>
          </p:nvCxnSpPr>
          <p:spPr>
            <a:xfrm>
              <a:off x="1979712" y="1124744"/>
              <a:ext cx="5147688" cy="0"/>
            </a:xfrm>
            <a:prstGeom prst="line">
              <a:avLst/>
            </a:prstGeom>
            <a:ln w="19050">
              <a:solidFill>
                <a:srgbClr val="C20F1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6" name="Рисунок 5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506332" y="1333936"/>
              <a:ext cx="1879040" cy="1879040"/>
            </a:xfrm>
            <a:prstGeom prst="rect">
              <a:avLst/>
            </a:prstGeom>
          </p:spPr>
        </p:pic>
        <p:pic>
          <p:nvPicPr>
            <p:cNvPr id="7" name="Рисунок 6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416204" y="4089007"/>
              <a:ext cx="1440160" cy="1440160"/>
            </a:xfrm>
            <a:prstGeom prst="rect">
              <a:avLst/>
            </a:prstGeom>
          </p:spPr>
        </p:pic>
        <p:pic>
          <p:nvPicPr>
            <p:cNvPr id="8" name="Рисунок 7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56364" y="1710145"/>
              <a:ext cx="1258416" cy="1258416"/>
            </a:xfrm>
            <a:prstGeom prst="rect">
              <a:avLst/>
            </a:prstGeom>
          </p:spPr>
        </p:pic>
        <p:pic>
          <p:nvPicPr>
            <p:cNvPr id="9" name="Рисунок 8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77758" y="1709151"/>
              <a:ext cx="1170864" cy="1220688"/>
            </a:xfrm>
            <a:prstGeom prst="rect">
              <a:avLst/>
            </a:prstGeom>
          </p:spPr>
        </p:pic>
        <p:pic>
          <p:nvPicPr>
            <p:cNvPr id="10" name="Рисунок 9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350832" y="4157775"/>
              <a:ext cx="1518295" cy="1475593"/>
            </a:xfrm>
            <a:prstGeom prst="rect">
              <a:avLst/>
            </a:prstGeom>
          </p:spPr>
        </p:pic>
        <p:sp>
          <p:nvSpPr>
            <p:cNvPr id="12" name="Прямоугольник 11"/>
            <p:cNvSpPr/>
            <p:nvPr/>
          </p:nvSpPr>
          <p:spPr>
            <a:xfrm>
              <a:off x="-51540" y="2968561"/>
              <a:ext cx="3161520" cy="101566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ru-RU" sz="2000" dirty="0" smtClean="0">
                  <a:latin typeface="Century Gothic" panose="020B0502020202020204" pitchFamily="34" charset="0"/>
                </a:rPr>
                <a:t>Соответствие </a:t>
              </a:r>
              <a:r>
                <a:rPr lang="ru-RU" sz="2000" dirty="0">
                  <a:latin typeface="Century Gothic" panose="020B0502020202020204" pitchFamily="34" charset="0"/>
                </a:rPr>
                <a:t>потребностям </a:t>
              </a:r>
              <a:r>
                <a:rPr lang="ru-RU" sz="2000" dirty="0" err="1">
                  <a:latin typeface="Century Gothic" panose="020B0502020202020204" pitchFamily="34" charset="0"/>
                </a:rPr>
                <a:t>благополучателей</a:t>
              </a:r>
              <a:endParaRPr lang="ru-RU" sz="2000" dirty="0">
                <a:latin typeface="Century Gothic" panose="020B0502020202020204" pitchFamily="34" charset="0"/>
              </a:endParaRPr>
            </a:p>
          </p:txBody>
        </p:sp>
        <p:sp>
          <p:nvSpPr>
            <p:cNvPr id="13" name="Прямоугольник 12"/>
            <p:cNvSpPr/>
            <p:nvPr/>
          </p:nvSpPr>
          <p:spPr>
            <a:xfrm>
              <a:off x="2865092" y="3038630"/>
              <a:ext cx="3161520" cy="70788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ru-RU" sz="2000" dirty="0" err="1" smtClean="0">
                  <a:latin typeface="Century Gothic" panose="020B0502020202020204" pitchFamily="34" charset="0"/>
                </a:rPr>
                <a:t>Верифицируемость</a:t>
              </a:r>
              <a:r>
                <a:rPr lang="ru-RU" sz="2000" dirty="0" smtClean="0">
                  <a:latin typeface="Century Gothic" panose="020B0502020202020204" pitchFamily="34" charset="0"/>
                </a:rPr>
                <a:t> </a:t>
              </a:r>
              <a:r>
                <a:rPr lang="ru-RU" sz="2000" dirty="0">
                  <a:latin typeface="Century Gothic" panose="020B0502020202020204" pitchFamily="34" charset="0"/>
                </a:rPr>
                <a:t>результатов практики </a:t>
              </a:r>
            </a:p>
          </p:txBody>
        </p:sp>
        <p:sp>
          <p:nvSpPr>
            <p:cNvPr id="14" name="Прямоугольник 13"/>
            <p:cNvSpPr/>
            <p:nvPr/>
          </p:nvSpPr>
          <p:spPr>
            <a:xfrm>
              <a:off x="6026611" y="3122449"/>
              <a:ext cx="2915953" cy="70788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ru-RU" sz="2000" dirty="0" err="1" smtClean="0">
                  <a:latin typeface="Century Gothic" panose="020B0502020202020204" pitchFamily="34" charset="0"/>
                </a:rPr>
                <a:t>Операциональность</a:t>
              </a:r>
              <a:r>
                <a:rPr lang="ru-RU" sz="2000" dirty="0" smtClean="0">
                  <a:latin typeface="Century Gothic" panose="020B0502020202020204" pitchFamily="34" charset="0"/>
                </a:rPr>
                <a:t> </a:t>
              </a:r>
              <a:r>
                <a:rPr lang="ru-RU" sz="2000" dirty="0">
                  <a:latin typeface="Century Gothic" panose="020B0502020202020204" pitchFamily="34" charset="0"/>
                </a:rPr>
                <a:t>практики </a:t>
              </a:r>
            </a:p>
          </p:txBody>
        </p:sp>
        <p:sp>
          <p:nvSpPr>
            <p:cNvPr id="15" name="Прямоугольник 14"/>
            <p:cNvSpPr/>
            <p:nvPr/>
          </p:nvSpPr>
          <p:spPr>
            <a:xfrm>
              <a:off x="1529220" y="5688918"/>
              <a:ext cx="3161520" cy="70788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ru-RU" sz="2000" dirty="0" smtClean="0">
                  <a:latin typeface="Century Gothic" panose="020B0502020202020204" pitchFamily="34" charset="0"/>
                </a:rPr>
                <a:t>Наличие </a:t>
              </a:r>
              <a:r>
                <a:rPr lang="ru-RU" sz="2000" dirty="0">
                  <a:latin typeface="Century Gothic" panose="020B0502020202020204" pitchFamily="34" charset="0"/>
                </a:rPr>
                <a:t>электронного следа практики </a:t>
              </a:r>
            </a:p>
          </p:txBody>
        </p:sp>
        <p:sp>
          <p:nvSpPr>
            <p:cNvPr id="16" name="Прямоугольник 15"/>
            <p:cNvSpPr/>
            <p:nvPr/>
          </p:nvSpPr>
          <p:spPr>
            <a:xfrm>
              <a:off x="4543832" y="5660401"/>
              <a:ext cx="3161520" cy="70788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ru-RU" sz="2000" dirty="0" smtClean="0">
                  <a:latin typeface="Century Gothic" panose="020B0502020202020204" pitchFamily="34" charset="0"/>
                </a:rPr>
                <a:t>Эффективность </a:t>
              </a:r>
              <a:r>
                <a:rPr lang="ru-RU" sz="2000" dirty="0">
                  <a:latin typeface="Century Gothic" panose="020B0502020202020204" pitchFamily="34" charset="0"/>
                </a:rPr>
                <a:t>практики 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6927383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1"/>
          <p:cNvGrpSpPr/>
          <p:nvPr/>
        </p:nvGrpSpPr>
        <p:grpSpPr>
          <a:xfrm>
            <a:off x="251520" y="260648"/>
            <a:ext cx="8712968" cy="6158141"/>
            <a:chOff x="251520" y="260648"/>
            <a:chExt cx="8712968" cy="6158141"/>
          </a:xfrm>
        </p:grpSpPr>
        <p:sp>
          <p:nvSpPr>
            <p:cNvPr id="4" name="Прямоугольник 3"/>
            <p:cNvSpPr/>
            <p:nvPr/>
          </p:nvSpPr>
          <p:spPr>
            <a:xfrm>
              <a:off x="1529220" y="260648"/>
              <a:ext cx="6048672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ru-RU" sz="2400" dirty="0" smtClean="0">
                  <a:solidFill>
                    <a:srgbClr val="272D6B"/>
                  </a:solidFill>
                  <a:latin typeface="Century Gothic" panose="020B0502020202020204" pitchFamily="34" charset="0"/>
                </a:rPr>
                <a:t>ТИПОЛОГИЯ ПРАКТИК</a:t>
              </a:r>
              <a:endParaRPr lang="ru-RU" sz="2400" dirty="0">
                <a:solidFill>
                  <a:srgbClr val="272D6B"/>
                </a:solidFill>
                <a:latin typeface="Century Gothic" panose="020B0502020202020204" pitchFamily="34" charset="0"/>
              </a:endParaRPr>
            </a:p>
          </p:txBody>
        </p:sp>
        <p:cxnSp>
          <p:nvCxnSpPr>
            <p:cNvPr id="5" name="Прямая соединительная линия 4"/>
            <p:cNvCxnSpPr/>
            <p:nvPr/>
          </p:nvCxnSpPr>
          <p:spPr>
            <a:xfrm>
              <a:off x="2051720" y="836712"/>
              <a:ext cx="5147688" cy="0"/>
            </a:xfrm>
            <a:prstGeom prst="line">
              <a:avLst/>
            </a:prstGeom>
            <a:ln w="19050">
              <a:solidFill>
                <a:srgbClr val="C20F1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" name="Прямоугольник 5"/>
            <p:cNvSpPr/>
            <p:nvPr/>
          </p:nvSpPr>
          <p:spPr>
            <a:xfrm>
              <a:off x="251520" y="986533"/>
              <a:ext cx="8712968" cy="543225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285750" indent="-285750" algn="just">
                <a:lnSpc>
                  <a:spcPct val="150000"/>
                </a:lnSpc>
                <a:spcAft>
                  <a:spcPts val="1000"/>
                </a:spcAft>
                <a:buClr>
                  <a:srgbClr val="C00000"/>
                </a:buClr>
                <a:buFont typeface="Courier New" panose="02070309020205020404" pitchFamily="49" charset="0"/>
                <a:buChar char="o"/>
              </a:pPr>
              <a:r>
                <a:rPr lang="ru-RU" dirty="0" smtClean="0">
                  <a:latin typeface="Century Gothic" panose="020B050202020202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по </a:t>
              </a:r>
              <a:r>
                <a:rPr lang="ru-RU" dirty="0">
                  <a:latin typeface="Century Gothic" panose="020B050202020202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признаку периода развития </a:t>
              </a:r>
              <a:r>
                <a:rPr lang="ru-RU" dirty="0" smtClean="0">
                  <a:latin typeface="Century Gothic" panose="020B050202020202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практики,</a:t>
              </a:r>
              <a:endParaRPr lang="ru-RU" dirty="0"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  <a:p>
              <a:pPr marL="285750" indent="-285750" algn="just">
                <a:lnSpc>
                  <a:spcPct val="150000"/>
                </a:lnSpc>
                <a:spcAft>
                  <a:spcPts val="1000"/>
                </a:spcAft>
                <a:buClr>
                  <a:srgbClr val="C00000"/>
                </a:buClr>
                <a:buFont typeface="Courier New" panose="02070309020205020404" pitchFamily="49" charset="0"/>
                <a:buChar char="o"/>
              </a:pPr>
              <a:r>
                <a:rPr lang="ru-RU" dirty="0" smtClean="0">
                  <a:latin typeface="Century Gothic" panose="020B050202020202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по </a:t>
              </a:r>
              <a:r>
                <a:rPr lang="ru-RU" dirty="0">
                  <a:latin typeface="Century Gothic" panose="020B050202020202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«уровню» функционирования </a:t>
              </a:r>
              <a:r>
                <a:rPr lang="ru-RU" dirty="0" smtClean="0">
                  <a:latin typeface="Century Gothic" panose="020B050202020202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практики,</a:t>
              </a:r>
              <a:endParaRPr lang="ru-RU" dirty="0"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  <a:p>
              <a:pPr marL="285750" indent="-285750" algn="just">
                <a:lnSpc>
                  <a:spcPct val="150000"/>
                </a:lnSpc>
                <a:spcAft>
                  <a:spcPts val="1000"/>
                </a:spcAft>
                <a:buClr>
                  <a:srgbClr val="C00000"/>
                </a:buClr>
                <a:buFont typeface="Courier New" panose="02070309020205020404" pitchFamily="49" charset="0"/>
                <a:buChar char="o"/>
              </a:pPr>
              <a:r>
                <a:rPr lang="ru-RU" dirty="0" smtClean="0">
                  <a:latin typeface="Century Gothic" panose="020B050202020202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по </a:t>
              </a:r>
              <a:r>
                <a:rPr lang="ru-RU" dirty="0">
                  <a:latin typeface="Century Gothic" panose="020B050202020202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«внешнему заказчику» полученного </a:t>
              </a:r>
              <a:r>
                <a:rPr lang="ru-RU" dirty="0" smtClean="0">
                  <a:latin typeface="Century Gothic" panose="020B050202020202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опыта,</a:t>
              </a:r>
              <a:endParaRPr lang="ru-RU" dirty="0"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  <a:p>
              <a:pPr marL="285750" indent="-285750" algn="just">
                <a:lnSpc>
                  <a:spcPct val="150000"/>
                </a:lnSpc>
                <a:spcAft>
                  <a:spcPts val="1000"/>
                </a:spcAft>
                <a:buClr>
                  <a:srgbClr val="C00000"/>
                </a:buClr>
                <a:buFont typeface="Courier New" panose="02070309020205020404" pitchFamily="49" charset="0"/>
                <a:buChar char="o"/>
              </a:pPr>
              <a:r>
                <a:rPr lang="ru-RU" dirty="0" smtClean="0">
                  <a:latin typeface="Century Gothic" panose="020B050202020202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по </a:t>
              </a:r>
              <a:r>
                <a:rPr lang="ru-RU" dirty="0">
                  <a:latin typeface="Century Gothic" panose="020B050202020202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вовлеченности разных типов образовательных </a:t>
              </a:r>
              <a:r>
                <a:rPr lang="ru-RU" dirty="0" smtClean="0">
                  <a:latin typeface="Century Gothic" panose="020B050202020202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организаций,</a:t>
              </a:r>
              <a:endParaRPr lang="ru-RU" dirty="0"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  <a:p>
              <a:pPr marL="285750" indent="-285750" algn="just">
                <a:lnSpc>
                  <a:spcPct val="150000"/>
                </a:lnSpc>
                <a:spcAft>
                  <a:spcPts val="1000"/>
                </a:spcAft>
                <a:buClr>
                  <a:srgbClr val="C00000"/>
                </a:buClr>
                <a:buFont typeface="Courier New" panose="02070309020205020404" pitchFamily="49" charset="0"/>
                <a:buChar char="o"/>
              </a:pPr>
              <a:r>
                <a:rPr lang="ru-RU" dirty="0" smtClean="0">
                  <a:latin typeface="Century Gothic" panose="020B050202020202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по </a:t>
              </a:r>
              <a:r>
                <a:rPr lang="ru-RU" dirty="0">
                  <a:latin typeface="Century Gothic" panose="020B050202020202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характеристикам </a:t>
              </a:r>
              <a:r>
                <a:rPr lang="ru-RU" dirty="0" smtClean="0">
                  <a:latin typeface="Century Gothic" panose="020B050202020202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партнерств,</a:t>
              </a:r>
              <a:endParaRPr lang="ru-RU" dirty="0"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  <a:p>
              <a:pPr marL="285750" indent="-285750" algn="just">
                <a:lnSpc>
                  <a:spcPct val="150000"/>
                </a:lnSpc>
                <a:spcAft>
                  <a:spcPts val="1000"/>
                </a:spcAft>
                <a:buClr>
                  <a:srgbClr val="C00000"/>
                </a:buClr>
                <a:buFont typeface="Courier New" panose="02070309020205020404" pitchFamily="49" charset="0"/>
                <a:buChar char="o"/>
              </a:pPr>
              <a:r>
                <a:rPr lang="ru-RU" dirty="0" smtClean="0">
                  <a:latin typeface="Century Gothic" panose="020B050202020202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по </a:t>
              </a:r>
              <a:r>
                <a:rPr lang="ru-RU" dirty="0">
                  <a:latin typeface="Century Gothic" panose="020B050202020202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ориентации на контингент обучающихся с определенными потребностями или </a:t>
              </a:r>
              <a:r>
                <a:rPr lang="ru-RU" dirty="0" smtClean="0">
                  <a:latin typeface="Century Gothic" panose="020B050202020202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особенностями,</a:t>
              </a:r>
              <a:endParaRPr lang="ru-RU" dirty="0"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  <a:p>
              <a:pPr marL="285750" indent="-285750" algn="just">
                <a:lnSpc>
                  <a:spcPct val="150000"/>
                </a:lnSpc>
                <a:spcAft>
                  <a:spcPts val="1000"/>
                </a:spcAft>
                <a:buClr>
                  <a:srgbClr val="C00000"/>
                </a:buClr>
                <a:buFont typeface="Courier New" panose="02070309020205020404" pitchFamily="49" charset="0"/>
                <a:buChar char="o"/>
              </a:pPr>
              <a:r>
                <a:rPr lang="ru-RU" dirty="0" smtClean="0">
                  <a:latin typeface="Century Gothic" panose="020B050202020202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по </a:t>
              </a:r>
              <a:r>
                <a:rPr lang="ru-RU" dirty="0">
                  <a:latin typeface="Century Gothic" panose="020B050202020202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степени вовлечения родителей и работодателей в использование возможностей отдельных учебных предметов или направленностей дополнительного образования; представленность в средствах массовой информации, пиар-поддержку и пр.</a:t>
              </a:r>
              <a:endParaRPr lang="ru-RU" dirty="0">
                <a:effectLst/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3029027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1"/>
          <p:cNvGrpSpPr/>
          <p:nvPr/>
        </p:nvGrpSpPr>
        <p:grpSpPr>
          <a:xfrm>
            <a:off x="0" y="0"/>
            <a:ext cx="8676456" cy="6858000"/>
            <a:chOff x="0" y="0"/>
            <a:chExt cx="8676456" cy="6858000"/>
          </a:xfrm>
        </p:grpSpPr>
        <p:sp>
          <p:nvSpPr>
            <p:cNvPr id="7" name="Прямоугольник 6"/>
            <p:cNvSpPr/>
            <p:nvPr/>
          </p:nvSpPr>
          <p:spPr>
            <a:xfrm>
              <a:off x="0" y="0"/>
              <a:ext cx="2900168" cy="6858000"/>
            </a:xfrm>
            <a:prstGeom prst="rect">
              <a:avLst/>
            </a:prstGeom>
            <a:solidFill>
              <a:srgbClr val="272D6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" name="Прямоугольник 3"/>
            <p:cNvSpPr/>
            <p:nvPr/>
          </p:nvSpPr>
          <p:spPr>
            <a:xfrm>
              <a:off x="539552" y="2564904"/>
              <a:ext cx="2360616" cy="132343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ru-RU" sz="2000" b="1" dirty="0" smtClean="0">
                  <a:solidFill>
                    <a:schemeClr val="bg1"/>
                  </a:solidFill>
                  <a:latin typeface="Century Gothic" panose="020B0502020202020204" pitchFamily="34" charset="0"/>
                </a:rPr>
                <a:t>ПРИМЕРНЫЙ ФОРМАТ ПРЕДСТАВЛЕНИЯ ПРАКТИКИ</a:t>
              </a:r>
              <a:endParaRPr lang="ru-RU" sz="2000" b="1" dirty="0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6" name="Прямоугольник 5"/>
            <p:cNvSpPr/>
            <p:nvPr/>
          </p:nvSpPr>
          <p:spPr>
            <a:xfrm>
              <a:off x="2900168" y="556396"/>
              <a:ext cx="5776288" cy="560890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  <a:spcAft>
                  <a:spcPts val="1200"/>
                </a:spcAft>
              </a:pPr>
              <a:r>
                <a:rPr lang="ru-RU" dirty="0">
                  <a:solidFill>
                    <a:srgbClr val="C00000"/>
                  </a:solidFill>
                  <a:latin typeface="Century Gothic" panose="020B0502020202020204" pitchFamily="34" charset="0"/>
                </a:rPr>
                <a:t>1. Общие сведения о </a:t>
              </a:r>
              <a:r>
                <a:rPr lang="ru-RU" dirty="0" smtClean="0">
                  <a:solidFill>
                    <a:srgbClr val="C00000"/>
                  </a:solidFill>
                  <a:latin typeface="Century Gothic" panose="020B0502020202020204" pitchFamily="34" charset="0"/>
                </a:rPr>
                <a:t>практике </a:t>
              </a:r>
              <a:r>
                <a:rPr lang="ru-RU" dirty="0" smtClean="0">
                  <a:latin typeface="Century Gothic" panose="020B0502020202020204" pitchFamily="34" charset="0"/>
                </a:rPr>
                <a:t>(название, организация-носитель практики, тип территории, сроки реализации, тип практики)</a:t>
              </a:r>
              <a:endParaRPr lang="ru-RU" dirty="0">
                <a:latin typeface="Century Gothic" panose="020B0502020202020204" pitchFamily="34" charset="0"/>
              </a:endParaRPr>
            </a:p>
            <a:p>
              <a:pPr>
                <a:lnSpc>
                  <a:spcPct val="130000"/>
                </a:lnSpc>
                <a:spcAft>
                  <a:spcPts val="1200"/>
                </a:spcAft>
              </a:pPr>
              <a:r>
                <a:rPr lang="ru-RU" dirty="0" smtClean="0">
                  <a:solidFill>
                    <a:srgbClr val="C00000"/>
                  </a:solidFill>
                  <a:latin typeface="Century Gothic" panose="020B0502020202020204" pitchFamily="34" charset="0"/>
                </a:rPr>
                <a:t>2</a:t>
              </a:r>
              <a:r>
                <a:rPr lang="ru-RU" dirty="0">
                  <a:solidFill>
                    <a:srgbClr val="C00000"/>
                  </a:solidFill>
                  <a:latin typeface="Century Gothic" panose="020B0502020202020204" pitchFamily="34" charset="0"/>
                </a:rPr>
                <a:t>. </a:t>
              </a:r>
              <a:r>
                <a:rPr lang="ru-RU" dirty="0" smtClean="0">
                  <a:solidFill>
                    <a:srgbClr val="C00000"/>
                  </a:solidFill>
                  <a:latin typeface="Century Gothic" panose="020B0502020202020204" pitchFamily="34" charset="0"/>
                </a:rPr>
                <a:t>Описание практики </a:t>
              </a:r>
              <a:r>
                <a:rPr lang="ru-RU" dirty="0" smtClean="0">
                  <a:latin typeface="Century Gothic" panose="020B0502020202020204" pitchFamily="34" charset="0"/>
                </a:rPr>
                <a:t>(цель и задачи, ценностные основания, уникальность практики, целевые </a:t>
              </a:r>
              <a:r>
                <a:rPr lang="ru-RU" dirty="0">
                  <a:latin typeface="Century Gothic" panose="020B0502020202020204" pitchFamily="34" charset="0"/>
                </a:rPr>
                <a:t>группы и </a:t>
              </a:r>
              <a:r>
                <a:rPr lang="ru-RU" dirty="0" err="1" smtClean="0">
                  <a:latin typeface="Century Gothic" panose="020B0502020202020204" pitchFamily="34" charset="0"/>
                </a:rPr>
                <a:t>благополучатели</a:t>
              </a:r>
              <a:r>
                <a:rPr lang="ru-RU" dirty="0" smtClean="0">
                  <a:latin typeface="Century Gothic" panose="020B0502020202020204" pitchFamily="34" charset="0"/>
                </a:rPr>
                <a:t> практики, проблемы </a:t>
              </a:r>
              <a:r>
                <a:rPr lang="ru-RU" dirty="0">
                  <a:latin typeface="Century Gothic" panose="020B0502020202020204" pitchFamily="34" charset="0"/>
                </a:rPr>
                <a:t>и потребности </a:t>
              </a:r>
              <a:r>
                <a:rPr lang="ru-RU" dirty="0" err="1" smtClean="0">
                  <a:latin typeface="Century Gothic" panose="020B0502020202020204" pitchFamily="34" charset="0"/>
                </a:rPr>
                <a:t>благополучателей</a:t>
              </a:r>
              <a:r>
                <a:rPr lang="ru-RU" dirty="0" smtClean="0">
                  <a:latin typeface="Century Gothic" panose="020B0502020202020204" pitchFamily="34" charset="0"/>
                </a:rPr>
                <a:t>, планируемые </a:t>
              </a:r>
              <a:r>
                <a:rPr lang="ru-RU" dirty="0">
                  <a:latin typeface="Century Gothic" panose="020B0502020202020204" pitchFamily="34" charset="0"/>
                </a:rPr>
                <a:t>результаты и ожидаемые эффекты </a:t>
              </a:r>
              <a:r>
                <a:rPr lang="ru-RU" dirty="0" smtClean="0">
                  <a:latin typeface="Century Gothic" panose="020B0502020202020204" pitchFamily="34" charset="0"/>
                </a:rPr>
                <a:t>реализации практики, перечень </a:t>
              </a:r>
              <a:r>
                <a:rPr lang="ru-RU" dirty="0">
                  <a:latin typeface="Century Gothic" panose="020B0502020202020204" pitchFamily="34" charset="0"/>
                </a:rPr>
                <a:t>мероприятий по достижению результатов реализуемой </a:t>
              </a:r>
              <a:r>
                <a:rPr lang="ru-RU" dirty="0" smtClean="0">
                  <a:latin typeface="Century Gothic" panose="020B0502020202020204" pitchFamily="34" charset="0"/>
                </a:rPr>
                <a:t>практики, критерии </a:t>
              </a:r>
              <a:r>
                <a:rPr lang="ru-RU" dirty="0">
                  <a:latin typeface="Century Gothic" panose="020B0502020202020204" pitchFamily="34" charset="0"/>
                </a:rPr>
                <a:t>и индикаторы оценки достижения </a:t>
              </a:r>
              <a:r>
                <a:rPr lang="ru-RU" dirty="0" smtClean="0">
                  <a:latin typeface="Century Gothic" panose="020B0502020202020204" pitchFamily="34" charset="0"/>
                </a:rPr>
                <a:t>результатов, факторы</a:t>
              </a:r>
              <a:r>
                <a:rPr lang="ru-RU" dirty="0">
                  <a:latin typeface="Century Gothic" panose="020B0502020202020204" pitchFamily="34" charset="0"/>
                </a:rPr>
                <a:t>, влияющие на достижение планируемых результатов </a:t>
              </a:r>
              <a:r>
                <a:rPr lang="ru-RU" dirty="0" smtClean="0">
                  <a:latin typeface="Century Gothic" panose="020B0502020202020204" pitchFamily="34" charset="0"/>
                </a:rPr>
                <a:t>практики, риски </a:t>
              </a:r>
              <a:r>
                <a:rPr lang="ru-RU" dirty="0">
                  <a:latin typeface="Century Gothic" panose="020B0502020202020204" pitchFamily="34" charset="0"/>
                </a:rPr>
                <a:t>реализации практики и способы их </a:t>
              </a:r>
              <a:r>
                <a:rPr lang="ru-RU" dirty="0" smtClean="0">
                  <a:latin typeface="Century Gothic" panose="020B0502020202020204" pitchFamily="34" charset="0"/>
                </a:rPr>
                <a:t>преодоления)</a:t>
              </a:r>
              <a:endParaRPr lang="ru-RU" dirty="0">
                <a:latin typeface="Century Gothic" panose="020B0502020202020204" pitchFamily="34" charset="0"/>
              </a:endParaRPr>
            </a:p>
          </p:txBody>
        </p:sp>
        <p:sp>
          <p:nvSpPr>
            <p:cNvPr id="8" name="Прямоугольник 7"/>
            <p:cNvSpPr/>
            <p:nvPr/>
          </p:nvSpPr>
          <p:spPr>
            <a:xfrm>
              <a:off x="539552" y="476672"/>
              <a:ext cx="8136904" cy="5976664"/>
            </a:xfrm>
            <a:prstGeom prst="rect">
              <a:avLst/>
            </a:prstGeom>
            <a:noFill/>
            <a:ln w="57150">
              <a:solidFill>
                <a:srgbClr val="17AEC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</p:spTree>
    <p:extLst>
      <p:ext uri="{BB962C8B-B14F-4D97-AF65-F5344CB8AC3E}">
        <p14:creationId xmlns:p14="http://schemas.microsoft.com/office/powerpoint/2010/main" val="24891953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1"/>
          <p:cNvGrpSpPr/>
          <p:nvPr/>
        </p:nvGrpSpPr>
        <p:grpSpPr>
          <a:xfrm>
            <a:off x="827584" y="2204864"/>
            <a:ext cx="7560840" cy="1877437"/>
            <a:chOff x="827584" y="2204864"/>
            <a:chExt cx="7560840" cy="1877437"/>
          </a:xfrm>
        </p:grpSpPr>
        <p:sp>
          <p:nvSpPr>
            <p:cNvPr id="4" name="Прямоугольник 3"/>
            <p:cNvSpPr/>
            <p:nvPr/>
          </p:nvSpPr>
          <p:spPr>
            <a:xfrm>
              <a:off x="827584" y="2204864"/>
              <a:ext cx="7560840" cy="187743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ru-RU" sz="2800" dirty="0">
                  <a:solidFill>
                    <a:srgbClr val="272D6B"/>
                  </a:solidFill>
                  <a:latin typeface="Century Gothic" panose="020B0502020202020204" pitchFamily="34" charset="0"/>
                  <a:cs typeface="Helvetica" panose="020B0604020202020204" pitchFamily="34" charset="0"/>
                </a:rPr>
                <a:t>АЛГОРИТМ </a:t>
              </a:r>
              <a:endParaRPr lang="ru-RU" sz="2800" dirty="0" smtClean="0">
                <a:solidFill>
                  <a:srgbClr val="272D6B"/>
                </a:solidFill>
                <a:latin typeface="Century Gothic" panose="020B0502020202020204" pitchFamily="34" charset="0"/>
                <a:cs typeface="Helvetica" panose="020B0604020202020204" pitchFamily="34" charset="0"/>
              </a:endParaRPr>
            </a:p>
            <a:p>
              <a:pPr algn="ctr"/>
              <a:endParaRPr lang="ru-RU" sz="2800" dirty="0">
                <a:solidFill>
                  <a:srgbClr val="272D6B"/>
                </a:solidFill>
                <a:latin typeface="Century Gothic" panose="020B0502020202020204" pitchFamily="34" charset="0"/>
                <a:cs typeface="Helvetica" panose="020B0604020202020204" pitchFamily="34" charset="0"/>
              </a:endParaRPr>
            </a:p>
            <a:p>
              <a:pPr algn="ctr"/>
              <a:r>
                <a:rPr lang="ru-RU" sz="2000" dirty="0">
                  <a:solidFill>
                    <a:srgbClr val="272D6B"/>
                  </a:solidFill>
                  <a:latin typeface="Century Gothic" panose="020B0502020202020204" pitchFamily="34" charset="0"/>
                  <a:cs typeface="Helvetica" panose="020B0604020202020204" pitchFamily="34" charset="0"/>
                </a:rPr>
                <a:t>взаимодействия регионального, муниципальных и кураторов внедрения механизмов вовлечения ОДО на уровне образовательной организации </a:t>
              </a:r>
            </a:p>
          </p:txBody>
        </p:sp>
        <p:cxnSp>
          <p:nvCxnSpPr>
            <p:cNvPr id="5" name="Прямая соединительная линия 4"/>
            <p:cNvCxnSpPr/>
            <p:nvPr/>
          </p:nvCxnSpPr>
          <p:spPr>
            <a:xfrm>
              <a:off x="2051720" y="2852936"/>
              <a:ext cx="5147688" cy="0"/>
            </a:xfrm>
            <a:prstGeom prst="line">
              <a:avLst/>
            </a:prstGeom>
            <a:ln w="19050">
              <a:solidFill>
                <a:srgbClr val="C20F1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0795812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Группа 3"/>
          <p:cNvGrpSpPr/>
          <p:nvPr/>
        </p:nvGrpSpPr>
        <p:grpSpPr>
          <a:xfrm>
            <a:off x="270221" y="116632"/>
            <a:ext cx="8708977" cy="6408713"/>
            <a:chOff x="270221" y="116632"/>
            <a:chExt cx="8708977" cy="6408713"/>
          </a:xfrm>
        </p:grpSpPr>
        <p:sp>
          <p:nvSpPr>
            <p:cNvPr id="35854" name="Rectangle 14"/>
            <p:cNvSpPr>
              <a:spLocks noChangeArrowheads="1"/>
            </p:cNvSpPr>
            <p:nvPr/>
          </p:nvSpPr>
          <p:spPr bwMode="auto">
            <a:xfrm>
              <a:off x="275484" y="1597298"/>
              <a:ext cx="8472980" cy="319534"/>
            </a:xfrm>
            <a:prstGeom prst="rect">
              <a:avLst/>
            </a:prstGeom>
            <a:noFill/>
            <a:ln w="9525">
              <a:solidFill>
                <a:srgbClr val="17AECD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/>
              <a:r>
                <a:rPr lang="ru-RU" sz="1600" b="1" dirty="0">
                  <a:latin typeface="Century Gothic" panose="020B0502020202020204" pitchFamily="34" charset="0"/>
                </a:rPr>
                <a:t>региональный куратор</a:t>
              </a:r>
              <a:endParaRPr lang="ru-RU" sz="3600" b="1" dirty="0">
                <a:latin typeface="Century Gothic" panose="020B0502020202020204" pitchFamily="34" charset="0"/>
              </a:endParaRPr>
            </a:p>
          </p:txBody>
        </p:sp>
        <p:sp>
          <p:nvSpPr>
            <p:cNvPr id="35863" name="AutoShape 23"/>
            <p:cNvSpPr>
              <a:spLocks noChangeShapeType="1"/>
            </p:cNvSpPr>
            <p:nvPr/>
          </p:nvSpPr>
          <p:spPr bwMode="auto">
            <a:xfrm>
              <a:off x="1030242" y="3501181"/>
              <a:ext cx="0" cy="247650"/>
            </a:xfrm>
            <a:prstGeom prst="straightConnector1">
              <a:avLst/>
            </a:prstGeom>
            <a:noFill/>
            <a:ln w="9525">
              <a:solidFill>
                <a:srgbClr val="17AECD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35864" name="AutoShape 24"/>
            <p:cNvSpPr>
              <a:spLocks noChangeShapeType="1"/>
            </p:cNvSpPr>
            <p:nvPr/>
          </p:nvSpPr>
          <p:spPr bwMode="auto">
            <a:xfrm>
              <a:off x="2974929" y="3501181"/>
              <a:ext cx="0" cy="247650"/>
            </a:xfrm>
            <a:prstGeom prst="straightConnector1">
              <a:avLst/>
            </a:prstGeom>
            <a:noFill/>
            <a:ln w="9525">
              <a:solidFill>
                <a:srgbClr val="17AECD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35865" name="AutoShape 25"/>
            <p:cNvSpPr>
              <a:spLocks noChangeShapeType="1"/>
            </p:cNvSpPr>
            <p:nvPr/>
          </p:nvSpPr>
          <p:spPr bwMode="auto">
            <a:xfrm>
              <a:off x="5135517" y="3501181"/>
              <a:ext cx="0" cy="247650"/>
            </a:xfrm>
            <a:prstGeom prst="straightConnector1">
              <a:avLst/>
            </a:prstGeom>
            <a:noFill/>
            <a:ln w="9525">
              <a:solidFill>
                <a:srgbClr val="17AECD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35852" name="AutoShape 12"/>
            <p:cNvSpPr>
              <a:spLocks noChangeShapeType="1"/>
            </p:cNvSpPr>
            <p:nvPr/>
          </p:nvSpPr>
          <p:spPr bwMode="auto">
            <a:xfrm>
              <a:off x="3767092" y="2134344"/>
              <a:ext cx="0" cy="247650"/>
            </a:xfrm>
            <a:prstGeom prst="straightConnector1">
              <a:avLst/>
            </a:prstGeom>
            <a:noFill/>
            <a:ln w="9525">
              <a:solidFill>
                <a:srgbClr val="17AECD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35849" name="Rectangle 9"/>
            <p:cNvSpPr>
              <a:spLocks noChangeArrowheads="1"/>
            </p:cNvSpPr>
            <p:nvPr/>
          </p:nvSpPr>
          <p:spPr bwMode="auto">
            <a:xfrm>
              <a:off x="275484" y="116632"/>
              <a:ext cx="8472980" cy="792163"/>
            </a:xfrm>
            <a:prstGeom prst="rect">
              <a:avLst/>
            </a:prstGeom>
            <a:noFill/>
            <a:ln w="9525">
              <a:solidFill>
                <a:srgbClr val="17AECD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/>
              <a:r>
                <a:rPr lang="ru-RU" sz="1600" dirty="0">
                  <a:latin typeface="Century Gothic" panose="020B0502020202020204" pitchFamily="34" charset="0"/>
                </a:rPr>
                <a:t>методические рекомендации,</a:t>
              </a:r>
            </a:p>
            <a:p>
              <a:pPr algn="ctr"/>
              <a:r>
                <a:rPr lang="ru-RU" sz="1600" dirty="0">
                  <a:latin typeface="Century Gothic" panose="020B0502020202020204" pitchFamily="34" charset="0"/>
                </a:rPr>
                <a:t>паспорта ФП «Современная школа», «Успех каждого ребенка», «Молодые профессионалы»</a:t>
              </a:r>
              <a:endParaRPr lang="ru-RU" sz="3600" dirty="0">
                <a:latin typeface="Century Gothic" panose="020B0502020202020204" pitchFamily="34" charset="0"/>
              </a:endParaRPr>
            </a:p>
          </p:txBody>
        </p:sp>
        <p:sp>
          <p:nvSpPr>
            <p:cNvPr id="35851" name="Rectangle 11"/>
            <p:cNvSpPr>
              <a:spLocks noChangeArrowheads="1"/>
            </p:cNvSpPr>
            <p:nvPr/>
          </p:nvSpPr>
          <p:spPr bwMode="auto">
            <a:xfrm>
              <a:off x="275484" y="1093243"/>
              <a:ext cx="8472980" cy="319533"/>
            </a:xfrm>
            <a:prstGeom prst="rect">
              <a:avLst/>
            </a:prstGeom>
            <a:noFill/>
            <a:ln w="9525">
              <a:solidFill>
                <a:srgbClr val="17AECD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/>
              <a:r>
                <a:rPr lang="ru-RU" sz="1600" b="1" dirty="0">
                  <a:latin typeface="Century Gothic" panose="020B0502020202020204" pitchFamily="34" charset="0"/>
                </a:rPr>
                <a:t>руководитель </a:t>
              </a:r>
              <a:r>
                <a:rPr lang="ru-RU" sz="1600" b="1" dirty="0" smtClean="0">
                  <a:latin typeface="Century Gothic" panose="020B0502020202020204" pitchFamily="34" charset="0"/>
                </a:rPr>
                <a:t>регионального проекта (контролирующие </a:t>
              </a:r>
              <a:r>
                <a:rPr lang="ru-RU" sz="1600" b="1" dirty="0">
                  <a:latin typeface="Century Gothic" panose="020B0502020202020204" pitchFamily="34" charset="0"/>
                </a:rPr>
                <a:t>функции)</a:t>
              </a:r>
              <a:endParaRPr lang="ru-RU" sz="3600" b="1" dirty="0">
                <a:latin typeface="Century Gothic" panose="020B0502020202020204" pitchFamily="34" charset="0"/>
              </a:endParaRPr>
            </a:p>
          </p:txBody>
        </p:sp>
        <p:sp>
          <p:nvSpPr>
            <p:cNvPr id="35859" name="Rectangle 19"/>
            <p:cNvSpPr>
              <a:spLocks noChangeArrowheads="1"/>
            </p:cNvSpPr>
            <p:nvPr/>
          </p:nvSpPr>
          <p:spPr bwMode="auto">
            <a:xfrm>
              <a:off x="275484" y="2098443"/>
              <a:ext cx="1727200" cy="578295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17AECD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/>
              <a:r>
                <a:rPr lang="ru-RU" sz="1600" dirty="0">
                  <a:latin typeface="Century Gothic" panose="020B0502020202020204" pitchFamily="34" charset="0"/>
                </a:rPr>
                <a:t>дорожная карта</a:t>
              </a:r>
              <a:endParaRPr lang="ru-RU" sz="3600" dirty="0">
                <a:latin typeface="Century Gothic" panose="020B0502020202020204" pitchFamily="34" charset="0"/>
              </a:endParaRPr>
            </a:p>
          </p:txBody>
        </p:sp>
        <p:sp>
          <p:nvSpPr>
            <p:cNvPr id="35860" name="Rectangle 20"/>
            <p:cNvSpPr>
              <a:spLocks noChangeArrowheads="1"/>
            </p:cNvSpPr>
            <p:nvPr/>
          </p:nvSpPr>
          <p:spPr bwMode="auto">
            <a:xfrm>
              <a:off x="2075709" y="2098443"/>
              <a:ext cx="1943100" cy="578295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17AECD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/>
              <a:r>
                <a:rPr lang="ru-RU" sz="1600" dirty="0">
                  <a:latin typeface="Century Gothic" panose="020B0502020202020204" pitchFamily="34" charset="0"/>
                </a:rPr>
                <a:t>Концепция</a:t>
              </a:r>
              <a:endParaRPr lang="ru-RU" sz="3600" dirty="0">
                <a:latin typeface="Century Gothic" panose="020B0502020202020204" pitchFamily="34" charset="0"/>
              </a:endParaRPr>
            </a:p>
          </p:txBody>
        </p:sp>
        <p:sp>
          <p:nvSpPr>
            <p:cNvPr id="35861" name="Rectangle 21"/>
            <p:cNvSpPr>
              <a:spLocks noChangeArrowheads="1"/>
            </p:cNvSpPr>
            <p:nvPr/>
          </p:nvSpPr>
          <p:spPr bwMode="auto">
            <a:xfrm>
              <a:off x="4091835" y="2098443"/>
              <a:ext cx="3419872" cy="578295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17AECD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/>
              <a:r>
                <a:rPr lang="ru-RU" sz="1600" dirty="0">
                  <a:latin typeface="Century Gothic" panose="020B0502020202020204" pitchFamily="34" charset="0"/>
                </a:rPr>
                <a:t>методические рекомендации, консультирование</a:t>
              </a:r>
              <a:endParaRPr lang="ru-RU" sz="3600" dirty="0">
                <a:latin typeface="Century Gothic" panose="020B0502020202020204" pitchFamily="34" charset="0"/>
              </a:endParaRPr>
            </a:p>
          </p:txBody>
        </p:sp>
        <p:sp>
          <p:nvSpPr>
            <p:cNvPr id="35862" name="Rectangle 22"/>
            <p:cNvSpPr>
              <a:spLocks noChangeArrowheads="1"/>
            </p:cNvSpPr>
            <p:nvPr/>
          </p:nvSpPr>
          <p:spPr bwMode="auto">
            <a:xfrm>
              <a:off x="275484" y="2852936"/>
              <a:ext cx="8464349" cy="319533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17AECD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/>
              <a:r>
                <a:rPr lang="ru-RU" sz="1600" b="1">
                  <a:latin typeface="Century Gothic" panose="020B0502020202020204" pitchFamily="34" charset="0"/>
                </a:rPr>
                <a:t>муниципальный куратор</a:t>
              </a:r>
              <a:endParaRPr lang="ru-RU" sz="3600" b="1">
                <a:latin typeface="Century Gothic" panose="020B0502020202020204" pitchFamily="34" charset="0"/>
              </a:endParaRPr>
            </a:p>
          </p:txBody>
        </p:sp>
        <p:sp>
          <p:nvSpPr>
            <p:cNvPr id="35866" name="Rectangle 26"/>
            <p:cNvSpPr>
              <a:spLocks noChangeArrowheads="1"/>
            </p:cNvSpPr>
            <p:nvPr/>
          </p:nvSpPr>
          <p:spPr bwMode="auto">
            <a:xfrm>
              <a:off x="270221" y="3363252"/>
              <a:ext cx="1727200" cy="560308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17AECD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/>
              <a:r>
                <a:rPr lang="ru-RU" sz="1600">
                  <a:latin typeface="Century Gothic" panose="020B0502020202020204" pitchFamily="34" charset="0"/>
                </a:rPr>
                <a:t>дорожная карта</a:t>
              </a:r>
              <a:endParaRPr lang="ru-RU" sz="3600">
                <a:latin typeface="Century Gothic" panose="020B0502020202020204" pitchFamily="34" charset="0"/>
              </a:endParaRPr>
            </a:p>
          </p:txBody>
        </p:sp>
        <p:sp>
          <p:nvSpPr>
            <p:cNvPr id="35867" name="Rectangle 27"/>
            <p:cNvSpPr>
              <a:spLocks noChangeArrowheads="1"/>
            </p:cNvSpPr>
            <p:nvPr/>
          </p:nvSpPr>
          <p:spPr bwMode="auto">
            <a:xfrm>
              <a:off x="2086523" y="3358608"/>
              <a:ext cx="1943100" cy="559778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17AECD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/>
              <a:r>
                <a:rPr lang="ru-RU" sz="1600">
                  <a:latin typeface="Century Gothic" panose="020B0502020202020204" pitchFamily="34" charset="0"/>
                </a:rPr>
                <a:t>Концепция</a:t>
              </a:r>
              <a:endParaRPr lang="ru-RU" sz="3600">
                <a:latin typeface="Century Gothic" panose="020B0502020202020204" pitchFamily="34" charset="0"/>
              </a:endParaRPr>
            </a:p>
          </p:txBody>
        </p:sp>
        <p:sp>
          <p:nvSpPr>
            <p:cNvPr id="35868" name="Rectangle 28"/>
            <p:cNvSpPr>
              <a:spLocks noChangeArrowheads="1"/>
            </p:cNvSpPr>
            <p:nvPr/>
          </p:nvSpPr>
          <p:spPr bwMode="auto">
            <a:xfrm>
              <a:off x="4092235" y="3356009"/>
              <a:ext cx="2784021" cy="847379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17AECD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/>
              <a:r>
                <a:rPr lang="ru-RU" sz="1600">
                  <a:latin typeface="Century Gothic" panose="020B0502020202020204" pitchFamily="34" charset="0"/>
                </a:rPr>
                <a:t>методические рекомендации, консультирование</a:t>
              </a:r>
              <a:endParaRPr lang="ru-RU" sz="3600">
                <a:latin typeface="Century Gothic" panose="020B0502020202020204" pitchFamily="34" charset="0"/>
              </a:endParaRPr>
            </a:p>
          </p:txBody>
        </p:sp>
        <p:sp>
          <p:nvSpPr>
            <p:cNvPr id="35872" name="Rectangle 32"/>
            <p:cNvSpPr>
              <a:spLocks noChangeArrowheads="1"/>
            </p:cNvSpPr>
            <p:nvPr/>
          </p:nvSpPr>
          <p:spPr bwMode="auto">
            <a:xfrm>
              <a:off x="346921" y="4364211"/>
              <a:ext cx="6408738" cy="360933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17AECD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/>
              <a:r>
                <a:rPr lang="ru-RU" sz="1600" b="1" dirty="0">
                  <a:latin typeface="Century Gothic" panose="020B0502020202020204" pitchFamily="34" charset="0"/>
                </a:rPr>
                <a:t>куратор на уровне образовательной организации</a:t>
              </a:r>
              <a:endParaRPr lang="ru-RU" sz="3600" b="1" dirty="0">
                <a:latin typeface="Century Gothic" panose="020B0502020202020204" pitchFamily="34" charset="0"/>
              </a:endParaRPr>
            </a:p>
          </p:txBody>
        </p:sp>
        <p:sp>
          <p:nvSpPr>
            <p:cNvPr id="35876" name="Rectangle 36"/>
            <p:cNvSpPr>
              <a:spLocks noChangeArrowheads="1"/>
            </p:cNvSpPr>
            <p:nvPr/>
          </p:nvSpPr>
          <p:spPr bwMode="auto">
            <a:xfrm>
              <a:off x="281498" y="4905027"/>
              <a:ext cx="1704253" cy="1620318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17AECD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/>
              <a:r>
                <a:rPr lang="ru-RU" sz="1600" dirty="0">
                  <a:latin typeface="Century Gothic" panose="020B0502020202020204" pitchFamily="34" charset="0"/>
                </a:rPr>
                <a:t>дорожная карта</a:t>
              </a:r>
              <a:endParaRPr lang="ru-RU" sz="3600" dirty="0">
                <a:latin typeface="Century Gothic" panose="020B0502020202020204" pitchFamily="34" charset="0"/>
              </a:endParaRPr>
            </a:p>
          </p:txBody>
        </p:sp>
        <p:sp>
          <p:nvSpPr>
            <p:cNvPr id="35877" name="Rectangle 37"/>
            <p:cNvSpPr>
              <a:spLocks noChangeArrowheads="1"/>
            </p:cNvSpPr>
            <p:nvPr/>
          </p:nvSpPr>
          <p:spPr bwMode="auto">
            <a:xfrm>
              <a:off x="2312237" y="4906119"/>
              <a:ext cx="2016125" cy="1619226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17AECD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/>
              <a:r>
                <a:rPr lang="ru-RU" sz="1600" dirty="0">
                  <a:solidFill>
                    <a:srgbClr val="000000"/>
                  </a:solidFill>
                  <a:latin typeface="Century Gothic" panose="020B0502020202020204" pitchFamily="34" charset="0"/>
                  <a:cs typeface="Times New Roman" panose="02020603050405020304" pitchFamily="18" charset="0"/>
                </a:rPr>
                <a:t>перечень потенциальных социальных </a:t>
              </a:r>
              <a:r>
                <a:rPr lang="ru-RU" sz="1600" dirty="0" smtClean="0">
                  <a:solidFill>
                    <a:srgbClr val="000000"/>
                  </a:solidFill>
                  <a:latin typeface="Century Gothic" panose="020B0502020202020204" pitchFamily="34" charset="0"/>
                  <a:cs typeface="Times New Roman" panose="02020603050405020304" pitchFamily="18" charset="0"/>
                </a:rPr>
                <a:t>партнеров</a:t>
              </a:r>
              <a:endParaRPr lang="ru-RU" sz="1600" b="1" dirty="0">
                <a:latin typeface="Century Gothic" panose="020B0502020202020204" pitchFamily="34" charset="0"/>
              </a:endParaRPr>
            </a:p>
          </p:txBody>
        </p:sp>
        <p:sp>
          <p:nvSpPr>
            <p:cNvPr id="35878" name="Rectangle 38"/>
            <p:cNvSpPr>
              <a:spLocks noChangeArrowheads="1"/>
            </p:cNvSpPr>
            <p:nvPr/>
          </p:nvSpPr>
          <p:spPr bwMode="auto">
            <a:xfrm>
              <a:off x="4569667" y="4905026"/>
              <a:ext cx="2160587" cy="1620319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17AECD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/>
              <a:r>
                <a:rPr lang="ru-RU" sz="1600" dirty="0">
                  <a:solidFill>
                    <a:srgbClr val="000000"/>
                  </a:solidFill>
                  <a:latin typeface="Century Gothic" panose="020B0502020202020204" pitchFamily="34" charset="0"/>
                  <a:cs typeface="Times New Roman" panose="02020603050405020304" pitchFamily="18" charset="0"/>
                </a:rPr>
                <a:t>распорядительные акты о внедрении механизмов вовлечения ОДО: приказы, распоряжения</a:t>
              </a:r>
            </a:p>
          </p:txBody>
        </p:sp>
        <p:sp>
          <p:nvSpPr>
            <p:cNvPr id="35882" name="Rectangle 42"/>
            <p:cNvSpPr>
              <a:spLocks noChangeArrowheads="1"/>
            </p:cNvSpPr>
            <p:nvPr/>
          </p:nvSpPr>
          <p:spPr bwMode="auto">
            <a:xfrm>
              <a:off x="6971559" y="3500735"/>
              <a:ext cx="2007639" cy="2808585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17AECD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/>
              <a:r>
                <a:rPr lang="ru-RU" sz="1600" dirty="0">
                  <a:solidFill>
                    <a:srgbClr val="000000"/>
                  </a:solidFill>
                  <a:latin typeface="Century Gothic" panose="020B0502020202020204" pitchFamily="34" charset="0"/>
                  <a:cs typeface="Times New Roman" panose="02020603050405020304" pitchFamily="18" charset="0"/>
                </a:rPr>
                <a:t>предоставление отчетности (получение данных на основании результатов мониторинга, подготовка отчетов о реализации мероприятий </a:t>
              </a:r>
            </a:p>
          </p:txBody>
        </p:sp>
        <p:sp>
          <p:nvSpPr>
            <p:cNvPr id="42" name="Стрелка вниз 41"/>
            <p:cNvSpPr/>
            <p:nvPr/>
          </p:nvSpPr>
          <p:spPr>
            <a:xfrm>
              <a:off x="4019330" y="908448"/>
              <a:ext cx="108000" cy="180000"/>
            </a:xfrm>
            <a:prstGeom prst="downArrow">
              <a:avLst/>
            </a:prstGeom>
            <a:solidFill>
              <a:srgbClr val="17AE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4" name="Стрелка вниз 43"/>
            <p:cNvSpPr/>
            <p:nvPr/>
          </p:nvSpPr>
          <p:spPr>
            <a:xfrm>
              <a:off x="4001321" y="1412776"/>
              <a:ext cx="108000" cy="180000"/>
            </a:xfrm>
            <a:prstGeom prst="downArrow">
              <a:avLst/>
            </a:prstGeom>
            <a:solidFill>
              <a:srgbClr val="17AE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5" name="Стрелка вниз 44"/>
            <p:cNvSpPr/>
            <p:nvPr/>
          </p:nvSpPr>
          <p:spPr>
            <a:xfrm>
              <a:off x="1079625" y="1927540"/>
              <a:ext cx="108000" cy="180000"/>
            </a:xfrm>
            <a:prstGeom prst="downArrow">
              <a:avLst/>
            </a:prstGeom>
            <a:solidFill>
              <a:srgbClr val="17AE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6" name="Стрелка вниз 45"/>
            <p:cNvSpPr/>
            <p:nvPr/>
          </p:nvSpPr>
          <p:spPr>
            <a:xfrm>
              <a:off x="2974929" y="1916436"/>
              <a:ext cx="108000" cy="180000"/>
            </a:xfrm>
            <a:prstGeom prst="downArrow">
              <a:avLst/>
            </a:prstGeom>
            <a:solidFill>
              <a:srgbClr val="17AE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7" name="Стрелка вниз 46"/>
            <p:cNvSpPr/>
            <p:nvPr/>
          </p:nvSpPr>
          <p:spPr>
            <a:xfrm>
              <a:off x="5939855" y="1916436"/>
              <a:ext cx="108000" cy="180000"/>
            </a:xfrm>
            <a:prstGeom prst="downArrow">
              <a:avLst/>
            </a:prstGeom>
            <a:solidFill>
              <a:srgbClr val="17AE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8" name="Стрелка вниз 47"/>
            <p:cNvSpPr/>
            <p:nvPr/>
          </p:nvSpPr>
          <p:spPr>
            <a:xfrm>
              <a:off x="1079625" y="2680741"/>
              <a:ext cx="108000" cy="180000"/>
            </a:xfrm>
            <a:prstGeom prst="downArrow">
              <a:avLst/>
            </a:prstGeom>
            <a:solidFill>
              <a:srgbClr val="17AE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9" name="Стрелка вниз 48"/>
            <p:cNvSpPr/>
            <p:nvPr/>
          </p:nvSpPr>
          <p:spPr>
            <a:xfrm>
              <a:off x="2974929" y="2680211"/>
              <a:ext cx="108000" cy="180000"/>
            </a:xfrm>
            <a:prstGeom prst="downArrow">
              <a:avLst/>
            </a:prstGeom>
            <a:solidFill>
              <a:srgbClr val="17AE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0" name="Стрелка вниз 49"/>
            <p:cNvSpPr/>
            <p:nvPr/>
          </p:nvSpPr>
          <p:spPr>
            <a:xfrm>
              <a:off x="5939855" y="2680211"/>
              <a:ext cx="108000" cy="180000"/>
            </a:xfrm>
            <a:prstGeom prst="downArrow">
              <a:avLst/>
            </a:prstGeom>
            <a:solidFill>
              <a:srgbClr val="17AE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1" name="Стрелка вниз 50"/>
            <p:cNvSpPr/>
            <p:nvPr/>
          </p:nvSpPr>
          <p:spPr>
            <a:xfrm>
              <a:off x="1079625" y="3176539"/>
              <a:ext cx="108000" cy="180000"/>
            </a:xfrm>
            <a:prstGeom prst="downArrow">
              <a:avLst/>
            </a:prstGeom>
            <a:solidFill>
              <a:srgbClr val="17AE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2" name="Стрелка вниз 51"/>
            <p:cNvSpPr/>
            <p:nvPr/>
          </p:nvSpPr>
          <p:spPr>
            <a:xfrm>
              <a:off x="2974929" y="3176009"/>
              <a:ext cx="108000" cy="180000"/>
            </a:xfrm>
            <a:prstGeom prst="downArrow">
              <a:avLst/>
            </a:prstGeom>
            <a:solidFill>
              <a:srgbClr val="17AE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3" name="Стрелка вниз 52"/>
            <p:cNvSpPr/>
            <p:nvPr/>
          </p:nvSpPr>
          <p:spPr>
            <a:xfrm>
              <a:off x="5939855" y="3176009"/>
              <a:ext cx="108000" cy="180000"/>
            </a:xfrm>
            <a:prstGeom prst="downArrow">
              <a:avLst/>
            </a:prstGeom>
            <a:solidFill>
              <a:srgbClr val="17AE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4" name="Стрелка вниз 53"/>
            <p:cNvSpPr/>
            <p:nvPr/>
          </p:nvSpPr>
          <p:spPr>
            <a:xfrm>
              <a:off x="5430245" y="4203329"/>
              <a:ext cx="108000" cy="180000"/>
            </a:xfrm>
            <a:prstGeom prst="downArrow">
              <a:avLst/>
            </a:prstGeom>
            <a:solidFill>
              <a:srgbClr val="17AE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5" name="Стрелка вниз 54"/>
            <p:cNvSpPr/>
            <p:nvPr/>
          </p:nvSpPr>
          <p:spPr>
            <a:xfrm>
              <a:off x="2981239" y="3919360"/>
              <a:ext cx="108000" cy="432000"/>
            </a:xfrm>
            <a:prstGeom prst="downArrow">
              <a:avLst/>
            </a:prstGeom>
            <a:solidFill>
              <a:srgbClr val="17AE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6" name="Стрелка вниз 55"/>
            <p:cNvSpPr/>
            <p:nvPr/>
          </p:nvSpPr>
          <p:spPr>
            <a:xfrm>
              <a:off x="1073292" y="3937936"/>
              <a:ext cx="108000" cy="432000"/>
            </a:xfrm>
            <a:prstGeom prst="downArrow">
              <a:avLst/>
            </a:prstGeom>
            <a:solidFill>
              <a:srgbClr val="17AE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7" name="Стрелка вниз 56"/>
            <p:cNvSpPr/>
            <p:nvPr/>
          </p:nvSpPr>
          <p:spPr>
            <a:xfrm>
              <a:off x="1065402" y="4737995"/>
              <a:ext cx="108000" cy="180000"/>
            </a:xfrm>
            <a:prstGeom prst="downArrow">
              <a:avLst/>
            </a:prstGeom>
            <a:solidFill>
              <a:srgbClr val="17AE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8" name="Стрелка вниз 57"/>
            <p:cNvSpPr/>
            <p:nvPr/>
          </p:nvSpPr>
          <p:spPr>
            <a:xfrm>
              <a:off x="2974929" y="4725026"/>
              <a:ext cx="108000" cy="180000"/>
            </a:xfrm>
            <a:prstGeom prst="downArrow">
              <a:avLst/>
            </a:prstGeom>
            <a:solidFill>
              <a:srgbClr val="17AE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9" name="Стрелка вниз 58"/>
            <p:cNvSpPr/>
            <p:nvPr/>
          </p:nvSpPr>
          <p:spPr>
            <a:xfrm>
              <a:off x="5430245" y="4719604"/>
              <a:ext cx="108000" cy="180000"/>
            </a:xfrm>
            <a:prstGeom prst="downArrow">
              <a:avLst/>
            </a:prstGeom>
            <a:solidFill>
              <a:srgbClr val="17AE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0" name="Стрелка вниз 59"/>
            <p:cNvSpPr/>
            <p:nvPr/>
          </p:nvSpPr>
          <p:spPr>
            <a:xfrm flipV="1">
              <a:off x="7976330" y="3212976"/>
              <a:ext cx="108000" cy="288000"/>
            </a:xfrm>
            <a:prstGeom prst="downArrow">
              <a:avLst/>
            </a:prstGeom>
            <a:solidFill>
              <a:srgbClr val="17AE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1" name="Стрелка вниз 60"/>
            <p:cNvSpPr/>
            <p:nvPr/>
          </p:nvSpPr>
          <p:spPr>
            <a:xfrm flipV="1">
              <a:off x="7976330" y="1916832"/>
              <a:ext cx="108000" cy="936000"/>
            </a:xfrm>
            <a:prstGeom prst="downArrow">
              <a:avLst/>
            </a:prstGeom>
            <a:solidFill>
              <a:srgbClr val="17AE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2" name="Стрелка вниз 61"/>
            <p:cNvSpPr/>
            <p:nvPr/>
          </p:nvSpPr>
          <p:spPr>
            <a:xfrm flipV="1">
              <a:off x="7975378" y="1421777"/>
              <a:ext cx="108000" cy="180000"/>
            </a:xfrm>
            <a:prstGeom prst="downArrow">
              <a:avLst/>
            </a:prstGeom>
            <a:solidFill>
              <a:srgbClr val="17AE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</p:spTree>
    <p:extLst>
      <p:ext uri="{BB962C8B-B14F-4D97-AF65-F5344CB8AC3E}">
        <p14:creationId xmlns:p14="http://schemas.microsoft.com/office/powerpoint/2010/main" val="26297119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Группа 2"/>
          <p:cNvGrpSpPr/>
          <p:nvPr/>
        </p:nvGrpSpPr>
        <p:grpSpPr>
          <a:xfrm>
            <a:off x="323528" y="476672"/>
            <a:ext cx="8496944" cy="5328592"/>
            <a:chOff x="323528" y="476672"/>
            <a:chExt cx="8496944" cy="5328592"/>
          </a:xfrm>
        </p:grpSpPr>
        <p:sp>
          <p:nvSpPr>
            <p:cNvPr id="17" name="Прямоугольник 16"/>
            <p:cNvSpPr/>
            <p:nvPr/>
          </p:nvSpPr>
          <p:spPr>
            <a:xfrm>
              <a:off x="323528" y="1556792"/>
              <a:ext cx="8496944" cy="1224136"/>
            </a:xfrm>
            <a:prstGeom prst="rect">
              <a:avLst/>
            </a:prstGeom>
            <a:noFill/>
            <a:ln w="57150">
              <a:solidFill>
                <a:srgbClr val="17AEC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2873297" y="476672"/>
              <a:ext cx="3922869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ru-RU" sz="2400" dirty="0" smtClean="0">
                  <a:solidFill>
                    <a:srgbClr val="272D6B"/>
                  </a:solidFill>
                  <a:latin typeface="Century Gothic" pitchFamily="34" charset="0"/>
                  <a:cs typeface="Helvetica" panose="020B0604020202020204" pitchFamily="34" charset="0"/>
                </a:rPr>
                <a:t>ОСНОВНЫЕ РЕЗУЛЬТАТЫ</a:t>
              </a:r>
            </a:p>
            <a:p>
              <a:pPr algn="ctr"/>
              <a:r>
                <a:rPr lang="ru-RU" sz="2400" dirty="0" smtClean="0">
                  <a:solidFill>
                    <a:srgbClr val="272D6B"/>
                  </a:solidFill>
                  <a:latin typeface="Century Gothic" pitchFamily="34" charset="0"/>
                  <a:cs typeface="Helvetica" panose="020B0604020202020204" pitchFamily="34" charset="0"/>
                </a:rPr>
                <a:t>2020  </a:t>
              </a:r>
              <a:endParaRPr lang="ru-RU" sz="2400" dirty="0">
                <a:solidFill>
                  <a:srgbClr val="272D6B"/>
                </a:solidFill>
                <a:latin typeface="Century Gothic" pitchFamily="34" charset="0"/>
                <a:cs typeface="Helvetica" panose="020B0604020202020204" pitchFamily="34" charset="0"/>
              </a:endParaRPr>
            </a:p>
          </p:txBody>
        </p:sp>
        <p:cxnSp>
          <p:nvCxnSpPr>
            <p:cNvPr id="15" name="Прямая соединительная линия 14"/>
            <p:cNvCxnSpPr/>
            <p:nvPr/>
          </p:nvCxnSpPr>
          <p:spPr>
            <a:xfrm>
              <a:off x="623596" y="908720"/>
              <a:ext cx="7956000" cy="0"/>
            </a:xfrm>
            <a:prstGeom prst="line">
              <a:avLst/>
            </a:prstGeom>
            <a:ln w="19050">
              <a:solidFill>
                <a:srgbClr val="C20F1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8" name="Прямоугольник 17"/>
            <p:cNvSpPr/>
            <p:nvPr/>
          </p:nvSpPr>
          <p:spPr>
            <a:xfrm>
              <a:off x="344661" y="1570534"/>
              <a:ext cx="8424936" cy="12003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ru-RU" dirty="0" smtClean="0">
                  <a:solidFill>
                    <a:srgbClr val="C00000"/>
                  </a:solidFill>
                  <a:latin typeface="Century Gothic" panose="020B0502020202020204" pitchFamily="34" charset="0"/>
                  <a:ea typeface="Calibri" panose="020F0502020204030204" pitchFamily="34" charset="0"/>
                  <a:cs typeface="Helvetica" panose="020B0604020202020204" pitchFamily="34" charset="0"/>
                </a:rPr>
                <a:t>Разработаны и реализованы программы  </a:t>
              </a:r>
              <a:r>
                <a:rPr lang="ru-RU" dirty="0" smtClean="0">
                  <a:solidFill>
                    <a:srgbClr val="272D6B"/>
                  </a:solidFill>
                  <a:latin typeface="Century Gothic" panose="020B0502020202020204" pitchFamily="34" charset="0"/>
                  <a:ea typeface="Calibri" panose="020F0502020204030204" pitchFamily="34" charset="0"/>
                  <a:cs typeface="Helvetica" panose="020B0604020202020204" pitchFamily="34" charset="0"/>
                </a:rPr>
                <a:t>дополнительного профессионального образования  по вопросам внедрения механизмов вовлечения общественно-деловых объединений, в том числе с использованием дистанционных образовательных технологий </a:t>
              </a:r>
              <a:endParaRPr lang="ru-RU" dirty="0">
                <a:solidFill>
                  <a:srgbClr val="272D6B"/>
                </a:solidFill>
                <a:latin typeface="Century Gothic" panose="020B0502020202020204" pitchFamily="34" charset="0"/>
                <a:cs typeface="Helvetica" panose="020B0604020202020204" pitchFamily="34" charset="0"/>
              </a:endParaRPr>
            </a:p>
          </p:txBody>
        </p:sp>
        <p:sp>
          <p:nvSpPr>
            <p:cNvPr id="22" name="Прямоугольник 21"/>
            <p:cNvSpPr/>
            <p:nvPr/>
          </p:nvSpPr>
          <p:spPr>
            <a:xfrm>
              <a:off x="323528" y="4581128"/>
              <a:ext cx="8496944" cy="1224136"/>
            </a:xfrm>
            <a:prstGeom prst="rect">
              <a:avLst/>
            </a:prstGeom>
            <a:noFill/>
            <a:ln w="57150">
              <a:solidFill>
                <a:srgbClr val="17AEC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dirty="0" smtClean="0">
                  <a:solidFill>
                    <a:srgbClr val="C00000"/>
                  </a:solidFill>
                  <a:latin typeface="Century Gothic" pitchFamily="34" charset="0"/>
                  <a:ea typeface="Calibri"/>
                </a:rPr>
                <a:t>Обновлено содержание </a:t>
              </a:r>
              <a:r>
                <a:rPr lang="ru-RU" dirty="0" smtClean="0">
                  <a:solidFill>
                    <a:srgbClr val="272D6B"/>
                  </a:solidFill>
                  <a:latin typeface="Century Gothic" pitchFamily="34" charset="0"/>
                  <a:ea typeface="Calibri"/>
                </a:rPr>
                <a:t>основных и дополнительных общеобразовательных программ, программ среднего профессионального образования, программ развития образовательных организаций</a:t>
              </a:r>
              <a:endParaRPr lang="ru-RU" dirty="0">
                <a:solidFill>
                  <a:srgbClr val="272D6B"/>
                </a:solidFill>
                <a:latin typeface="Century Gothic" pitchFamily="34" charset="0"/>
              </a:endParaRPr>
            </a:p>
          </p:txBody>
        </p:sp>
        <p:sp>
          <p:nvSpPr>
            <p:cNvPr id="23" name="Прямоугольник 22"/>
            <p:cNvSpPr/>
            <p:nvPr/>
          </p:nvSpPr>
          <p:spPr>
            <a:xfrm>
              <a:off x="323528" y="3212976"/>
              <a:ext cx="8496944" cy="1008112"/>
            </a:xfrm>
            <a:prstGeom prst="rect">
              <a:avLst/>
            </a:prstGeom>
            <a:noFill/>
            <a:ln w="57150">
              <a:solidFill>
                <a:srgbClr val="17AEC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dirty="0" smtClean="0">
                  <a:solidFill>
                    <a:srgbClr val="C00000"/>
                  </a:solidFill>
                  <a:latin typeface="Century Gothic" pitchFamily="34" charset="0"/>
                </a:rPr>
                <a:t>Проведены тематические мероприятия </a:t>
              </a:r>
              <a:r>
                <a:rPr lang="ru-RU" dirty="0" smtClean="0">
                  <a:solidFill>
                    <a:srgbClr val="272D6B"/>
                  </a:solidFill>
                  <a:latin typeface="Century Gothic" pitchFamily="34" charset="0"/>
                </a:rPr>
                <a:t>(фестивали, форумы, конференции), нацеленные на популяризацию практик вовлечения общественно-деловых объединений</a:t>
              </a:r>
              <a:endParaRPr lang="ru-RU" dirty="0">
                <a:solidFill>
                  <a:srgbClr val="272D6B"/>
                </a:solidFill>
                <a:latin typeface="Century Gothic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6073113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Группа 2"/>
          <p:cNvGrpSpPr/>
          <p:nvPr/>
        </p:nvGrpSpPr>
        <p:grpSpPr>
          <a:xfrm>
            <a:off x="323528" y="476672"/>
            <a:ext cx="8496944" cy="5616624"/>
            <a:chOff x="323528" y="476672"/>
            <a:chExt cx="8496944" cy="5616624"/>
          </a:xfrm>
        </p:grpSpPr>
        <p:sp>
          <p:nvSpPr>
            <p:cNvPr id="17" name="Прямоугольник 16"/>
            <p:cNvSpPr/>
            <p:nvPr/>
          </p:nvSpPr>
          <p:spPr>
            <a:xfrm>
              <a:off x="323528" y="2780928"/>
              <a:ext cx="8496944" cy="936104"/>
            </a:xfrm>
            <a:prstGeom prst="rect">
              <a:avLst/>
            </a:prstGeom>
            <a:noFill/>
            <a:ln w="57150">
              <a:solidFill>
                <a:srgbClr val="17AEC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2873297" y="476672"/>
              <a:ext cx="3922869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ru-RU" sz="2400" dirty="0" smtClean="0">
                  <a:solidFill>
                    <a:srgbClr val="272D6B"/>
                  </a:solidFill>
                  <a:latin typeface="Century Gothic" pitchFamily="34" charset="0"/>
                  <a:cs typeface="Helvetica" panose="020B0604020202020204" pitchFamily="34" charset="0"/>
                </a:rPr>
                <a:t>ОСНОВНЫЕ РЕЗУЛЬТАТЫ</a:t>
              </a:r>
            </a:p>
            <a:p>
              <a:pPr algn="ctr"/>
              <a:r>
                <a:rPr lang="ru-RU" sz="2400" dirty="0" smtClean="0">
                  <a:solidFill>
                    <a:srgbClr val="272D6B"/>
                  </a:solidFill>
                  <a:latin typeface="Century Gothic" pitchFamily="34" charset="0"/>
                  <a:cs typeface="Helvetica" panose="020B0604020202020204" pitchFamily="34" charset="0"/>
                </a:rPr>
                <a:t>2020  </a:t>
              </a:r>
              <a:endParaRPr lang="ru-RU" sz="2400" dirty="0">
                <a:solidFill>
                  <a:srgbClr val="272D6B"/>
                </a:solidFill>
                <a:latin typeface="Century Gothic" pitchFamily="34" charset="0"/>
                <a:cs typeface="Helvetica" panose="020B0604020202020204" pitchFamily="34" charset="0"/>
              </a:endParaRPr>
            </a:p>
          </p:txBody>
        </p:sp>
        <p:cxnSp>
          <p:nvCxnSpPr>
            <p:cNvPr id="15" name="Прямая соединительная линия 14"/>
            <p:cNvCxnSpPr/>
            <p:nvPr/>
          </p:nvCxnSpPr>
          <p:spPr>
            <a:xfrm>
              <a:off x="623596" y="908720"/>
              <a:ext cx="7956000" cy="0"/>
            </a:xfrm>
            <a:prstGeom prst="line">
              <a:avLst/>
            </a:prstGeom>
            <a:ln w="19050">
              <a:solidFill>
                <a:srgbClr val="C20F1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8" name="Прямоугольник 17"/>
            <p:cNvSpPr/>
            <p:nvPr/>
          </p:nvSpPr>
          <p:spPr>
            <a:xfrm>
              <a:off x="467544" y="2793702"/>
              <a:ext cx="8280920" cy="9233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ru-RU" dirty="0" smtClean="0">
                  <a:solidFill>
                    <a:srgbClr val="C00000"/>
                  </a:solidFill>
                  <a:latin typeface="Century Gothic" panose="020B0502020202020204" pitchFamily="34" charset="0"/>
                  <a:cs typeface="Helvetica" panose="020B0604020202020204" pitchFamily="34" charset="0"/>
                </a:rPr>
                <a:t>Реализована </a:t>
              </a:r>
              <a:r>
                <a:rPr lang="ru-RU" dirty="0" err="1" smtClean="0">
                  <a:solidFill>
                    <a:srgbClr val="C00000"/>
                  </a:solidFill>
                  <a:latin typeface="Century Gothic" panose="020B0502020202020204" pitchFamily="34" charset="0"/>
                  <a:cs typeface="Helvetica" panose="020B0604020202020204" pitchFamily="34" charset="0"/>
                </a:rPr>
                <a:t>профориентационная</a:t>
              </a:r>
              <a:r>
                <a:rPr lang="ru-RU" dirty="0" smtClean="0">
                  <a:solidFill>
                    <a:srgbClr val="C00000"/>
                  </a:solidFill>
                  <a:latin typeface="Century Gothic" panose="020B0502020202020204" pitchFamily="34" charset="0"/>
                  <a:cs typeface="Helvetica" panose="020B0604020202020204" pitchFamily="34" charset="0"/>
                </a:rPr>
                <a:t> деятельность </a:t>
              </a:r>
              <a:r>
                <a:rPr lang="ru-RU" dirty="0" smtClean="0">
                  <a:solidFill>
                    <a:srgbClr val="272D6B"/>
                  </a:solidFill>
                  <a:latin typeface="Century Gothic" panose="020B0502020202020204" pitchFamily="34" charset="0"/>
                  <a:cs typeface="Helvetica" panose="020B0604020202020204" pitchFamily="34" charset="0"/>
                </a:rPr>
                <a:t>в образовательной организации, в том числе профессиональные и социальные пробы для обучающихся</a:t>
              </a:r>
              <a:endParaRPr lang="ru-RU" dirty="0">
                <a:solidFill>
                  <a:srgbClr val="272D6B"/>
                </a:solidFill>
                <a:latin typeface="Century Gothic" panose="020B0502020202020204" pitchFamily="34" charset="0"/>
                <a:cs typeface="Helvetica" panose="020B0604020202020204" pitchFamily="34" charset="0"/>
              </a:endParaRPr>
            </a:p>
          </p:txBody>
        </p:sp>
        <p:sp>
          <p:nvSpPr>
            <p:cNvPr id="25" name="Прямоугольник 24"/>
            <p:cNvSpPr/>
            <p:nvPr/>
          </p:nvSpPr>
          <p:spPr>
            <a:xfrm>
              <a:off x="323528" y="4077072"/>
              <a:ext cx="8496944" cy="864096"/>
            </a:xfrm>
            <a:prstGeom prst="rect">
              <a:avLst/>
            </a:prstGeom>
            <a:noFill/>
            <a:ln w="57150">
              <a:solidFill>
                <a:srgbClr val="17AEC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dirty="0" smtClean="0">
                  <a:solidFill>
                    <a:srgbClr val="C00000"/>
                  </a:solidFill>
                  <a:latin typeface="Century Gothic" pitchFamily="34" charset="0"/>
                </a:rPr>
                <a:t>Реализованы проекты</a:t>
              </a:r>
              <a:r>
                <a:rPr lang="ru-RU" dirty="0" smtClean="0">
                  <a:solidFill>
                    <a:srgbClr val="272D6B"/>
                  </a:solidFill>
                  <a:latin typeface="Century Gothic" pitchFamily="34" charset="0"/>
                </a:rPr>
                <a:t> с участием социальных партнеров</a:t>
              </a:r>
            </a:p>
          </p:txBody>
        </p:sp>
        <p:sp>
          <p:nvSpPr>
            <p:cNvPr id="11" name="Прямоугольник 10"/>
            <p:cNvSpPr/>
            <p:nvPr/>
          </p:nvSpPr>
          <p:spPr>
            <a:xfrm>
              <a:off x="323528" y="5301208"/>
              <a:ext cx="8496944" cy="792088"/>
            </a:xfrm>
            <a:prstGeom prst="rect">
              <a:avLst/>
            </a:prstGeom>
            <a:noFill/>
            <a:ln w="57150">
              <a:solidFill>
                <a:srgbClr val="17AEC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dirty="0" smtClean="0">
                  <a:solidFill>
                    <a:srgbClr val="C00000"/>
                  </a:solidFill>
                  <a:latin typeface="Century Gothic" pitchFamily="34" charset="0"/>
                </a:rPr>
                <a:t>Сформирована система поддержки </a:t>
              </a:r>
              <a:r>
                <a:rPr lang="ru-RU" dirty="0" smtClean="0">
                  <a:solidFill>
                    <a:srgbClr val="272D6B"/>
                  </a:solidFill>
                  <a:latin typeface="Century Gothic" pitchFamily="34" charset="0"/>
                </a:rPr>
                <a:t>внедрения механизмов вовлечения общественно-деловых объединений  через интернет</a:t>
              </a:r>
              <a:endParaRPr lang="ru-RU" dirty="0">
                <a:solidFill>
                  <a:srgbClr val="272D6B"/>
                </a:solidFill>
                <a:latin typeface="Century Gothic" pitchFamily="34" charset="0"/>
              </a:endParaRPr>
            </a:p>
          </p:txBody>
        </p:sp>
        <p:sp>
          <p:nvSpPr>
            <p:cNvPr id="10" name="Прямоугольник 9"/>
            <p:cNvSpPr/>
            <p:nvPr/>
          </p:nvSpPr>
          <p:spPr>
            <a:xfrm>
              <a:off x="323528" y="1628800"/>
              <a:ext cx="8496944" cy="864096"/>
            </a:xfrm>
            <a:prstGeom prst="rect">
              <a:avLst/>
            </a:prstGeom>
            <a:noFill/>
            <a:ln w="57150">
              <a:solidFill>
                <a:srgbClr val="17AEC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dirty="0" smtClean="0">
                  <a:solidFill>
                    <a:srgbClr val="C00000"/>
                  </a:solidFill>
                  <a:latin typeface="Century Gothic" pitchFamily="34" charset="0"/>
                </a:rPr>
                <a:t>Сформирована единая база</a:t>
              </a:r>
              <a:endParaRPr lang="ru-RU" dirty="0">
                <a:solidFill>
                  <a:srgbClr val="C00000"/>
                </a:solidFill>
                <a:latin typeface="Century Gothic" pitchFamily="34" charset="0"/>
              </a:endParaRPr>
            </a:p>
            <a:p>
              <a:pPr algn="ctr"/>
              <a:r>
                <a:rPr lang="ru-RU" dirty="0">
                  <a:solidFill>
                    <a:srgbClr val="272D6B"/>
                  </a:solidFill>
                  <a:latin typeface="Century Gothic" pitchFamily="34" charset="0"/>
                </a:rPr>
                <a:t>региональных практик внедрения механизмов</a:t>
              </a:r>
            </a:p>
            <a:p>
              <a:pPr algn="ctr"/>
              <a:r>
                <a:rPr lang="ru-RU" dirty="0">
                  <a:solidFill>
                    <a:srgbClr val="272D6B"/>
                  </a:solidFill>
                  <a:latin typeface="Century Gothic" pitchFamily="34" charset="0"/>
                </a:rPr>
                <a:t>вовлечения ОДО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3665388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Группа 9"/>
          <p:cNvGrpSpPr/>
          <p:nvPr/>
        </p:nvGrpSpPr>
        <p:grpSpPr>
          <a:xfrm>
            <a:off x="0" y="0"/>
            <a:ext cx="8748464" cy="6858000"/>
            <a:chOff x="0" y="0"/>
            <a:chExt cx="8748464" cy="6858000"/>
          </a:xfrm>
        </p:grpSpPr>
        <p:sp>
          <p:nvSpPr>
            <p:cNvPr id="4" name="Прямоугольник 3"/>
            <p:cNvSpPr/>
            <p:nvPr/>
          </p:nvSpPr>
          <p:spPr>
            <a:xfrm>
              <a:off x="0" y="0"/>
              <a:ext cx="3167336" cy="6858000"/>
            </a:xfrm>
            <a:prstGeom prst="rect">
              <a:avLst/>
            </a:prstGeom>
            <a:solidFill>
              <a:srgbClr val="272D6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" name="Прямоугольник 5"/>
            <p:cNvSpPr/>
            <p:nvPr/>
          </p:nvSpPr>
          <p:spPr>
            <a:xfrm>
              <a:off x="3799799" y="476672"/>
              <a:ext cx="4876656" cy="230832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ru-RU" dirty="0" smtClean="0">
                  <a:solidFill>
                    <a:srgbClr val="C00000"/>
                  </a:solidFill>
                  <a:latin typeface="Century Gothic" pitchFamily="34" charset="0"/>
                </a:rPr>
                <a:t>Не менее чем в 70% </a:t>
              </a:r>
              <a:r>
                <a:rPr lang="ru-RU" dirty="0" smtClean="0">
                  <a:latin typeface="Century Gothic" pitchFamily="34" charset="0"/>
                </a:rPr>
                <a:t>общеобразовательных организаций </a:t>
              </a:r>
              <a:r>
                <a:rPr lang="ru-RU" dirty="0" smtClean="0">
                  <a:solidFill>
                    <a:srgbClr val="C00000"/>
                  </a:solidFill>
                  <a:latin typeface="Century Gothic" pitchFamily="34" charset="0"/>
                </a:rPr>
                <a:t>реализуются </a:t>
              </a:r>
              <a:r>
                <a:rPr lang="ru-RU" dirty="0" smtClean="0">
                  <a:latin typeface="Century Gothic" pitchFamily="34" charset="0"/>
                </a:rPr>
                <a:t>механизмы вовлечения общественно-деловых объединений и участия представителей работодателей в принятии решений по вопросам управления развитием общеобразовательной организации</a:t>
              </a:r>
              <a:endParaRPr lang="ru-RU" dirty="0">
                <a:latin typeface="Century Gothic" pitchFamily="34" charset="0"/>
                <a:cs typeface="Helvetica" panose="020B0604020202020204" pitchFamily="34" charset="0"/>
              </a:endParaRPr>
            </a:p>
          </p:txBody>
        </p:sp>
        <p:sp>
          <p:nvSpPr>
            <p:cNvPr id="7" name="Прямоугольник 6"/>
            <p:cNvSpPr/>
            <p:nvPr/>
          </p:nvSpPr>
          <p:spPr>
            <a:xfrm>
              <a:off x="3799798" y="2708920"/>
              <a:ext cx="4876657" cy="369331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ru-RU" dirty="0" smtClean="0">
                  <a:solidFill>
                    <a:srgbClr val="C00000"/>
                  </a:solidFill>
                  <a:latin typeface="Century Gothic" pitchFamily="34" charset="0"/>
                </a:rPr>
                <a:t>Не менее чем в 70% </a:t>
              </a:r>
              <a:r>
                <a:rPr lang="ru-RU" dirty="0" smtClean="0">
                  <a:latin typeface="Century Gothic" pitchFamily="34" charset="0"/>
                </a:rPr>
                <a:t>профессиональных образовательных организаций Нижегородской области </a:t>
              </a:r>
              <a:r>
                <a:rPr lang="ru-RU" dirty="0" smtClean="0">
                  <a:solidFill>
                    <a:srgbClr val="C00000"/>
                  </a:solidFill>
                  <a:latin typeface="Century Gothic" pitchFamily="34" charset="0"/>
                </a:rPr>
                <a:t>внедрена целевая модель </a:t>
              </a:r>
              <a:r>
                <a:rPr lang="ru-RU" dirty="0" smtClean="0">
                  <a:latin typeface="Century Gothic" pitchFamily="34" charset="0"/>
                </a:rPr>
                <a:t>вовлечения общественно-деловых объединений и участия представителей работодателей в управлении профессиональными образовательными организациями, в том числе через представительство в коллегиальных органах управления профессиональной образовательной организацией и участие в обновлении образовательных программ </a:t>
              </a:r>
              <a:endParaRPr lang="ru-RU" dirty="0">
                <a:latin typeface="Century Gothic" pitchFamily="34" charset="0"/>
                <a:cs typeface="Helvetica" panose="020B0604020202020204" pitchFamily="34" charset="0"/>
              </a:endParaRPr>
            </a:p>
          </p:txBody>
        </p:sp>
        <p:sp>
          <p:nvSpPr>
            <p:cNvPr id="8" name="Прямоугольник 7"/>
            <p:cNvSpPr/>
            <p:nvPr/>
          </p:nvSpPr>
          <p:spPr>
            <a:xfrm>
              <a:off x="611560" y="404664"/>
              <a:ext cx="8136904" cy="5976664"/>
            </a:xfrm>
            <a:prstGeom prst="rect">
              <a:avLst/>
            </a:prstGeom>
            <a:noFill/>
            <a:ln w="57150">
              <a:solidFill>
                <a:srgbClr val="17AEC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grpSp>
          <p:nvGrpSpPr>
            <p:cNvPr id="3" name="Группа 2"/>
            <p:cNvGrpSpPr/>
            <p:nvPr/>
          </p:nvGrpSpPr>
          <p:grpSpPr>
            <a:xfrm>
              <a:off x="2555776" y="1261549"/>
              <a:ext cx="1224136" cy="3967651"/>
              <a:chOff x="2555776" y="1261549"/>
              <a:chExt cx="1224136" cy="3967651"/>
            </a:xfrm>
          </p:grpSpPr>
          <p:sp>
            <p:nvSpPr>
              <p:cNvPr id="2" name="Овал 1"/>
              <p:cNvSpPr/>
              <p:nvPr/>
            </p:nvSpPr>
            <p:spPr>
              <a:xfrm>
                <a:off x="2555776" y="1261549"/>
                <a:ext cx="1224136" cy="1224136"/>
              </a:xfrm>
              <a:prstGeom prst="ellipse">
                <a:avLst/>
              </a:prstGeom>
              <a:solidFill>
                <a:srgbClr val="272D6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9" name="Овал 8"/>
              <p:cNvSpPr/>
              <p:nvPr/>
            </p:nvSpPr>
            <p:spPr>
              <a:xfrm>
                <a:off x="2555776" y="4005064"/>
                <a:ext cx="1224136" cy="1224136"/>
              </a:xfrm>
              <a:prstGeom prst="ellipse">
                <a:avLst/>
              </a:prstGeom>
              <a:solidFill>
                <a:srgbClr val="272D6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11" name="Овал 10"/>
              <p:cNvSpPr/>
              <p:nvPr/>
            </p:nvSpPr>
            <p:spPr>
              <a:xfrm>
                <a:off x="2555776" y="2636912"/>
                <a:ext cx="1224136" cy="1224136"/>
              </a:xfrm>
              <a:prstGeom prst="ellipse">
                <a:avLst/>
              </a:prstGeom>
              <a:solidFill>
                <a:srgbClr val="272D6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pic>
            <p:nvPicPr>
              <p:cNvPr id="12" name="Рисунок 11" descr="Молодые.png"/>
              <p:cNvPicPr>
                <a:picLocks noChangeAspect="1"/>
              </p:cNvPicPr>
              <p:nvPr/>
            </p:nvPicPr>
            <p:blipFill>
              <a:blip r:embed="rId2" cstate="print"/>
              <a:stretch>
                <a:fillRect/>
              </a:stretch>
            </p:blipFill>
            <p:spPr>
              <a:xfrm>
                <a:off x="2699792" y="4149080"/>
                <a:ext cx="895546" cy="900000"/>
              </a:xfrm>
              <a:prstGeom prst="rect">
                <a:avLst/>
              </a:prstGeom>
            </p:spPr>
          </p:pic>
          <p:pic>
            <p:nvPicPr>
              <p:cNvPr id="13" name="Рисунок 12" descr="Соврем школа.png"/>
              <p:cNvPicPr>
                <a:picLocks noChangeAspect="1"/>
              </p:cNvPicPr>
              <p:nvPr/>
            </p:nvPicPr>
            <p:blipFill>
              <a:blip r:embed="rId3" cstate="print"/>
              <a:stretch>
                <a:fillRect/>
              </a:stretch>
            </p:blipFill>
            <p:spPr>
              <a:xfrm>
                <a:off x="2725345" y="1412776"/>
                <a:ext cx="909046" cy="900000"/>
              </a:xfrm>
              <a:prstGeom prst="rect">
                <a:avLst/>
              </a:prstGeom>
            </p:spPr>
          </p:pic>
          <p:pic>
            <p:nvPicPr>
              <p:cNvPr id="14" name="Рисунок 13" descr="Успех.png"/>
              <p:cNvPicPr>
                <a:picLocks noChangeAspect="1"/>
              </p:cNvPicPr>
              <p:nvPr/>
            </p:nvPicPr>
            <p:blipFill>
              <a:blip r:embed="rId4" cstate="print"/>
              <a:stretch>
                <a:fillRect/>
              </a:stretch>
            </p:blipFill>
            <p:spPr>
              <a:xfrm>
                <a:off x="2758906" y="2817032"/>
                <a:ext cx="891133" cy="900000"/>
              </a:xfrm>
              <a:prstGeom prst="rect">
                <a:avLst/>
              </a:prstGeom>
            </p:spPr>
          </p:pic>
        </p:grpSp>
        <p:sp>
          <p:nvSpPr>
            <p:cNvPr id="5" name="TextBox 4"/>
            <p:cNvSpPr txBox="1"/>
            <p:nvPr/>
          </p:nvSpPr>
          <p:spPr>
            <a:xfrm>
              <a:off x="683568" y="2868037"/>
              <a:ext cx="2448272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2000" b="1" dirty="0" smtClean="0">
                  <a:solidFill>
                    <a:schemeClr val="bg1"/>
                  </a:solidFill>
                  <a:latin typeface="Century Gothic" panose="020B0502020202020204" pitchFamily="34" charset="0"/>
                  <a:cs typeface="Helvetica" panose="020B0604020202020204" pitchFamily="34" charset="0"/>
                </a:rPr>
                <a:t>ОСНОВНЫЕ </a:t>
              </a:r>
            </a:p>
            <a:p>
              <a:r>
                <a:rPr lang="ru-RU" sz="2000" b="1" dirty="0" smtClean="0">
                  <a:solidFill>
                    <a:schemeClr val="bg1"/>
                  </a:solidFill>
                  <a:latin typeface="Century Gothic" panose="020B0502020202020204" pitchFamily="34" charset="0"/>
                  <a:cs typeface="Helvetica" panose="020B0604020202020204" pitchFamily="34" charset="0"/>
                </a:rPr>
                <a:t>РЕЗУЛЬТАТЫ </a:t>
              </a:r>
            </a:p>
            <a:p>
              <a:r>
                <a:rPr lang="ru-RU" sz="2000" b="1" dirty="0" smtClean="0">
                  <a:solidFill>
                    <a:schemeClr val="bg1"/>
                  </a:solidFill>
                  <a:latin typeface="Century Gothic" panose="020B0502020202020204" pitchFamily="34" charset="0"/>
                  <a:cs typeface="Helvetica" panose="020B0604020202020204" pitchFamily="34" charset="0"/>
                </a:rPr>
                <a:t>2024 </a:t>
              </a:r>
              <a:endParaRPr lang="ru-RU" sz="2000" b="1" dirty="0">
                <a:solidFill>
                  <a:schemeClr val="bg1"/>
                </a:solidFill>
                <a:latin typeface="Century Gothic" panose="020B0502020202020204" pitchFamily="34" charset="0"/>
                <a:cs typeface="Helvetica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5739557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1428</TotalTime>
  <Words>1990</Words>
  <Application>Microsoft Office PowerPoint</Application>
  <PresentationFormat>Экран (4:3)</PresentationFormat>
  <Paragraphs>269</Paragraphs>
  <Slides>36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36</vt:i4>
      </vt:variant>
    </vt:vector>
  </HeadingPairs>
  <TitlesOfParts>
    <vt:vector size="44" baseType="lpstr">
      <vt:lpstr>Arial</vt:lpstr>
      <vt:lpstr>Calibri</vt:lpstr>
      <vt:lpstr>Century Gothic</vt:lpstr>
      <vt:lpstr>Courier New</vt:lpstr>
      <vt:lpstr>Helvetica</vt:lpstr>
      <vt:lpstr>Symbol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1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Александрова</dc:creator>
  <cp:lastModifiedBy>Алиса</cp:lastModifiedBy>
  <cp:revision>201</cp:revision>
  <dcterms:created xsi:type="dcterms:W3CDTF">2020-09-09T10:59:30Z</dcterms:created>
  <dcterms:modified xsi:type="dcterms:W3CDTF">2020-10-16T10:33:18Z</dcterms:modified>
</cp:coreProperties>
</file>