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1"/>
  </p:notesMasterIdLst>
  <p:handoutMasterIdLst>
    <p:handoutMasterId r:id="rId42"/>
  </p:handoutMasterIdLst>
  <p:sldIdLst>
    <p:sldId id="256" r:id="rId2"/>
    <p:sldId id="257" r:id="rId3"/>
    <p:sldId id="259" r:id="rId4"/>
    <p:sldId id="258" r:id="rId5"/>
    <p:sldId id="260" r:id="rId6"/>
    <p:sldId id="305" r:id="rId7"/>
    <p:sldId id="261" r:id="rId8"/>
    <p:sldId id="306" r:id="rId9"/>
    <p:sldId id="262" r:id="rId10"/>
    <p:sldId id="263" r:id="rId11"/>
    <p:sldId id="264" r:id="rId12"/>
    <p:sldId id="307" r:id="rId13"/>
    <p:sldId id="308" r:id="rId14"/>
    <p:sldId id="265" r:id="rId15"/>
    <p:sldId id="309" r:id="rId16"/>
    <p:sldId id="266" r:id="rId17"/>
    <p:sldId id="310" r:id="rId18"/>
    <p:sldId id="311" r:id="rId19"/>
    <p:sldId id="267" r:id="rId20"/>
    <p:sldId id="268" r:id="rId21"/>
    <p:sldId id="270" r:id="rId22"/>
    <p:sldId id="271" r:id="rId23"/>
    <p:sldId id="272" r:id="rId24"/>
    <p:sldId id="273" r:id="rId25"/>
    <p:sldId id="274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9" r:id="rId35"/>
    <p:sldId id="290" r:id="rId36"/>
    <p:sldId id="291" r:id="rId37"/>
    <p:sldId id="292" r:id="rId38"/>
    <p:sldId id="302" r:id="rId39"/>
    <p:sldId id="303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32" autoAdjust="0"/>
  </p:normalViewPr>
  <p:slideViewPr>
    <p:cSldViewPr>
      <p:cViewPr>
        <p:scale>
          <a:sx n="78" d="100"/>
          <a:sy n="78" d="100"/>
        </p:scale>
        <p:origin x="-924" y="-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BB42F-D70B-4BF6-8D21-00E96CA291F0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</dgm:pt>
    <dgm:pt modelId="{C8CC705E-D4F4-44B5-AB37-438419F84910}">
      <dgm:prSet/>
      <dgm:spPr/>
      <dgm:t>
        <a:bodyPr/>
        <a:lstStyle/>
        <a:p>
          <a:endParaRPr lang="ru-RU" dirty="0"/>
        </a:p>
      </dgm:t>
    </dgm:pt>
    <dgm:pt modelId="{1D21BDC1-B407-4573-9395-0401586FF781}" type="parTrans" cxnId="{97C00A8B-DA33-45C5-A354-4890B3B099B1}">
      <dgm:prSet/>
      <dgm:spPr/>
      <dgm:t>
        <a:bodyPr/>
        <a:lstStyle/>
        <a:p>
          <a:endParaRPr lang="ru-RU"/>
        </a:p>
      </dgm:t>
    </dgm:pt>
    <dgm:pt modelId="{0EBC9703-496C-4166-8667-CDFC46DAECCE}" type="sibTrans" cxnId="{97C00A8B-DA33-45C5-A354-4890B3B099B1}">
      <dgm:prSet/>
      <dgm:spPr>
        <a:solidFill>
          <a:schemeClr val="tx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CFA3DE2D-BB94-41F2-B8AF-18B74EC023BB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rPr>
            <a:t>Организация коммуникативной среды</a:t>
          </a:r>
        </a:p>
      </dgm:t>
    </dgm:pt>
    <dgm:pt modelId="{D6B96E80-B375-4C09-8041-C9C20A424707}" type="parTrans" cxnId="{9FF2A25C-741A-4C50-912E-BB6B31AB04E6}">
      <dgm:prSet/>
      <dgm:spPr/>
      <dgm:t>
        <a:bodyPr/>
        <a:lstStyle/>
        <a:p>
          <a:endParaRPr lang="ru-RU"/>
        </a:p>
      </dgm:t>
    </dgm:pt>
    <dgm:pt modelId="{324C1115-1965-4F43-8D17-BE11BB0E9131}" type="sibTrans" cxnId="{9FF2A25C-741A-4C50-912E-BB6B31AB04E6}">
      <dgm:prSet/>
      <dgm:spPr>
        <a:solidFill>
          <a:schemeClr val="tx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9931710F-574F-4E8F-BE76-2EA5EE7217D5}">
      <dgm:prSet/>
      <dgm:spPr/>
      <dgm:t>
        <a:bodyPr/>
        <a:lstStyle/>
        <a:p>
          <a:endParaRPr lang="ru-RU" dirty="0"/>
        </a:p>
      </dgm:t>
    </dgm:pt>
    <dgm:pt modelId="{368867F9-7E4B-4157-9829-EB05B9CA9811}" type="parTrans" cxnId="{0A5FD7CB-D48D-4012-BD36-745FE2801A77}">
      <dgm:prSet/>
      <dgm:spPr/>
      <dgm:t>
        <a:bodyPr/>
        <a:lstStyle/>
        <a:p>
          <a:endParaRPr lang="ru-RU"/>
        </a:p>
      </dgm:t>
    </dgm:pt>
    <dgm:pt modelId="{79091A42-5A75-4DA8-9085-A6A700F501A3}" type="sibTrans" cxnId="{0A5FD7CB-D48D-4012-BD36-745FE2801A77}">
      <dgm:prSet/>
      <dgm:spPr>
        <a:solidFill>
          <a:schemeClr val="tx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7269B62D-F3F7-4A2F-B6F6-1F71A4CE7E61}" type="pres">
      <dgm:prSet presAssocID="{D95BB42F-D70B-4BF6-8D21-00E96CA291F0}" presName="cycle" presStyleCnt="0">
        <dgm:presLayoutVars>
          <dgm:dir/>
          <dgm:resizeHandles val="exact"/>
        </dgm:presLayoutVars>
      </dgm:prSet>
      <dgm:spPr/>
    </dgm:pt>
    <dgm:pt modelId="{C25645A5-3221-47B3-ABE3-EA93FCB22173}" type="pres">
      <dgm:prSet presAssocID="{C8CC705E-D4F4-44B5-AB37-438419F84910}" presName="dummy" presStyleCnt="0"/>
      <dgm:spPr/>
    </dgm:pt>
    <dgm:pt modelId="{28D91BC9-C810-42E8-A118-6AA9EA8F2AF0}" type="pres">
      <dgm:prSet presAssocID="{C8CC705E-D4F4-44B5-AB37-438419F84910}" presName="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509639-7F4C-4187-943D-76D57BD68C75}" type="pres">
      <dgm:prSet presAssocID="{0EBC9703-496C-4166-8667-CDFC46DAECCE}" presName="sibTrans" presStyleLbl="node1" presStyleIdx="0" presStyleCnt="3" custScaleX="120015" custScaleY="93297" custLinFactNeighborX="2737" custLinFactNeighborY="7094"/>
      <dgm:spPr/>
      <dgm:t>
        <a:bodyPr/>
        <a:lstStyle/>
        <a:p>
          <a:endParaRPr lang="ru-RU"/>
        </a:p>
      </dgm:t>
    </dgm:pt>
    <dgm:pt modelId="{D67CA04F-00AC-4FAC-8237-32462C65D1C0}" type="pres">
      <dgm:prSet presAssocID="{CFA3DE2D-BB94-41F2-B8AF-18B74EC023BB}" presName="dummy" presStyleCnt="0"/>
      <dgm:spPr/>
    </dgm:pt>
    <dgm:pt modelId="{7F3A0B6C-956B-4893-BC76-FF19CC173F99}" type="pres">
      <dgm:prSet presAssocID="{CFA3DE2D-BB94-41F2-B8AF-18B74EC023BB}" presName="node" presStyleLbl="revTx" presStyleIdx="1" presStyleCnt="3" custRadScaleRad="103037" custRadScaleInc="-1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74C9E5-6CA0-4F6B-B925-FB5032E979C7}" type="pres">
      <dgm:prSet presAssocID="{324C1115-1965-4F43-8D17-BE11BB0E9131}" presName="sibTrans" presStyleLbl="node1" presStyleIdx="1" presStyleCnt="3" custScaleX="111883" custLinFactNeighborX="-4105" custLinFactNeighborY="6691"/>
      <dgm:spPr/>
      <dgm:t>
        <a:bodyPr/>
        <a:lstStyle/>
        <a:p>
          <a:endParaRPr lang="ru-RU"/>
        </a:p>
      </dgm:t>
    </dgm:pt>
    <dgm:pt modelId="{952E407C-46B1-47D8-B5ED-C6060A590BAE}" type="pres">
      <dgm:prSet presAssocID="{9931710F-574F-4E8F-BE76-2EA5EE7217D5}" presName="dummy" presStyleCnt="0"/>
      <dgm:spPr/>
    </dgm:pt>
    <dgm:pt modelId="{01ED67EB-2156-4DD3-8C6F-A78B58535EF1}" type="pres">
      <dgm:prSet presAssocID="{9931710F-574F-4E8F-BE76-2EA5EE7217D5}" presName="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574F5D-BE55-4CCA-A595-834DC3878FF3}" type="pres">
      <dgm:prSet presAssocID="{79091A42-5A75-4DA8-9085-A6A700F501A3}" presName="sibTrans" presStyleLbl="node1" presStyleIdx="2" presStyleCnt="3" custScaleX="252384" custScaleY="133929" custLinFactNeighborX="-2205" custLinFactNeighborY="22700"/>
      <dgm:spPr/>
      <dgm:t>
        <a:bodyPr/>
        <a:lstStyle/>
        <a:p>
          <a:endParaRPr lang="ru-RU"/>
        </a:p>
      </dgm:t>
    </dgm:pt>
  </dgm:ptLst>
  <dgm:cxnLst>
    <dgm:cxn modelId="{BF28FB0E-DF3B-4B43-9414-67BF2332855C}" type="presOf" srcId="{324C1115-1965-4F43-8D17-BE11BB0E9131}" destId="{6F74C9E5-6CA0-4F6B-B925-FB5032E979C7}" srcOrd="0" destOrd="0" presId="urn:microsoft.com/office/officeart/2005/8/layout/cycle1"/>
    <dgm:cxn modelId="{9FF2A25C-741A-4C50-912E-BB6B31AB04E6}" srcId="{D95BB42F-D70B-4BF6-8D21-00E96CA291F0}" destId="{CFA3DE2D-BB94-41F2-B8AF-18B74EC023BB}" srcOrd="1" destOrd="0" parTransId="{D6B96E80-B375-4C09-8041-C9C20A424707}" sibTransId="{324C1115-1965-4F43-8D17-BE11BB0E9131}"/>
    <dgm:cxn modelId="{03F2D5F2-248E-4D82-9250-39D5DFC71BC5}" type="presOf" srcId="{CFA3DE2D-BB94-41F2-B8AF-18B74EC023BB}" destId="{7F3A0B6C-956B-4893-BC76-FF19CC173F99}" srcOrd="0" destOrd="0" presId="urn:microsoft.com/office/officeart/2005/8/layout/cycle1"/>
    <dgm:cxn modelId="{DFD38C89-D40A-4304-9659-75219E6D673B}" type="presOf" srcId="{79091A42-5A75-4DA8-9085-A6A700F501A3}" destId="{47574F5D-BE55-4CCA-A595-834DC3878FF3}" srcOrd="0" destOrd="0" presId="urn:microsoft.com/office/officeart/2005/8/layout/cycle1"/>
    <dgm:cxn modelId="{06D9AF86-BB4D-4234-BCDE-CA430A1B7B15}" type="presOf" srcId="{9931710F-574F-4E8F-BE76-2EA5EE7217D5}" destId="{01ED67EB-2156-4DD3-8C6F-A78B58535EF1}" srcOrd="0" destOrd="0" presId="urn:microsoft.com/office/officeart/2005/8/layout/cycle1"/>
    <dgm:cxn modelId="{446892D3-52C2-4E84-BC66-B3B1C5DBD61A}" type="presOf" srcId="{C8CC705E-D4F4-44B5-AB37-438419F84910}" destId="{28D91BC9-C810-42E8-A118-6AA9EA8F2AF0}" srcOrd="0" destOrd="0" presId="urn:microsoft.com/office/officeart/2005/8/layout/cycle1"/>
    <dgm:cxn modelId="{E63EE18D-9CC8-4C2D-A185-C0BC30084833}" type="presOf" srcId="{D95BB42F-D70B-4BF6-8D21-00E96CA291F0}" destId="{7269B62D-F3F7-4A2F-B6F6-1F71A4CE7E61}" srcOrd="0" destOrd="0" presId="urn:microsoft.com/office/officeart/2005/8/layout/cycle1"/>
    <dgm:cxn modelId="{D5CCD758-FED9-480B-96B0-11BDF76D4D94}" type="presOf" srcId="{0EBC9703-496C-4166-8667-CDFC46DAECCE}" destId="{39509639-7F4C-4187-943D-76D57BD68C75}" srcOrd="0" destOrd="0" presId="urn:microsoft.com/office/officeart/2005/8/layout/cycle1"/>
    <dgm:cxn modelId="{97C00A8B-DA33-45C5-A354-4890B3B099B1}" srcId="{D95BB42F-D70B-4BF6-8D21-00E96CA291F0}" destId="{C8CC705E-D4F4-44B5-AB37-438419F84910}" srcOrd="0" destOrd="0" parTransId="{1D21BDC1-B407-4573-9395-0401586FF781}" sibTransId="{0EBC9703-496C-4166-8667-CDFC46DAECCE}"/>
    <dgm:cxn modelId="{0A5FD7CB-D48D-4012-BD36-745FE2801A77}" srcId="{D95BB42F-D70B-4BF6-8D21-00E96CA291F0}" destId="{9931710F-574F-4E8F-BE76-2EA5EE7217D5}" srcOrd="2" destOrd="0" parTransId="{368867F9-7E4B-4157-9829-EB05B9CA9811}" sibTransId="{79091A42-5A75-4DA8-9085-A6A700F501A3}"/>
    <dgm:cxn modelId="{E1905485-50B2-4D14-B850-654708CC9D56}" type="presParOf" srcId="{7269B62D-F3F7-4A2F-B6F6-1F71A4CE7E61}" destId="{C25645A5-3221-47B3-ABE3-EA93FCB22173}" srcOrd="0" destOrd="0" presId="urn:microsoft.com/office/officeart/2005/8/layout/cycle1"/>
    <dgm:cxn modelId="{C9DA6C10-E7E6-477A-98A6-DDE405E09051}" type="presParOf" srcId="{7269B62D-F3F7-4A2F-B6F6-1F71A4CE7E61}" destId="{28D91BC9-C810-42E8-A118-6AA9EA8F2AF0}" srcOrd="1" destOrd="0" presId="urn:microsoft.com/office/officeart/2005/8/layout/cycle1"/>
    <dgm:cxn modelId="{1AD481BF-634C-4F08-84D0-7BAFED27D074}" type="presParOf" srcId="{7269B62D-F3F7-4A2F-B6F6-1F71A4CE7E61}" destId="{39509639-7F4C-4187-943D-76D57BD68C75}" srcOrd="2" destOrd="0" presId="urn:microsoft.com/office/officeart/2005/8/layout/cycle1"/>
    <dgm:cxn modelId="{4FA3F90A-CEE7-4C4B-8574-C381D45AAB6D}" type="presParOf" srcId="{7269B62D-F3F7-4A2F-B6F6-1F71A4CE7E61}" destId="{D67CA04F-00AC-4FAC-8237-32462C65D1C0}" srcOrd="3" destOrd="0" presId="urn:microsoft.com/office/officeart/2005/8/layout/cycle1"/>
    <dgm:cxn modelId="{B646B431-B846-47F0-98AD-5C2A52B20EC6}" type="presParOf" srcId="{7269B62D-F3F7-4A2F-B6F6-1F71A4CE7E61}" destId="{7F3A0B6C-956B-4893-BC76-FF19CC173F99}" srcOrd="4" destOrd="0" presId="urn:microsoft.com/office/officeart/2005/8/layout/cycle1"/>
    <dgm:cxn modelId="{A59D07DA-254A-4FE6-8B8B-338EBE27F2F9}" type="presParOf" srcId="{7269B62D-F3F7-4A2F-B6F6-1F71A4CE7E61}" destId="{6F74C9E5-6CA0-4F6B-B925-FB5032E979C7}" srcOrd="5" destOrd="0" presId="urn:microsoft.com/office/officeart/2005/8/layout/cycle1"/>
    <dgm:cxn modelId="{F9A65D07-3DB4-45C1-9818-2B5159BCA2D8}" type="presParOf" srcId="{7269B62D-F3F7-4A2F-B6F6-1F71A4CE7E61}" destId="{952E407C-46B1-47D8-B5ED-C6060A590BAE}" srcOrd="6" destOrd="0" presId="urn:microsoft.com/office/officeart/2005/8/layout/cycle1"/>
    <dgm:cxn modelId="{2C8D35BC-DA67-4A16-819E-3EB97458A2CA}" type="presParOf" srcId="{7269B62D-F3F7-4A2F-B6F6-1F71A4CE7E61}" destId="{01ED67EB-2156-4DD3-8C6F-A78B58535EF1}" srcOrd="7" destOrd="0" presId="urn:microsoft.com/office/officeart/2005/8/layout/cycle1"/>
    <dgm:cxn modelId="{10091E7D-0894-4BF9-B718-03283CC5F6E4}" type="presParOf" srcId="{7269B62D-F3F7-4A2F-B6F6-1F71A4CE7E61}" destId="{47574F5D-BE55-4CCA-A595-834DC3878FF3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D91BC9-C810-42E8-A118-6AA9EA8F2AF0}">
      <dsp:nvSpPr>
        <dsp:cNvPr id="0" name=""/>
        <dsp:cNvSpPr/>
      </dsp:nvSpPr>
      <dsp:spPr>
        <a:xfrm>
          <a:off x="8384405" y="495316"/>
          <a:ext cx="2524200" cy="2524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8384405" y="495316"/>
        <a:ext cx="2524200" cy="2524200"/>
      </dsp:txXfrm>
    </dsp:sp>
    <dsp:sp modelId="{39509639-7F4C-4187-943D-76D57BD68C75}">
      <dsp:nvSpPr>
        <dsp:cNvPr id="0" name=""/>
        <dsp:cNvSpPr/>
      </dsp:nvSpPr>
      <dsp:spPr>
        <a:xfrm>
          <a:off x="4107887" y="625251"/>
          <a:ext cx="7160407" cy="5566342"/>
        </a:xfrm>
        <a:prstGeom prst="circularArrow">
          <a:avLst>
            <a:gd name="adj1" fmla="val 8250"/>
            <a:gd name="adj2" fmla="val 576252"/>
            <a:gd name="adj3" fmla="val 2959937"/>
            <a:gd name="adj4" fmla="val 48190"/>
            <a:gd name="adj5" fmla="val 9625"/>
          </a:avLst>
        </a:prstGeom>
        <a:solidFill>
          <a:schemeClr val="tx2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3A0B6C-956B-4893-BC76-FF19CC173F99}">
      <dsp:nvSpPr>
        <dsp:cNvPr id="0" name=""/>
        <dsp:cNvSpPr/>
      </dsp:nvSpPr>
      <dsp:spPr>
        <a:xfrm>
          <a:off x="6264709" y="4172543"/>
          <a:ext cx="2524200" cy="2524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8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rPr>
            <a:t>Организация коммуникативной среды</a:t>
          </a:r>
        </a:p>
      </dsp:txBody>
      <dsp:txXfrm>
        <a:off x="6264709" y="4172543"/>
        <a:ext cx="2524200" cy="2524200"/>
      </dsp:txXfrm>
    </dsp:sp>
    <dsp:sp modelId="{6F74C9E5-6CA0-4F6B-B925-FB5032E979C7}">
      <dsp:nvSpPr>
        <dsp:cNvPr id="0" name=""/>
        <dsp:cNvSpPr/>
      </dsp:nvSpPr>
      <dsp:spPr>
        <a:xfrm>
          <a:off x="3942346" y="401244"/>
          <a:ext cx="6675231" cy="5966260"/>
        </a:xfrm>
        <a:prstGeom prst="circularArrow">
          <a:avLst>
            <a:gd name="adj1" fmla="val 8250"/>
            <a:gd name="adj2" fmla="val 576252"/>
            <a:gd name="adj3" fmla="val 10175554"/>
            <a:gd name="adj4" fmla="val 7257347"/>
            <a:gd name="adj5" fmla="val 9625"/>
          </a:avLst>
        </a:prstGeom>
        <a:solidFill>
          <a:schemeClr val="tx2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ED67EB-2156-4DD3-8C6F-A78B58535EF1}">
      <dsp:nvSpPr>
        <dsp:cNvPr id="0" name=""/>
        <dsp:cNvSpPr/>
      </dsp:nvSpPr>
      <dsp:spPr>
        <a:xfrm>
          <a:off x="4141066" y="495316"/>
          <a:ext cx="2524200" cy="2524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4141066" y="495316"/>
        <a:ext cx="2524200" cy="2524200"/>
      </dsp:txXfrm>
    </dsp:sp>
    <dsp:sp modelId="{47574F5D-BE55-4CCA-A595-834DC3878FF3}">
      <dsp:nvSpPr>
        <dsp:cNvPr id="0" name=""/>
        <dsp:cNvSpPr/>
      </dsp:nvSpPr>
      <dsp:spPr>
        <a:xfrm>
          <a:off x="-135663" y="341427"/>
          <a:ext cx="15057887" cy="7990553"/>
        </a:xfrm>
        <a:prstGeom prst="circularArrow">
          <a:avLst>
            <a:gd name="adj1" fmla="val 8250"/>
            <a:gd name="adj2" fmla="val 576252"/>
            <a:gd name="adj3" fmla="val 16856143"/>
            <a:gd name="adj4" fmla="val 14967605"/>
            <a:gd name="adj5" fmla="val 9625"/>
          </a:avLst>
        </a:prstGeom>
        <a:solidFill>
          <a:schemeClr val="tx2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044A58-08AB-4AC0-9DC0-F111EB62A585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45A95D-199E-4243-884A-3EA2B18119E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4EBD90-0DE5-4049-B7F4-97FB4FF225AD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B71514-66FD-452D-B942-663353764E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B71514-66FD-452D-B942-663353764E3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7B0D158-CCAA-4D63-A21B-813F355BECDA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2E8B7D3-33E9-4F48-9B29-D46375BC4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B0D158-CCAA-4D63-A21B-813F355BECDA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E8B7D3-33E9-4F48-9B29-D46375BC42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B0D158-CCAA-4D63-A21B-813F355BECDA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E8B7D3-33E9-4F48-9B29-D46375BC42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B0D158-CCAA-4D63-A21B-813F355BECDA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E8B7D3-33E9-4F48-9B29-D46375BC42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B0D158-CCAA-4D63-A21B-813F355BECDA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E8B7D3-33E9-4F48-9B29-D46375BC4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B0D158-CCAA-4D63-A21B-813F355BECDA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E8B7D3-33E9-4F48-9B29-D46375BC42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B0D158-CCAA-4D63-A21B-813F355BECDA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E8B7D3-33E9-4F48-9B29-D46375BC4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7B0D158-CCAA-4D63-A21B-813F355BECDA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E8B7D3-33E9-4F48-9B29-D46375BC4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7B0D158-CCAA-4D63-A21B-813F355BECDA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2E8B7D3-33E9-4F48-9B29-D46375BC42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B0D158-CCAA-4D63-A21B-813F355BECDA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E8B7D3-33E9-4F48-9B29-D46375BC4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B0D158-CCAA-4D63-A21B-813F355BECDA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E8B7D3-33E9-4F48-9B29-D46375BC4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7B0D158-CCAA-4D63-A21B-813F355BECDA}" type="datetimeFigureOut">
              <a:rPr lang="ru-RU" smtClean="0"/>
              <a:pPr/>
              <a:t>27.08.2013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2E8B7D3-33E9-4F48-9B29-D46375BC42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2495" y="511225"/>
            <a:ext cx="1691233" cy="1765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2123510"/>
            <a:ext cx="7704856" cy="166553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«Актуальные проблемы реализации ЗСД в ОУ в ходе внедрения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ФГОС НОО и ООО»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5658296"/>
            <a:ext cx="7592888" cy="1199704"/>
          </a:xfrm>
        </p:spPr>
        <p:txBody>
          <a:bodyPr>
            <a:normAutofit fontScale="70000" lnSpcReduction="20000"/>
          </a:bodyPr>
          <a:lstStyle/>
          <a:p>
            <a:pPr marR="0" algn="l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Ольга Семеновна Гладышева</a:t>
            </a:r>
          </a:p>
          <a:p>
            <a:pPr marR="0" algn="l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д.б.н., проф., заведующая кафедрой 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образовании </a:t>
            </a:r>
          </a:p>
          <a:p>
            <a:pPr marR="0" algn="l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ГБОУ ДПО «Нижегородский институт развития образования»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8286" y="188641"/>
            <a:ext cx="151741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692696"/>
            <a:ext cx="6357392" cy="338437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23 мая 2013 года </a:t>
            </a:r>
            <a:br>
              <a:rPr lang="ru-RU" sz="3200" b="0" dirty="0" smtClean="0">
                <a:solidFill>
                  <a:srgbClr val="00B0F0"/>
                </a:solidFill>
                <a:effectLst/>
                <a:latin typeface="Calibri" pitchFamily="34" charset="0"/>
              </a:rPr>
            </a:br>
            <a:r>
              <a:rPr lang="ru-RU" sz="3200" b="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по инициативе </a:t>
            </a:r>
            <a:r>
              <a:rPr lang="ru-RU" sz="32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комитета по образованию Государственной Думы Федерального собрания РФ </a:t>
            </a:r>
            <a:r>
              <a:rPr lang="ru-RU" sz="3200" b="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6 созыва состоялся «круглый стол» по теме: </a:t>
            </a:r>
            <a:r>
              <a:rPr lang="ru-RU" sz="32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"Вопросы здоровья в системе общего образования: проблемы отрасли и законодательства"</a:t>
            </a:r>
            <a:endParaRPr lang="ru-RU" sz="3200" dirty="0">
              <a:solidFill>
                <a:srgbClr val="00B0F0"/>
              </a:solidFill>
              <a:effectLst/>
              <a:latin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lum bright="20000" contrast="40000"/>
          </a:blip>
          <a:srcRect/>
          <a:stretch>
            <a:fillRect/>
          </a:stretch>
        </p:blipFill>
        <p:spPr bwMode="auto">
          <a:xfrm>
            <a:off x="3707904" y="4365104"/>
            <a:ext cx="2768460" cy="207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80728"/>
            <a:ext cx="8640960" cy="5256584"/>
          </a:xfrm>
        </p:spPr>
        <p:txBody>
          <a:bodyPr numCol="2">
            <a:noAutofit/>
          </a:bodyPr>
          <a:lstStyle/>
          <a:p>
            <a:pPr>
              <a:lnSpc>
                <a:spcPct val="130000"/>
              </a:lnSpc>
            </a:pPr>
            <a:r>
              <a:rPr lang="ru-RU" sz="2000" dirty="0" smtClean="0">
                <a:latin typeface="Calibri" pitchFamily="34" charset="0"/>
              </a:rPr>
              <a:t>Депутаты Государственной Думы;</a:t>
            </a:r>
          </a:p>
          <a:p>
            <a:pPr>
              <a:lnSpc>
                <a:spcPct val="130000"/>
              </a:lnSpc>
            </a:pPr>
            <a:r>
              <a:rPr lang="ru-RU" sz="2000" dirty="0" smtClean="0">
                <a:latin typeface="Calibri" pitchFamily="34" charset="0"/>
              </a:rPr>
              <a:t>Представители федеральных министерств и ведомств;</a:t>
            </a:r>
          </a:p>
          <a:p>
            <a:pPr>
              <a:lnSpc>
                <a:spcPct val="130000"/>
              </a:lnSpc>
            </a:pPr>
            <a:r>
              <a:rPr lang="ru-RU" sz="2000" dirty="0" smtClean="0">
                <a:latin typeface="Calibri" pitchFamily="34" charset="0"/>
              </a:rPr>
              <a:t>Представители законодательных и исполнительных органов государственной власти субъектов Российской Федерации;</a:t>
            </a:r>
          </a:p>
          <a:p>
            <a:pPr>
              <a:lnSpc>
                <a:spcPct val="130000"/>
              </a:lnSpc>
            </a:pPr>
            <a:r>
              <a:rPr lang="ru-RU" sz="2000" dirty="0" smtClean="0">
                <a:latin typeface="Calibri" pitchFamily="34" charset="0"/>
              </a:rPr>
              <a:t>Члены Экспертного совета по вопросам здоровья и физического воспитания обучающихся при Комитете Госдумы по образованию;</a:t>
            </a:r>
          </a:p>
          <a:p>
            <a:pPr>
              <a:lnSpc>
                <a:spcPct val="130000"/>
              </a:lnSpc>
            </a:pPr>
            <a:r>
              <a:rPr lang="ru-RU" sz="2000" dirty="0" smtClean="0">
                <a:latin typeface="Calibri" pitchFamily="34" charset="0"/>
              </a:rPr>
              <a:t> Ученые;</a:t>
            </a:r>
          </a:p>
          <a:p>
            <a:pPr>
              <a:lnSpc>
                <a:spcPct val="130000"/>
              </a:lnSpc>
            </a:pPr>
            <a:r>
              <a:rPr lang="ru-RU" sz="2000" dirty="0" smtClean="0">
                <a:latin typeface="Calibri" pitchFamily="34" charset="0"/>
              </a:rPr>
              <a:t>Педагоги;</a:t>
            </a:r>
          </a:p>
          <a:p>
            <a:pPr>
              <a:lnSpc>
                <a:spcPct val="130000"/>
              </a:lnSpc>
            </a:pPr>
            <a:r>
              <a:rPr lang="ru-RU" sz="2000" dirty="0" smtClean="0">
                <a:latin typeface="Calibri" pitchFamily="34" charset="0"/>
              </a:rPr>
              <a:t>Специалисты, работающие в системе общего образования, в сфере медицинского обслуживания, детского и юношеского спорта;</a:t>
            </a:r>
          </a:p>
          <a:p>
            <a:pPr>
              <a:lnSpc>
                <a:spcPct val="130000"/>
              </a:lnSpc>
            </a:pPr>
            <a:r>
              <a:rPr lang="ru-RU" sz="2000" dirty="0" smtClean="0">
                <a:latin typeface="Calibri" pitchFamily="34" charset="0"/>
              </a:rPr>
              <a:t>Представители общественных организаций.</a:t>
            </a:r>
          </a:p>
          <a:p>
            <a:pPr>
              <a:lnSpc>
                <a:spcPct val="130000"/>
              </a:lnSpc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3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В обсуждении участвовали специалисты разных направлений, включая: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5050076"/>
            <a:ext cx="2805718" cy="1547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08912" cy="3933056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Заведующая кафедрой </a:t>
            </a:r>
            <a:r>
              <a:rPr lang="ru-RU" sz="2800" dirty="0" err="1" smtClean="0">
                <a:solidFill>
                  <a:srgbClr val="00B0F0"/>
                </a:solidFill>
                <a:effectLst/>
                <a:latin typeface="Calibri" pitchFamily="34" charset="0"/>
              </a:rPr>
              <a:t>здоровьесбережения</a:t>
            </a:r>
            <a: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 </a:t>
            </a:r>
            <a:b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</a:br>
            <a: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в образовании,</a:t>
            </a:r>
            <a:b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</a:br>
            <a: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профессор Гладышева О.С., </a:t>
            </a:r>
            <a:b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</a:br>
            <a: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была не только</a:t>
            </a:r>
            <a:r>
              <a:rPr lang="en-US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 </a:t>
            </a:r>
            <a: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в числе участников, </a:t>
            </a:r>
            <a:b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</a:br>
            <a: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но и в числе выступающих с докладом: </a:t>
            </a:r>
            <a:b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</a:br>
            <a: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«Опыт реализации </a:t>
            </a:r>
            <a:r>
              <a:rPr lang="ru-RU" sz="2800" dirty="0" err="1" smtClean="0">
                <a:solidFill>
                  <a:srgbClr val="00B0F0"/>
                </a:solidFill>
                <a:effectLst/>
                <a:latin typeface="Calibri" pitchFamily="34" charset="0"/>
              </a:rPr>
              <a:t>здоровьесберегающей</a:t>
            </a:r>
            <a:r>
              <a:rPr lang="ru-RU" sz="28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 деятельности в Нижегородской области»</a:t>
            </a:r>
            <a:endParaRPr lang="ru-RU" sz="2800" dirty="0">
              <a:solidFill>
                <a:srgbClr val="00B0F0"/>
              </a:solidFill>
              <a:effectLst/>
              <a:latin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3544" r="14945" b="9622"/>
          <a:stretch>
            <a:fillRect/>
          </a:stretch>
        </p:blipFill>
        <p:spPr bwMode="auto">
          <a:xfrm>
            <a:off x="3635896" y="3717032"/>
            <a:ext cx="1872208" cy="276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330825"/>
            <a:ext cx="8229600" cy="5098571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Указы Президента Российской Федерации:</a:t>
            </a:r>
          </a:p>
          <a:p>
            <a:pPr marL="623888" indent="-255588">
              <a:lnSpc>
                <a:spcPct val="120000"/>
              </a:lnSpc>
              <a:buFont typeface="Wingdings" pitchFamily="2" charset="2"/>
              <a:buChar char="§"/>
              <a:tabLst>
                <a:tab pos="627063" algn="l"/>
              </a:tabLs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от 1 июня 2012 г. № 761 «О Национальной стратегии действий в интересах детей на 2012-2017 годы»</a:t>
            </a:r>
          </a:p>
          <a:p>
            <a:pPr marL="623888" indent="-255588">
              <a:lnSpc>
                <a:spcPct val="120000"/>
              </a:lnSpc>
              <a:buFont typeface="Wingdings" pitchFamily="2" charset="2"/>
              <a:buChar char="§"/>
              <a:tabLst>
                <a:tab pos="627063" algn="l"/>
              </a:tabLs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 7 мая 2012г. №606 «О мерах по реализации демографической политики Российской Федерации»</a:t>
            </a:r>
          </a:p>
          <a:p>
            <a:pPr marL="623888" indent="-255588">
              <a:lnSpc>
                <a:spcPct val="120000"/>
              </a:lnSpc>
              <a:buFont typeface="Wingdings" pitchFamily="2" charset="2"/>
              <a:buChar char="§"/>
              <a:tabLst>
                <a:tab pos="627063" algn="l"/>
              </a:tabLs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 7 мая 2012 года № 598 «О совершенствовании государственной политики в сфере здравоохранения».</a:t>
            </a:r>
          </a:p>
          <a:p>
            <a:pPr>
              <a:lnSpc>
                <a:spcPct val="120000"/>
              </a:lnSpc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Государственная программа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Российской Федерации «Развитие образования» на 2013 - 2020 годы.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4044"/>
            <a:ext cx="8501122" cy="576064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Нормативная база рекомендаций Государственной Думы РФ</a:t>
            </a:r>
            <a:endParaRPr lang="ru-RU" sz="2800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71925"/>
            <a:ext cx="8964488" cy="53373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None/>
            </a:pPr>
            <a:endParaRPr lang="ru-RU" sz="1900" dirty="0" smtClean="0">
              <a:latin typeface="Calibri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Концепция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долгосрочного социально-экономического развития Российской Федерации на период до 2020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года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Федеральный закон об образовании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РФ ст. 41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Федеральные государственные требования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сохранению и укреплению здоровья обучаемых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воспитанников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Национальная инициатива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«Наша новая школа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Федеральные государственные образовательные стандарты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общего образования.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04664"/>
            <a:ext cx="8643998" cy="576064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Нормативная база рекомендаций Государственной Думы РФ</a:t>
            </a:r>
            <a:endParaRPr lang="ru-RU" sz="3200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9960" y="1556792"/>
            <a:ext cx="8572560" cy="4896544"/>
          </a:xfrm>
        </p:spPr>
        <p:txBody>
          <a:bodyPr>
            <a:noAutofit/>
          </a:bodyPr>
          <a:lstStyle/>
          <a:p>
            <a:pPr>
              <a:lnSpc>
                <a:spcPct val="140000"/>
              </a:lnSpc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Комитету Государственной Думы Федерального Собрания  РФ по образованию;</a:t>
            </a:r>
          </a:p>
          <a:p>
            <a:pPr>
              <a:lnSpc>
                <a:spcPct val="140000"/>
              </a:lnSpc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Правительству РФ;</a:t>
            </a:r>
          </a:p>
          <a:p>
            <a:pPr>
              <a:lnSpc>
                <a:spcPct val="140000"/>
              </a:lnSpc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Министерству образования и науки РФ;</a:t>
            </a:r>
          </a:p>
          <a:p>
            <a:pPr>
              <a:lnSpc>
                <a:spcPct val="140000"/>
              </a:lnSpc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Министерству здравоохранения РФ;</a:t>
            </a:r>
          </a:p>
          <a:p>
            <a:pPr>
              <a:lnSpc>
                <a:spcPct val="140000"/>
              </a:lnSpc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Министерству спорта РФ;</a:t>
            </a:r>
          </a:p>
          <a:p>
            <a:pPr>
              <a:lnSpc>
                <a:spcPct val="140000"/>
              </a:lnSpc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40000"/>
              </a:lnSpc>
            </a:pPr>
            <a:endParaRPr lang="ru-RU" sz="2000" dirty="0">
              <a:latin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81480"/>
            <a:ext cx="8229600" cy="490066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Рекомендации «круглого стола» </a:t>
            </a:r>
            <a:b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направлены:</a:t>
            </a:r>
            <a:endParaRPr lang="ru-RU" sz="3000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928670"/>
            <a:ext cx="8572560" cy="4896544"/>
          </a:xfrm>
        </p:spPr>
        <p:txBody>
          <a:bodyPr>
            <a:noAutofit/>
          </a:bodyPr>
          <a:lstStyle/>
          <a:p>
            <a:pPr>
              <a:lnSpc>
                <a:spcPct val="140000"/>
              </a:lnSpc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40000"/>
              </a:lnSpc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Руководителям органов исполнительной власти субъектов РФ, осуществляющих управление в сфере образования;</a:t>
            </a:r>
          </a:p>
          <a:p>
            <a:pPr>
              <a:lnSpc>
                <a:spcPct val="140000"/>
              </a:lnSpc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Руководителям организаций высшего педагогического образования;</a:t>
            </a:r>
          </a:p>
          <a:p>
            <a:pPr>
              <a:lnSpc>
                <a:spcPct val="140000"/>
              </a:lnSpc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Руководителям образовательных организаций общего образования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40000"/>
              </a:lnSpc>
            </a:pPr>
            <a:endParaRPr lang="ru-RU" sz="2000" dirty="0">
              <a:latin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81480"/>
            <a:ext cx="8229600" cy="490066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Рекомендации «круглого стола» </a:t>
            </a:r>
            <a:b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направлены:</a:t>
            </a:r>
            <a:endParaRPr lang="ru-RU" sz="3000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46243"/>
            <a:ext cx="9144000" cy="4525963"/>
          </a:xfrm>
        </p:spPr>
        <p:txBody>
          <a:bodyPr>
            <a:noAutofit/>
          </a:bodyPr>
          <a:lstStyle/>
          <a:p>
            <a:pPr marL="566928" indent="-450000">
              <a:lnSpc>
                <a:spcPct val="130000"/>
              </a:lnSpc>
              <a:spcBef>
                <a:spcPts val="0"/>
              </a:spcBef>
              <a:buSzPct val="100000"/>
              <a:buFont typeface="+mj-lt"/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Заслушать информацию о ходе выполнения рекомендаций "круглого стола" федеральными министерствами, руководителями органов исполнительной власти субъектов Российской Федерации, осуществляющих управление в сфере образования, руководителями учреждений высшего профессионального образования на заседании Комитета по образованию.</a:t>
            </a:r>
          </a:p>
          <a:p>
            <a:pPr marL="566928" indent="-457200">
              <a:lnSpc>
                <a:spcPct val="130000"/>
              </a:lnSpc>
              <a:buSzPct val="100000"/>
              <a:buFont typeface="+mj-lt"/>
              <a:buAutoNum type="arabicPeriod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 рамках подкомитета по вопросам здоровья и физического воспитания обучающихся Комитета изучить предложения по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совершенствованию законодательства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 сохранению и укреплению здоровья обучающихся, воспитанников и педагогов.</a:t>
            </a:r>
          </a:p>
          <a:p>
            <a:pPr marL="566928" indent="-457200">
              <a:lnSpc>
                <a:spcPct val="150000"/>
              </a:lnSpc>
              <a:buFont typeface="+mj-lt"/>
              <a:buAutoNum type="arabicPeriod"/>
            </a:pPr>
            <a:endParaRPr lang="ru-RU" sz="2000" dirty="0">
              <a:latin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Комитету Государственной Думы </a:t>
            </a:r>
            <a:br>
              <a:rPr lang="ru-RU" sz="28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Федерального Собрания  РФ</a:t>
            </a:r>
            <a:br>
              <a:rPr lang="ru-RU" sz="28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по образованию:</a:t>
            </a:r>
            <a:endParaRPr lang="ru-RU" sz="2800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689119"/>
            <a:ext cx="8424936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разработке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системы мониторинга деятельности образовательных организаций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учесть необходимость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сбора данных о состоянии физического здоровья, физической подготовленности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функционального состояния организма,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заболеваемости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обучающихся, с целью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оптимизации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физкультурно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- оздоровительной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деятельности обучающихся и оценки ее оздоровительной эффективности.</a:t>
            </a:r>
          </a:p>
          <a:p>
            <a:pPr marL="0" indent="447675">
              <a:buNone/>
            </a:pPr>
            <a:endParaRPr lang="ru-RU" dirty="0">
              <a:latin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418058"/>
          </a:xfrm>
        </p:spPr>
        <p:txBody>
          <a:bodyPr>
            <a:noAutofit/>
          </a:bodyPr>
          <a:lstStyle/>
          <a:p>
            <a:pPr algn="ctr"/>
            <a:r>
              <a:rPr lang="ru-RU" sz="35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Правительству  РФ:</a:t>
            </a:r>
            <a:br>
              <a:rPr lang="ru-RU" sz="35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500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173382"/>
            <a:ext cx="8858280" cy="5184576"/>
          </a:xfrm>
        </p:spPr>
        <p:txBody>
          <a:bodyPr>
            <a:normAutofit/>
          </a:bodyPr>
          <a:lstStyle/>
          <a:p>
            <a:pPr marL="268288" indent="-268288">
              <a:buSzPct val="100000"/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Разработать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критерии оценки деятельности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образовательных организаций по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сохранению и укреплению здоровья обучающихся.</a:t>
            </a:r>
          </a:p>
          <a:p>
            <a:pPr marL="268288" indent="-268288">
              <a:buSzPct val="100000"/>
              <a:buFont typeface="+mj-lt"/>
              <a:buAutoNum type="arabicPeriod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Регламентировать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здоровьесберегающую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деятельность в условиях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ее реализации в образовательных организациях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разных типов и видов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(регламент школьного питания, медицинского обслуживания, педагогической деятельности и др.).</a:t>
            </a:r>
          </a:p>
          <a:p>
            <a:pPr marL="268288" indent="-268288">
              <a:buSzPct val="100000"/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Разработать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систему кадрового и информационного обеспечения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мониторинга духовного, физического и психологического здоровья обучающихся.</a:t>
            </a:r>
          </a:p>
          <a:p>
            <a:pPr marL="268288" indent="-268288">
              <a:buSzPct val="100000"/>
              <a:buFont typeface="+mj-lt"/>
              <a:buAutoNum type="arabicPeriod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68288" indent="-268288">
              <a:buSzPct val="100000"/>
              <a:buFont typeface="+mj-lt"/>
              <a:buAutoNum type="arabicPeriod"/>
            </a:pPr>
            <a:endParaRPr lang="ru-RU" dirty="0">
              <a:latin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5532"/>
            <a:ext cx="9144000" cy="381700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Министерству образования и науки РФ:</a:t>
            </a:r>
            <a:r>
              <a:rPr lang="ru-RU" sz="30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/>
            </a:r>
            <a:br>
              <a:rPr lang="ru-RU" sz="3000" dirty="0" smtClean="0">
                <a:solidFill>
                  <a:srgbClr val="00B0F0"/>
                </a:solidFill>
                <a:effectLst/>
                <a:latin typeface="Calibri" pitchFamily="34" charset="0"/>
              </a:rPr>
            </a:br>
            <a:endParaRPr lang="ru-RU" sz="3000" dirty="0">
              <a:solidFill>
                <a:srgbClr val="00B0F0"/>
              </a:solidFill>
              <a:effectLst/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85794"/>
            <a:ext cx="8643478" cy="5379510"/>
          </a:xfrm>
        </p:spPr>
        <p:txBody>
          <a:bodyPr>
            <a:normAutofit fontScale="85000" lnSpcReduction="20000"/>
          </a:bodyPr>
          <a:lstStyle/>
          <a:p>
            <a:pPr marL="268288" indent="-268288">
              <a:buSzPct val="100000"/>
              <a:buNone/>
            </a:pPr>
            <a:endParaRPr lang="ru-RU" dirty="0" smtClean="0">
              <a:latin typeface="Calibri" pitchFamily="34" charset="0"/>
            </a:endParaRPr>
          </a:p>
          <a:p>
            <a:pPr marL="514350" indent="-514350">
              <a:buSzPct val="100000"/>
              <a:buFont typeface="+mj-lt"/>
              <a:buAutoNum type="arabicPeriod" startAt="4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Повышать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профессиональную компетентность педагогов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области сохранения и укрепления здоровья обучающихся Ввести для аттестации руководителей образовательных организаций и педагогов требования регулярного повышения квалификации по вопросам сохранения и укрепления здоровья обучающихся. Разработать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систему мероприятий федерального и регионального уровней по повышению квалификации педагогов и управленческих кадров в системе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образования по вопросам сохранения и укрепления здоровья обучающихся и педагогов.</a:t>
            </a:r>
          </a:p>
          <a:p>
            <a:pPr marL="514350" indent="-514350">
              <a:buSzPct val="100000"/>
              <a:buFont typeface="+mj-lt"/>
              <a:buAutoNum type="arabicPeriod" startAt="4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Подготовить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рекомендации по совместной реализации образовательными и медицинскими организациями «Федеральных требований к образовательным учреждениям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части охраны здоровья обучающихся, воспитанников», утвержденных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приказом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России от 28.12.2010г. № 2106.</a:t>
            </a:r>
          </a:p>
          <a:p>
            <a:pPr marL="268288" indent="-268288">
              <a:buSzPct val="100000"/>
              <a:buFont typeface="+mj-lt"/>
              <a:buAutoNum type="arabicPeriod" startAt="4"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78098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Министерству образования и науки РФ:</a:t>
            </a:r>
            <a:b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876" y="3925677"/>
            <a:ext cx="357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9056" y="980728"/>
            <a:ext cx="8784976" cy="5184576"/>
          </a:xfrm>
        </p:spPr>
        <p:txBody>
          <a:bodyPr>
            <a:normAutofit/>
          </a:bodyPr>
          <a:lstStyle/>
          <a:p>
            <a:pPr marL="268288" indent="-268288">
              <a:buSzPct val="100000"/>
              <a:buNone/>
            </a:pPr>
            <a:endParaRPr lang="ru-RU" dirty="0" smtClean="0">
              <a:latin typeface="Calibri" pitchFamily="34" charset="0"/>
            </a:endParaRPr>
          </a:p>
          <a:p>
            <a:pPr marL="514350" indent="-514350">
              <a:buSzPct val="100000"/>
              <a:buFont typeface="+mj-lt"/>
              <a:buAutoNum type="arabicPeriod" startAt="6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Совершенствовать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механизмы взаимодействия с общественными организациями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позволяющие активизировать и повысить эффективность деятельности образовательных организаций по сохранению и укреплению здоровья обучающихся и педагогов.</a:t>
            </a:r>
          </a:p>
          <a:p>
            <a:pPr marL="514350" indent="-514350">
              <a:buSzPct val="100000"/>
              <a:buFont typeface="+mj-lt"/>
              <a:buAutoNum type="arabicPeriod" startAt="6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Разработать государственную целевую программу "Научно - методическое обеспечение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здоровьесберегающей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деятельности в образовательных организациях".</a:t>
            </a:r>
          </a:p>
          <a:p>
            <a:pPr marL="268288" indent="-268288">
              <a:buSzPct val="100000"/>
              <a:buNone/>
            </a:pPr>
            <a:endParaRPr lang="ru-RU" dirty="0">
              <a:latin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07762"/>
            <a:ext cx="8229600" cy="778098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Министерству образования и науки РФ:</a:t>
            </a:r>
            <a:b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08720"/>
            <a:ext cx="8640960" cy="5040560"/>
          </a:xfrm>
        </p:spPr>
        <p:txBody>
          <a:bodyPr>
            <a:noAutofit/>
          </a:bodyPr>
          <a:lstStyle/>
          <a:p>
            <a:pPr marL="342900" lvl="0" indent="-342900">
              <a:buSzPct val="100000"/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Разработать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протокол межведомственного взаимодействия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реализации системы мониторинга показателей физического развития и физической подготовленности обучающихся как части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социально-гигиенического мониторинга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комплексного медико-педагогического сопровождения.</a:t>
            </a:r>
          </a:p>
          <a:p>
            <a:pPr marL="342900" lvl="0" indent="-342900">
              <a:buSzPct val="100000"/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Создать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Единую автоматизированную систему наблюдения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(мониторинга) обучающихся в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образовательных организациях с целью введения массового текущего и оперативного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контроля за здоровьем и физическим развитием обучающихся. Ввести в качестве обязательных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показателей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мониторинга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результаты динамики физического здоровья, физической подготовки, функционального состояния организма.</a:t>
            </a:r>
          </a:p>
          <a:p>
            <a:pPr marL="342900" lvl="0" indent="-342900">
              <a:buSzPct val="100000"/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23979"/>
            <a:ext cx="8229600" cy="778098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Министерству здравоохранения РФ:</a:t>
            </a:r>
            <a:r>
              <a:rPr lang="ru-RU" sz="3000" dirty="0" smtClean="0"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dirty="0" smtClean="0"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solidFill>
                <a:schemeClr val="accent4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00042"/>
            <a:ext cx="8463884" cy="5040560"/>
          </a:xfrm>
        </p:spPr>
        <p:txBody>
          <a:bodyPr>
            <a:noAutofit/>
          </a:bodyPr>
          <a:lstStyle/>
          <a:p>
            <a:pPr marL="342900" lvl="0" indent="-342900">
              <a:buSzPct val="100000"/>
              <a:buNone/>
            </a:pPr>
            <a:endParaRPr lang="ru-RU" sz="1600" dirty="0" smtClean="0">
              <a:latin typeface="Calibri" pitchFamily="34" charset="0"/>
            </a:endParaRPr>
          </a:p>
          <a:p>
            <a:pPr marL="457200" lvl="0" indent="-457200">
              <a:buSzPct val="100000"/>
              <a:buFont typeface="+mj-lt"/>
              <a:buAutoNum type="arabicPeriod" startAt="3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Внести изменения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в «штатные нормативы медицинского персонала»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для обеспечения полного охвата медицинским обслуживанием обучающихся и воспитанников образовательных организаций во время учебного процесса.</a:t>
            </a:r>
          </a:p>
          <a:p>
            <a:pPr marL="457200" lvl="0" indent="-457200">
              <a:buSzPct val="100000"/>
              <a:buFont typeface="+mj-lt"/>
              <a:buAutoNum type="arabicPeriod" startAt="3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Повысить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эффективность медицинского контроля за организацией образовательного процесса, физическим воспитанием, организацией питания обучающихся, санитарно-гигиеническим состоянием общеобразовательных организаций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>
              <a:buSzPct val="100000"/>
              <a:buFont typeface="+mj-lt"/>
              <a:buAutoNum type="arabicPeriod" startAt="3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Создать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реестр сертифицированных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технологий, рекомендованных к использованию в образовательных организациях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>
              <a:buSzPct val="100000"/>
              <a:buFont typeface="+mj-lt"/>
              <a:buAutoNum type="arabicPeriod" startAt="3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Обеспечить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подготовку ежегодных национальных докладов о состоянии здоровья обучающихся и воспитанников в Российской Федерации по итогам диспансеризации</a:t>
            </a:r>
            <a:r>
              <a:rPr lang="ru-RU" sz="1600" b="1" dirty="0" smtClean="0">
                <a:latin typeface="Calibri" pitchFamily="34" charset="0"/>
              </a:rPr>
              <a:t>.</a:t>
            </a:r>
            <a:endParaRPr lang="ru-RU" sz="1600" b="1" dirty="0">
              <a:latin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14290"/>
            <a:ext cx="8229600" cy="778098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Министерству здравоохранения РФ:</a:t>
            </a:r>
            <a:b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994725"/>
            <a:ext cx="8643998" cy="5458611"/>
          </a:xfrm>
        </p:spPr>
        <p:txBody>
          <a:bodyPr>
            <a:noAutofit/>
          </a:bodyPr>
          <a:lstStyle/>
          <a:p>
            <a:pPr>
              <a:buSzPct val="100000"/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Активизировать работу по физическому воспитанию обучающихся в образовательных организациях и развивать новые формы спортивно - физкультурной деятельности.</a:t>
            </a:r>
          </a:p>
          <a:p>
            <a:pPr>
              <a:buSzPct val="100000"/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Разработать и утвердить примерные нормы тренировочных и соревновательных нагрузок для обучающихся общеобразовательных организаций, занимающихся в школьных спортивных клубах.</a:t>
            </a:r>
          </a:p>
          <a:p>
            <a:pPr>
              <a:buSzPct val="100000"/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Содействовать внедрению инновационных оздоровительных и физкультурно-спортивных технологий в работу образовательных организаций.</a:t>
            </a:r>
          </a:p>
          <a:p>
            <a:pPr>
              <a:buSzPct val="100000"/>
              <a:buFont typeface="+mj-lt"/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Разработать Положение об условиях оплаты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физкультурно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- оздоровительных и физкультурно-спортивных услуг в системе государственных и негосударственных организаций.</a:t>
            </a:r>
          </a:p>
          <a:p>
            <a:pPr>
              <a:buSzPct val="100000"/>
              <a:buNone/>
            </a:pPr>
            <a:endParaRPr lang="ru-RU" sz="1200" dirty="0" smtClean="0">
              <a:latin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360040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Министерству спорта РФ:</a:t>
            </a:r>
            <a:b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428604"/>
            <a:ext cx="8572560" cy="5458611"/>
          </a:xfrm>
        </p:spPr>
        <p:txBody>
          <a:bodyPr>
            <a:noAutofit/>
          </a:bodyPr>
          <a:lstStyle/>
          <a:p>
            <a:pPr>
              <a:buSzPct val="100000"/>
              <a:buNone/>
            </a:pPr>
            <a:endParaRPr lang="ru-RU" sz="1200" dirty="0" smtClean="0">
              <a:latin typeface="Calibri" pitchFamily="34" charset="0"/>
            </a:endParaRPr>
          </a:p>
          <a:p>
            <a:pPr>
              <a:buSzPct val="100000"/>
              <a:buFont typeface="+mj-lt"/>
              <a:buAutoNum type="arabicPeriod" startAt="5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разработке Всероссийского физкультурно-спортивного комплекса учитывать имеющийся научно-методический потенциал, накопленный в образовательных организациях и научных учреждениях по развитию физического воспитания.</a:t>
            </a:r>
          </a:p>
          <a:p>
            <a:pPr>
              <a:buSzPct val="100000"/>
              <a:buFont typeface="+mj-lt"/>
              <a:buAutoNum type="arabicPeriod" startAt="5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Руководителям органов исполнительной власти субъектов Российской Федерации, осуществляющих управление в сфере образования:</a:t>
            </a:r>
          </a:p>
          <a:p>
            <a:pPr>
              <a:buSzPct val="100000"/>
              <a:buFont typeface="+mj-lt"/>
              <a:buAutoNum type="arabicPeriod" startAt="5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Разработать систему мотивации учителей физической культуры к разработке и внедрению в образовательный процесс инновационных программ, методик и технологий преподавания этого предмета.</a:t>
            </a:r>
          </a:p>
          <a:p>
            <a:pPr>
              <a:buSzPct val="100000"/>
              <a:buFont typeface="+mj-lt"/>
              <a:buAutoNum type="arabicPeriod" startAt="5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Стимулировать развитие волонтерского движения с целью создания действенных механизмов участия обучающихся в решении проблем связанных с укреплением их здоровья.</a:t>
            </a:r>
          </a:p>
          <a:p>
            <a:pPr>
              <a:buSzPct val="100000"/>
              <a:buNone/>
            </a:pPr>
            <a:endParaRPr lang="ru-RU" sz="1200" dirty="0" smtClean="0">
              <a:latin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7242" y="211464"/>
            <a:ext cx="8229600" cy="788644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Министерству спорта РФ:</a:t>
            </a:r>
            <a:b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000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5458611"/>
          </a:xfrm>
        </p:spPr>
        <p:txBody>
          <a:bodyPr>
            <a:noAutofit/>
          </a:bodyPr>
          <a:lstStyle/>
          <a:p>
            <a:pPr>
              <a:buSzPct val="100000"/>
              <a:buNone/>
            </a:pPr>
            <a:endParaRPr lang="ru-RU" sz="1200" dirty="0" smtClean="0">
              <a:latin typeface="Calibri" pitchFamily="34" charset="0"/>
            </a:endParaRPr>
          </a:p>
          <a:p>
            <a:pPr>
              <a:buSzPct val="100000"/>
              <a:buFont typeface="+mj-lt"/>
              <a:buAutoNum type="arabicPeriod" startAt="9"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Выделить целевые финансовые средства на разработку и приобретении научно-методических, учебных материалов в области сохранения и укрепления здоровья обучающихся.</a:t>
            </a:r>
          </a:p>
          <a:p>
            <a:pPr>
              <a:buSzPct val="100000"/>
              <a:buFont typeface="+mj-lt"/>
              <a:buAutoNum type="arabicPeriod" startAt="9"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Создать информационно-методический банк данных об опыте работы образовательных организаций по разработке и использованию в системе общего образования инновационных программ, методик,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образовательных технологий, технологий физического воспитания и преподавания предмета "Физическая культура".</a:t>
            </a:r>
          </a:p>
          <a:p>
            <a:pPr>
              <a:buSzPct val="100000"/>
              <a:buFont typeface="+mj-lt"/>
              <a:buAutoNum type="arabicPeriod" startAt="9"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Активизировать работу по профилактике употребления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психоактивных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веществ, алкоголя, табака.</a:t>
            </a:r>
          </a:p>
          <a:p>
            <a:pPr>
              <a:buSzPct val="100000"/>
              <a:buFont typeface="+mj-lt"/>
              <a:buAutoNum type="arabicPeriod" startAt="9"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Организовать курсы повышения квалификации для директоров школ, заведующих дошкольными образовательными организациями и начальников отделов районными (городскими управлениями) образования по вопросам здоровья и физического воспитания обучающихся и педагогов.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360040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Министерству спорта РФ</a:t>
            </a:r>
            <a:r>
              <a:rPr lang="ru-RU" sz="30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>:</a:t>
            </a:r>
            <a:br>
              <a:rPr lang="ru-RU" sz="3000" dirty="0" smtClean="0">
                <a:solidFill>
                  <a:srgbClr val="00B0F0"/>
                </a:solidFill>
                <a:effectLst/>
                <a:latin typeface="Calibri" pitchFamily="34" charset="0"/>
              </a:rPr>
            </a:br>
            <a:endParaRPr lang="ru-RU" sz="3000" dirty="0">
              <a:solidFill>
                <a:srgbClr val="00B0F0"/>
              </a:solidFill>
              <a:effectLst/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26563"/>
          </a:xfrm>
        </p:spPr>
        <p:txBody>
          <a:bodyPr>
            <a:normAutofit lnSpcReduction="10000"/>
          </a:bodyPr>
          <a:lstStyle/>
          <a:p>
            <a:pPr marL="624078" indent="-514350">
              <a:buSzPct val="100000"/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Разработать комплекс мероприятий, направленных на укрепление системы высшего педагогического образования в области сохранения и укрепления здоровья обучающихся, повышения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качества подготовки учителей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физической культуры, психологов, социальных педагогов, классных руководителей.</a:t>
            </a:r>
          </a:p>
          <a:p>
            <a:pPr marL="624078" indent="-514350">
              <a:buSzPct val="100000"/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Разработать и внедрить в образовательный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процесс курсы по методике сохранения и укрепления здоровья обучающихся и оценке эффективности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технологий.</a:t>
            </a:r>
          </a:p>
          <a:p>
            <a:pPr marL="624078" indent="-514350">
              <a:buSzPct val="100000"/>
              <a:buFont typeface="+mj-lt"/>
              <a:buAutoNum type="arabicPeriod"/>
            </a:pPr>
            <a:endParaRPr lang="ru-RU" dirty="0">
              <a:latin typeface="Calibri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9458"/>
            <a:ext cx="8229600" cy="792088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Руководителям организаций высшего педагогического образования:</a:t>
            </a:r>
            <a:endParaRPr lang="ru-RU" sz="3000" dirty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89119"/>
            <a:ext cx="8229600" cy="4525963"/>
          </a:xfrm>
        </p:spPr>
        <p:txBody>
          <a:bodyPr/>
          <a:lstStyle/>
          <a:p>
            <a:pPr marL="624078" indent="-514350">
              <a:buClr>
                <a:schemeClr val="bg2">
                  <a:lumMod val="50000"/>
                </a:schemeClr>
              </a:buClr>
              <a:buSzPct val="105000"/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Разработать и внедрить программы обучения обучающихся правилам безопасного поведения в интернет - пространстве.</a:t>
            </a:r>
          </a:p>
          <a:p>
            <a:pPr marL="624078" indent="-514350">
              <a:buClr>
                <a:schemeClr val="bg2">
                  <a:lumMod val="50000"/>
                </a:schemeClr>
              </a:buClr>
              <a:buSzPct val="105000"/>
              <a:buFont typeface="+mj-lt"/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Ввести в практику образовательных организаций оценку экономии финансовых средств от реализации оздоровительных программ и системной работы по формированию культуры здорового образа жизни.</a:t>
            </a:r>
          </a:p>
          <a:p>
            <a:pPr marL="624078" indent="-514350">
              <a:buSzPct val="105000"/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850106"/>
          </a:xfrm>
        </p:spPr>
        <p:txBody>
          <a:bodyPr>
            <a:noAutofit/>
          </a:bodyPr>
          <a:lstStyle/>
          <a:p>
            <a:pPr algn="ctr"/>
            <a:r>
              <a:rPr lang="ru-RU" sz="30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Руководителям образовательных организаций общего образования:</a:t>
            </a:r>
            <a:r>
              <a:rPr lang="ru-RU" sz="3000" dirty="0" smtClean="0">
                <a:solidFill>
                  <a:srgbClr val="00B0F0"/>
                </a:solidFill>
                <a:effectLst/>
                <a:latin typeface="Calibri" pitchFamily="34" charset="0"/>
              </a:rPr>
              <a:t/>
            </a:r>
            <a:br>
              <a:rPr lang="ru-RU" sz="3000" dirty="0" smtClean="0">
                <a:solidFill>
                  <a:srgbClr val="00B0F0"/>
                </a:solidFill>
                <a:effectLst/>
                <a:latin typeface="Calibri" pitchFamily="34" charset="0"/>
              </a:rPr>
            </a:br>
            <a:endParaRPr lang="ru-RU" sz="3000" dirty="0">
              <a:solidFill>
                <a:srgbClr val="00B0F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714375"/>
            <a:ext cx="8229600" cy="482377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Существуют очевидные противоречия между: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734888" y="1916832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требованиями новых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нормативных документов в части организации в каждой школе ЗСД;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реализацией национальной образовательной инициативы «Наша новая школа» в части охраны здоровья школьников;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готовностью ОУ в полном объеме и на требуемом уровне организовывать и осуществлять эту работу.</a:t>
            </a:r>
          </a:p>
          <a:p>
            <a:pPr>
              <a:buFont typeface="Wingdings" pitchFamily="2" charset="2"/>
              <a:buChar char="Ø"/>
            </a:pPr>
            <a:endParaRPr lang="ru-RU" sz="27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 noGrp="1" noChangeArrowheads="1"/>
          </p:cNvSpPr>
          <p:nvPr>
            <p:ph type="title"/>
          </p:nvPr>
        </p:nvSpPr>
        <p:spPr>
          <a:xfrm>
            <a:off x="0" y="642938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ФГОС НОО и ООО</a:t>
            </a:r>
          </a:p>
        </p:txBody>
      </p:sp>
      <p:sp>
        <p:nvSpPr>
          <p:cNvPr id="13315" name="Rectangle 6"/>
          <p:cNvSpPr>
            <a:spLocks noGrp="1" noChangeArrowheads="1"/>
          </p:cNvSpPr>
          <p:nvPr>
            <p:ph idx="1"/>
          </p:nvPr>
        </p:nvSpPr>
        <p:spPr>
          <a:xfrm>
            <a:off x="644079" y="2278211"/>
            <a:ext cx="8392417" cy="417512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Жестко ориентируют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каждое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образовательное учреждение 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включение в обязательную образовательную программу ОУ подпрограммы по формированию у обучаемых ценности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экологически целесообразного, здорового и безопасного образа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жизни.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Эта подпрограмма должна содержать: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285750" y="1935163"/>
            <a:ext cx="8858250" cy="46370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Аналитическую справку о состоянии ЗСД в ОУ;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Цели и задачи;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Направления ЗСД;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Модель организации работы по формированию культуры здоровья;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Содержание ЗСД;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Критерии, показатели эффективности деятельности ОУ в этом направлении.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6632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 реализации подпрограммы ожидают следующих результатов: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0" y="1556792"/>
            <a:ext cx="9144000" cy="453866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Усвоение ценности экологически целесообразного, здорового и безопасного образа жизни;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Установок на активное занятия физической культурой и спортом;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Выбора индивидуального рациона здорового питания;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Знаний об угрозах для жизни и готовности активно им противостоять;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Овладения навыками личной гигиены и другими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здоровьесберегающими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технологиями;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Готовности к социальному взаимодействию по вопросам злоупотребления наркотиков; профилактике инфекционных заболеваний, убежденности и правоте выбора ЗОЖ.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50" y="44624"/>
            <a:ext cx="8572500" cy="278606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Готовы ли ваши ОУ к реализации столь сложных для нее и необычных, но очень важных задач, особенно в части характера номинированных ожидаемых результатов, которые будут определять: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idx="1"/>
          </p:nvPr>
        </p:nvSpPr>
        <p:spPr>
          <a:xfrm>
            <a:off x="1007492" y="2780928"/>
            <a:ext cx="8101012" cy="287337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rgbClr val="0070C0"/>
              </a:buClr>
              <a:buFont typeface="Wingdings" pitchFamily="2" charset="2"/>
              <a:buChar char="Ø"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позиции аккредитации вашего учреждения;</a:t>
            </a:r>
          </a:p>
          <a:p>
            <a:pPr marL="274320" indent="-274320" fontAlgn="auto">
              <a:spcAft>
                <a:spcPts val="0"/>
              </a:spcAft>
              <a:buClr>
                <a:srgbClr val="0070C0"/>
              </a:buClr>
              <a:buFont typeface="Wingdings" pitchFamily="2" charset="2"/>
              <a:buChar char="Ø"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его участия в национальных проектах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274320" indent="-274320" fontAlgn="auto">
              <a:spcAft>
                <a:spcPts val="0"/>
              </a:spcAft>
              <a:buClr>
                <a:srgbClr val="0070C0"/>
              </a:buClr>
              <a:buFont typeface="Wingdings" pitchFamily="2" charset="2"/>
              <a:buChar char="Ø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престиж по сравнению с другими при выборе школы родителями (в городе);</a:t>
            </a:r>
          </a:p>
          <a:p>
            <a:pPr marL="274320" indent="-274320" fontAlgn="auto">
              <a:spcAft>
                <a:spcPts val="0"/>
              </a:spcAft>
              <a:buClr>
                <a:srgbClr val="0070C0"/>
              </a:buClr>
              <a:buFont typeface="Wingdings" pitchFamily="2" charset="2"/>
              <a:buChar char="Ø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высокое качество обучения и успешную социализацию ваших учащихся.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78246" y="-27384"/>
            <a:ext cx="8858250" cy="2879725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Деятельность по разработке подпрограммы в образовательной программе ОУ по формированию ценности экологически целесообразного, здорового и безопасного образа жизни предполагает: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395537" y="2636912"/>
            <a:ext cx="8568952" cy="300037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Создание аналитической справки о состоянии ЗСД вашего ОУ.</a:t>
            </a:r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Мы предлагаем Вам воспользоваться: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матрицей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самообследования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для оценивания стартовых условий по ЗСД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определению направлений деятельности Вашего ОУ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Затем Вам нужно разработать модель ЗСД деятельности Вашего ОУ:</a:t>
            </a:r>
          </a:p>
        </p:txBody>
      </p:sp>
      <p:pic>
        <p:nvPicPr>
          <p:cNvPr id="20483" name="Picture 4" descr="Схема 11000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>
          <a:xfrm>
            <a:off x="5076056" y="1556792"/>
            <a:ext cx="3230563" cy="4433887"/>
          </a:xfrm>
          <a:noFill/>
        </p:spPr>
      </p:pic>
      <p:sp>
        <p:nvSpPr>
          <p:cNvPr id="20484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285750" y="2641749"/>
            <a:ext cx="4170363" cy="381158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Предлагаем Вам воспользоваться разработанной нами системной моделью ЗДС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Diagram 3"/>
          <p:cNvGrpSpPr>
            <a:grpSpLocks noChangeAspect="1"/>
          </p:cNvGrpSpPr>
          <p:nvPr/>
        </p:nvGrpSpPr>
        <p:grpSpPr bwMode="auto">
          <a:xfrm>
            <a:off x="-2628800" y="620688"/>
            <a:ext cx="15049672" cy="6696744"/>
            <a:chOff x="587" y="857"/>
            <a:chExt cx="4808" cy="2914"/>
          </a:xfrm>
        </p:grpSpPr>
        <p:sp>
          <p:nvSpPr>
            <p:cNvPr id="15" name="Oval 10"/>
            <p:cNvSpPr>
              <a:spLocks noChangeArrowheads="1" noTextEdit="1"/>
            </p:cNvSpPr>
            <p:nvPr/>
          </p:nvSpPr>
          <p:spPr bwMode="auto">
            <a:xfrm>
              <a:off x="2496" y="1264"/>
              <a:ext cx="966" cy="1165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 w="4669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Oval 11"/>
            <p:cNvSpPr>
              <a:spLocks noChangeArrowheads="1" noTextEdit="1"/>
            </p:cNvSpPr>
            <p:nvPr/>
          </p:nvSpPr>
          <p:spPr bwMode="auto">
            <a:xfrm>
              <a:off x="3237" y="1640"/>
              <a:ext cx="939" cy="1250"/>
            </a:xfrm>
            <a:prstGeom prst="ellipse">
              <a:avLst/>
            </a:prstGeom>
            <a:solidFill>
              <a:schemeClr val="hlink">
                <a:alpha val="50000"/>
              </a:schemeClr>
            </a:solidFill>
            <a:ln w="4669">
              <a:solidFill>
                <a:schemeClr val="hlink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Oval 12"/>
            <p:cNvSpPr>
              <a:spLocks noChangeArrowheads="1" noTextEdit="1"/>
            </p:cNvSpPr>
            <p:nvPr/>
          </p:nvSpPr>
          <p:spPr bwMode="auto">
            <a:xfrm>
              <a:off x="2473" y="2205"/>
              <a:ext cx="1012" cy="1253"/>
            </a:xfrm>
            <a:prstGeom prst="ellipse">
              <a:avLst/>
            </a:prstGeom>
            <a:solidFill>
              <a:schemeClr val="folHlink">
                <a:alpha val="50000"/>
              </a:schemeClr>
            </a:solidFill>
            <a:ln w="4669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_s1034"/>
            <p:cNvSpPr>
              <a:spLocks noChangeArrowheads="1" noTextEdit="1"/>
            </p:cNvSpPr>
            <p:nvPr/>
          </p:nvSpPr>
          <p:spPr bwMode="auto">
            <a:xfrm>
              <a:off x="1760" y="1688"/>
              <a:ext cx="896" cy="1205"/>
            </a:xfrm>
            <a:prstGeom prst="ellipse">
              <a:avLst/>
            </a:prstGeom>
            <a:solidFill>
              <a:srgbClr val="92D050">
                <a:alpha val="50000"/>
              </a:srgbClr>
            </a:solidFill>
            <a:ln w="4669">
              <a:solidFill>
                <a:schemeClr val="bg2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graphicFrame>
          <p:nvGraphicFramePr>
            <p:cNvPr id="19" name="Схема 18"/>
            <p:cNvGraphicFramePr/>
            <p:nvPr/>
          </p:nvGraphicFramePr>
          <p:xfrm>
            <a:off x="587" y="857"/>
            <a:ext cx="4808" cy="291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</p:grpSp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50" y="-243408"/>
            <a:ext cx="8572500" cy="127158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6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6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7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Структура модели организации работы ОУ по формированию экологически целесообразного, здорового и безопасного образа жизни</a:t>
            </a:r>
          </a:p>
        </p:txBody>
      </p:sp>
      <p:sp>
        <p:nvSpPr>
          <p:cNvPr id="1040" name="Text Box 15"/>
          <p:cNvSpPr txBox="1">
            <a:spLocks noChangeArrowheads="1"/>
          </p:cNvSpPr>
          <p:nvPr/>
        </p:nvSpPr>
        <p:spPr bwMode="auto">
          <a:xfrm>
            <a:off x="3779838" y="1844675"/>
            <a:ext cx="22320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1041" name="Text Box 16"/>
          <p:cNvSpPr txBox="1">
            <a:spLocks noChangeArrowheads="1"/>
          </p:cNvSpPr>
          <p:nvPr/>
        </p:nvSpPr>
        <p:spPr bwMode="auto">
          <a:xfrm>
            <a:off x="4356100" y="4221163"/>
            <a:ext cx="1368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1042" name="Text Box 17"/>
          <p:cNvSpPr txBox="1">
            <a:spLocks noChangeArrowheads="1"/>
          </p:cNvSpPr>
          <p:nvPr/>
        </p:nvSpPr>
        <p:spPr bwMode="auto">
          <a:xfrm>
            <a:off x="3563888" y="4653136"/>
            <a:ext cx="2520280" cy="87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7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Модернизация предметной области «Физкультура»</a:t>
            </a:r>
          </a:p>
        </p:txBody>
      </p:sp>
      <p:sp>
        <p:nvSpPr>
          <p:cNvPr id="1043" name="Text Box 18"/>
          <p:cNvSpPr txBox="1">
            <a:spLocks noChangeArrowheads="1"/>
          </p:cNvSpPr>
          <p:nvPr/>
        </p:nvSpPr>
        <p:spPr bwMode="auto">
          <a:xfrm>
            <a:off x="6372299" y="3356992"/>
            <a:ext cx="20161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Организация образовательного процесса</a:t>
            </a:r>
          </a:p>
        </p:txBody>
      </p:sp>
      <p:sp>
        <p:nvSpPr>
          <p:cNvPr id="1044" name="Text Box 19"/>
          <p:cNvSpPr txBox="1">
            <a:spLocks noChangeArrowheads="1"/>
          </p:cNvSpPr>
          <p:nvPr/>
        </p:nvSpPr>
        <p:spPr bwMode="auto">
          <a:xfrm>
            <a:off x="1476772" y="3318818"/>
            <a:ext cx="19431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Организация воспитательного процесса</a:t>
            </a:r>
          </a:p>
        </p:txBody>
      </p:sp>
      <p:sp>
        <p:nvSpPr>
          <p:cNvPr id="90132" name="Text Box 20"/>
          <p:cNvSpPr txBox="1">
            <a:spLocks noChangeArrowheads="1"/>
          </p:cNvSpPr>
          <p:nvPr/>
        </p:nvSpPr>
        <p:spPr bwMode="auto">
          <a:xfrm>
            <a:off x="3275856" y="1442387"/>
            <a:ext cx="3024336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Управление деятельностью 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ОУ</a:t>
            </a:r>
          </a:p>
          <a:p>
            <a:pPr algn="ctr">
              <a:spcBef>
                <a:spcPct val="50000"/>
              </a:spcBef>
              <a:defRPr/>
            </a:pP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Ресурсное обеспечение </a:t>
            </a:r>
            <a:endPara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ct val="50000"/>
              </a:spcBef>
              <a:defRPr/>
            </a:pPr>
            <a:endPara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Мониторинг</a:t>
            </a:r>
          </a:p>
          <a:p>
            <a:pPr algn="ctr">
              <a:defRPr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здоровья </a:t>
            </a:r>
            <a:endParaRPr lang="ru-RU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школьников </a:t>
            </a: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инфракструктуры</a:t>
            </a:r>
            <a:endParaRPr lang="ru-RU" sz="16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школы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76056" y="62373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3923928" y="62373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642938"/>
            <a:ext cx="8229600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Элемент системной модели: </a:t>
            </a:r>
            <a:r>
              <a:rPr lang="ru-RU" sz="36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Управление деятельностью ЗСД»</a:t>
            </a:r>
          </a:p>
        </p:txBody>
      </p:sp>
      <p:graphicFrame>
        <p:nvGraphicFramePr>
          <p:cNvPr id="2050" name="Object 5"/>
          <p:cNvGraphicFramePr>
            <a:graphicFrameLocks noChangeAspect="1"/>
          </p:cNvGraphicFramePr>
          <p:nvPr>
            <p:ph idx="1"/>
          </p:nvPr>
        </p:nvGraphicFramePr>
        <p:xfrm>
          <a:off x="4895850" y="1973263"/>
          <a:ext cx="4248150" cy="4137025"/>
        </p:xfrm>
        <a:graphic>
          <a:graphicData uri="http://schemas.openxmlformats.org/presentationml/2006/ole">
            <p:oleObj spid="_x0000_s6146" name="Диаграмма" r:id="rId3" imgW="3810000" imgH="4114800" progId="MSGraph.Chart.8">
              <p:embed followColorScheme="full"/>
            </p:oleObj>
          </a:graphicData>
        </a:graphic>
      </p:graphicFrame>
      <p:sp>
        <p:nvSpPr>
          <p:cNvPr id="430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6" y="1571625"/>
            <a:ext cx="8429625" cy="4714875"/>
          </a:xfrm>
        </p:spPr>
        <p:txBody>
          <a:bodyPr>
            <a:normAutofit/>
          </a:bodyPr>
          <a:lstStyle/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1000" dirty="0"/>
          </a:p>
          <a:p>
            <a:pPr marL="274320" indent="-274320" algn="ctr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r>
              <a:rPr lang="ru-RU" sz="3200" dirty="0"/>
              <a:t>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(построен на принципах адаптивной трехуровневой системы управления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 конечному результату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274320" indent="-274320" algn="ctr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rgbClr val="00B0F0"/>
              </a:buClr>
              <a:buFont typeface="Wingdings" pitchFamily="2" charset="2"/>
              <a:buChar char="Ø"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Управление ресурсами различного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характера;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rgbClr val="00B0F0"/>
              </a:buClr>
              <a:buFont typeface="Wingdings" pitchFamily="2" charset="2"/>
              <a:buChar char="Ø"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Создание педагогических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условий;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rgbClr val="00B0F0"/>
              </a:buClr>
              <a:buFont typeface="Wingdings" pitchFamily="2" charset="2"/>
              <a:buChar char="Ø"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Организация педагогического процесса в системе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ЗСД;</a:t>
            </a:r>
          </a:p>
          <a:p>
            <a:pPr marL="274320" indent="-274320" fontAlgn="auto">
              <a:spcAft>
                <a:spcPts val="0"/>
              </a:spcAft>
              <a:buClr>
                <a:srgbClr val="00B0F0"/>
              </a:buClr>
              <a:buFont typeface="Wingdings" pitchFamily="2" charset="2"/>
              <a:buChar char="Ø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Мониторинг результатов ЗСД в ОУ.</a:t>
            </a:r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Ø"/>
              <a:defRPr/>
            </a:pPr>
            <a:endParaRPr lang="ru-RU" sz="3200" dirty="0"/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2800" dirty="0"/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1000" dirty="0"/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1000" dirty="0"/>
          </a:p>
          <a:p>
            <a:pPr marL="274320" indent="-274320" fontAlgn="auto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endParaRPr lang="ru-RU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928813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Элемент системной модели: «Реорганизация образовательного процесса»: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932433" y="2430735"/>
            <a:ext cx="8320087" cy="423862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r>
              <a:rPr lang="ru-RU" sz="3500" b="1" dirty="0"/>
              <a:t>	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Использование в предметных областях интерактивных технологий, основанных на диалоговой культуре и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деятельностном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подходе, предусматривающих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здоровьесберегающую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направленность.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62" name="Picture 6" descr="PNTS1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166" y="2466727"/>
            <a:ext cx="55245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4624"/>
            <a:ext cx="9144000" cy="1512887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8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31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Системная модель ЗСД для модернизации предметной области «Физическая культура</a:t>
            </a:r>
            <a:r>
              <a:rPr lang="ru-RU" sz="31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31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предлагает развивать следующие направления: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563438" y="2063899"/>
            <a:ext cx="8401050" cy="4389437"/>
          </a:xfrm>
        </p:spPr>
        <p:txBody>
          <a:bodyPr>
            <a:normAutofit/>
          </a:bodyPr>
          <a:lstStyle/>
          <a:p>
            <a:pPr>
              <a:lnSpc>
                <a:spcPct val="70000"/>
              </a:lnSpc>
              <a:buClr>
                <a:schemeClr val="accent2"/>
              </a:buClr>
              <a:buFont typeface="Wingdings" pitchFamily="2" charset="2"/>
              <a:buChar char="§"/>
            </a:pPr>
            <a:endParaRPr lang="ru-RU" sz="13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Развитие инфраструктуры для реализации занятий по физической культуре и спорту (районные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ФОКи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Формирование культуры двигательной активности;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 –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часовая программа для всех возрастных категорий;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Физкультура для всех групп здоровья;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Спортивно-оздоровительная работа со школьниками и педагогами; 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ЛФК.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5" name="Picture 5" descr="AEROBIC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688" y="5143500"/>
            <a:ext cx="1833562" cy="139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8572500" cy="128587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Элемент системной модели:</a:t>
            </a:r>
            <a:br>
              <a:rPr lang="ru-RU" sz="36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«Воспитательный процесс»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500063" y="1773238"/>
            <a:ext cx="8145462" cy="42989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Включение в систему учебно-воспитательного процесса, занятий направленных на формирование ценности экологически целесообразного здорового и безопасного образа жизни и ЗОЖ;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Учебные программы и УМК для учащихся начальной, средней и старшей ступеней, в том числе по профилактике болезней, связанных с поведенческими рисками;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Программа взаимодействия с родителями по проблемам здоровья, рационального питания, общения и т.д.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7109" name="Picture 5" descr="PNTS1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1714500"/>
            <a:ext cx="55245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0" name="Picture 6" descr="PNTS1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4929188"/>
            <a:ext cx="55245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1" name="Picture 7" descr="PNTS1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3429000"/>
            <a:ext cx="55245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512" y="188640"/>
            <a:ext cx="8964488" cy="2133600"/>
          </a:xfrm>
        </p:spPr>
        <p:txBody>
          <a:bodyPr lIns="92075" tIns="46038" rIns="92075" bIns="46038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Сквозные обучающие программы и УМК </a:t>
            </a:r>
            <a:br>
              <a:rPr lang="ru-RU" sz="32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по формированию экологически целесообразного здорового и безопасного образа жизни</a:t>
            </a:r>
          </a:p>
        </p:txBody>
      </p:sp>
      <p:pic>
        <p:nvPicPr>
          <p:cNvPr id="24579" name="Picture 5" descr="picture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 contrast="6000"/>
          </a:blip>
          <a:srcRect/>
          <a:stretch>
            <a:fillRect/>
          </a:stretch>
        </p:blipFill>
        <p:spPr bwMode="auto">
          <a:xfrm>
            <a:off x="571500" y="2714625"/>
            <a:ext cx="1655763" cy="2303463"/>
          </a:xfrm>
          <a:prstGeom prst="rect">
            <a:avLst/>
          </a:prstGeom>
          <a:solidFill>
            <a:srgbClr val="FFFFFF"/>
          </a:solidFill>
          <a:ln w="15875">
            <a:solidFill>
              <a:schemeClr val="accent2"/>
            </a:solidFill>
            <a:round/>
            <a:headEnd/>
            <a:tailEnd/>
          </a:ln>
        </p:spPr>
      </p:pic>
      <p:pic>
        <p:nvPicPr>
          <p:cNvPr id="24580" name="Picture 6" descr="picture"/>
          <p:cNvPicPr preferRelativeResize="0">
            <a:picLocks noChangeArrowheads="1"/>
          </p:cNvPicPr>
          <p:nvPr/>
        </p:nvPicPr>
        <p:blipFill>
          <a:blip r:embed="rId3" cstate="print">
            <a:lum bright="-12000" contrast="12000"/>
          </a:blip>
          <a:srcRect l="1605" b="2586"/>
          <a:stretch>
            <a:fillRect/>
          </a:stretch>
        </p:blipFill>
        <p:spPr bwMode="auto">
          <a:xfrm>
            <a:off x="6715125" y="2714625"/>
            <a:ext cx="1655763" cy="23764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</p:pic>
      <p:pic>
        <p:nvPicPr>
          <p:cNvPr id="24581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D3C8C4"/>
              </a:clrFrom>
              <a:clrTo>
                <a:srgbClr val="D3C8C4">
                  <a:alpha val="0"/>
                </a:srgbClr>
              </a:clrTo>
            </a:clrChange>
            <a:lum bright="-12000" contrast="12000"/>
          </a:blip>
          <a:srcRect/>
          <a:stretch>
            <a:fillRect/>
          </a:stretch>
        </p:blipFill>
        <p:spPr bwMode="auto">
          <a:xfrm>
            <a:off x="3857625" y="2500313"/>
            <a:ext cx="1312863" cy="193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8" descr="picture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3" y="4143375"/>
            <a:ext cx="1511300" cy="20161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</p:pic>
      <p:pic>
        <p:nvPicPr>
          <p:cNvPr id="24583" name="Picture 9" descr="picture"/>
          <p:cNvPicPr preferRelativeResize="0">
            <a:picLocks noChangeArrowheads="1"/>
          </p:cNvPicPr>
          <p:nvPr/>
        </p:nvPicPr>
        <p:blipFill>
          <a:blip r:embed="rId6" cstate="print">
            <a:lum bright="-12000" contrast="18000"/>
          </a:blip>
          <a:srcRect b="1466"/>
          <a:stretch>
            <a:fillRect/>
          </a:stretch>
        </p:blipFill>
        <p:spPr bwMode="auto">
          <a:xfrm>
            <a:off x="2428875" y="4143375"/>
            <a:ext cx="1584325" cy="20256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116632"/>
            <a:ext cx="8229600" cy="11430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К этим обучающим программам созданы: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Тематические планирования;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Пособия для учителя с разработкой каждого занятия;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Диагностический комплекс, позволяющий оценить ценностные ориентации на экологически целесообразное, здоровое и безопасное поведение;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Сформированность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социальных компетентностей.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60648"/>
            <a:ext cx="85725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Результаты обучения по программам определяются в ходе: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844824"/>
            <a:ext cx="8401050" cy="39671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Мониторинга становления ценностных установок на экологически целесообразный, здоровый и безопасный образ жизни (анкеты, тесты, ситуационные задачи, параметры личностного роста).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Мониторинга формирования установок и выбора здорового питания (анкеты).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50" y="476672"/>
            <a:ext cx="8443913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Новые подходы в организации профилактической работы в ОУ: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518864" y="2276872"/>
            <a:ext cx="8229600" cy="368141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Организационно-обучающая программа и УМК по профилактике болезней социального риска (8-10 классы);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Мониторинг установок социального выбора (анкеты).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332656"/>
            <a:ext cx="8572500" cy="1557337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Многоуровневый мониторинг результатов деятельности ОУ по </a:t>
            </a:r>
            <a:r>
              <a:rPr lang="ru-RU" sz="3200" b="1" dirty="0" err="1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здоровьесберегающей</a:t>
            </a:r>
            <a:r>
              <a:rPr lang="ru-RU" sz="32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 деятельности включает</a:t>
            </a:r>
            <a:r>
              <a:rPr lang="ru-RU" sz="3200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 разделы по анализу: </a:t>
            </a:r>
            <a:endParaRPr lang="ru-RU" sz="3200" b="1" dirty="0" smtClean="0"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789236" y="1988840"/>
            <a:ext cx="8319268" cy="377825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r>
              <a:rPr lang="ru-RU" sz="27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endParaRPr lang="ru-RU" sz="32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  <a:defRPr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Педагогических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условий;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  <a:defRPr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Состояния здоровья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школьников;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bg2">
                  <a:lumMod val="50000"/>
                </a:schemeClr>
              </a:buClr>
              <a:buFont typeface="Wingdings" pitchFamily="2" charset="2"/>
              <a:buChar char="Ø"/>
              <a:defRPr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Формирования культуры экологического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целесообразного,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здорового и безопасного образа жизни (см. программу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).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endParaRPr lang="ru-RU" sz="27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Где можно познакомиться с этими образовательными продуктами?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357758" y="1556792"/>
            <a:ext cx="8606730" cy="4551784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Оригинальные издания издательства ГБОУ ДПО НИРО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Курсовая подготовка,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квалификационные курсы, дистанционное обучение,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мастер-классы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педагогические мастерские,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стажировки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 кафедре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образовании ГБОУ ДПО НИРО.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Индивидуальное консультирование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стажировки специалистами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кафедре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образовании ГБОУ ДПО НИРО.</a:t>
            </a:r>
          </a:p>
          <a:p>
            <a:pPr>
              <a:buFont typeface="Wingdings" pitchFamily="2" charset="2"/>
              <a:buChar char="Ø"/>
            </a:pP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dirty="0" smtClean="0">
                <a:solidFill>
                  <a:srgbClr val="00B0F0"/>
                </a:solidFill>
                <a:effectLst/>
                <a:latin typeface="Times New Roman" pitchFamily="18" charset="0"/>
                <a:cs typeface="Times New Roman" pitchFamily="18" charset="0"/>
              </a:rPr>
              <a:t>Адрес для контакта: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>
          <a:xfrm>
            <a:off x="178246" y="2060848"/>
            <a:ext cx="8858250" cy="3733800"/>
          </a:xfrm>
        </p:spPr>
        <p:txBody>
          <a:bodyPr>
            <a:normAutofit lnSpcReduction="10000"/>
          </a:bodyPr>
          <a:lstStyle/>
          <a:p>
            <a:pPr algn="ctr">
              <a:buFont typeface="Wingdings" pitchFamily="2" charset="2"/>
              <a:buNone/>
            </a:pPr>
            <a:r>
              <a:rPr lang="ru-RU" sz="3200" dirty="0" smtClean="0"/>
              <a:t> 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603600, ул. Ванеева 203</a:t>
            </a:r>
          </a:p>
          <a:p>
            <a:pPr algn="ctr">
              <a:buFont typeface="Wingdings" pitchFamily="2" charset="2"/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ГБОУ ДПО </a:t>
            </a:r>
          </a:p>
          <a:p>
            <a:pPr algn="ctr">
              <a:buFont typeface="Wingdings" pitchFamily="2" charset="2"/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«Нижегородский институт развития образования» </a:t>
            </a:r>
          </a:p>
          <a:p>
            <a:pPr algn="ctr">
              <a:buFont typeface="Wingdings" pitchFamily="2" charset="2"/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http//www.niro.nnov.ru</a:t>
            </a:r>
          </a:p>
          <a:p>
            <a:pPr algn="ctr">
              <a:buFont typeface="Wingdings" pitchFamily="2" charset="2"/>
              <a:buNone/>
            </a:pP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e-mail: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labzd@yandex.ru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Font typeface="Wingdings" pitchFamily="2" charset="2"/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Тел. 417-75-09</a:t>
            </a:r>
          </a:p>
          <a:p>
            <a:pPr algn="ctr">
              <a:buFont typeface="Wingdings" pitchFamily="2" charset="2"/>
              <a:buNone/>
            </a:pPr>
            <a:endParaRPr lang="ru-RU" sz="32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522</TotalTime>
  <Words>1774</Words>
  <Application>Microsoft Office PowerPoint</Application>
  <PresentationFormat>Экран (4:3)</PresentationFormat>
  <Paragraphs>189</Paragraphs>
  <Slides>39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1" baseType="lpstr">
      <vt:lpstr>Открытая</vt:lpstr>
      <vt:lpstr>Диаграмма</vt:lpstr>
      <vt:lpstr>«Актуальные проблемы реализации ЗСД в ОУ в ходе внедрения  ФГОС НОО и ООО» </vt:lpstr>
      <vt:lpstr>23 мая 2013 года  по инициативе комитета по образованию Государственной Думы Федерального собрания РФ 6 созыва состоялся «круглый стол» по теме: "Вопросы здоровья в системе общего образования: проблемы отрасли и законодательства"</vt:lpstr>
      <vt:lpstr>В обсуждении участвовали специалисты разных направлений, включая: </vt:lpstr>
      <vt:lpstr>Заведующая кафедрой здоровьесбережения  в образовании, профессор Гладышева О.С.,  была не только в числе участников,  но и в числе выступающих с докладом:  «Опыт реализации здоровьесберегающей деятельности в Нижегородской области»</vt:lpstr>
      <vt:lpstr>Нормативная база рекомендаций Государственной Думы РФ</vt:lpstr>
      <vt:lpstr>Нормативная база рекомендаций Государственной Думы РФ</vt:lpstr>
      <vt:lpstr>Рекомендации «круглого стола»  направлены:</vt:lpstr>
      <vt:lpstr>Рекомендации «круглого стола»  направлены:</vt:lpstr>
      <vt:lpstr>Комитету Государственной Думы  Федерального Собрания  РФ по образованию:</vt:lpstr>
      <vt:lpstr>Правительству  РФ: </vt:lpstr>
      <vt:lpstr>Министерству образования и науки РФ: </vt:lpstr>
      <vt:lpstr>Министерству образования и науки РФ: </vt:lpstr>
      <vt:lpstr>Министерству образования и науки РФ: </vt:lpstr>
      <vt:lpstr>Министерству здравоохранения РФ: </vt:lpstr>
      <vt:lpstr>Министерству здравоохранения РФ: </vt:lpstr>
      <vt:lpstr>Министерству спорта РФ: </vt:lpstr>
      <vt:lpstr>Министерству спорта РФ: </vt:lpstr>
      <vt:lpstr>Министерству спорта РФ: </vt:lpstr>
      <vt:lpstr>Руководителям организаций высшего педагогического образования:</vt:lpstr>
      <vt:lpstr>Руководителям образовательных организаций общего образования: </vt:lpstr>
      <vt:lpstr>Существуют очевидные противоречия между:</vt:lpstr>
      <vt:lpstr> ФГОС НОО и ООО</vt:lpstr>
      <vt:lpstr>Эта подпрограмма должна содержать:</vt:lpstr>
      <vt:lpstr>От реализации подпрограммы ожидают следующих результатов:</vt:lpstr>
      <vt:lpstr>Готовы ли ваши ОУ к реализации столь сложных для нее и необычных, но очень важных задач, особенно в части характера номинированных ожидаемых результатов, которые будут определять:</vt:lpstr>
      <vt:lpstr>Деятельность по разработке подпрограммы в образовательной программе ОУ по формированию ценности экологически целесообразного, здорового и безопасного образа жизни предполагает:</vt:lpstr>
      <vt:lpstr>Затем Вам нужно разработать модель ЗСД деятельности Вашего ОУ:</vt:lpstr>
      <vt:lpstr> Структура модели организации работы ОУ по формированию экологически целесообразного, здорового и безопасного образа жизни</vt:lpstr>
      <vt:lpstr>Элемент системной модели:  «Управление деятельностью ЗСД»</vt:lpstr>
      <vt:lpstr>Элемент системной модели: «Реорганизация образовательного процесса»:</vt:lpstr>
      <vt:lpstr> Системная модель ЗСД для модернизации предметной области «Физическая культура»  предлагает развивать следующие направления:</vt:lpstr>
      <vt:lpstr>Элемент системной модели: «Воспитательный процесс»</vt:lpstr>
      <vt:lpstr>Сквозные обучающие программы и УМК  по формированию экологически целесообразного здорового и безопасного образа жизни</vt:lpstr>
      <vt:lpstr>К этим обучающим программам созданы:</vt:lpstr>
      <vt:lpstr>Результаты обучения по программам определяются в ходе:</vt:lpstr>
      <vt:lpstr>Новые подходы в организации профилактической работы в ОУ:</vt:lpstr>
      <vt:lpstr>Многоуровневый мониторинг результатов деятельности ОУ по здоровьесберегающей деятельности включает разделы по анализу: </vt:lpstr>
      <vt:lpstr>Где можно познакомиться с этими образовательными продуктами?</vt:lpstr>
      <vt:lpstr>Адрес для контакта: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Dell</dc:creator>
  <cp:lastModifiedBy>user</cp:lastModifiedBy>
  <cp:revision>62</cp:revision>
  <dcterms:created xsi:type="dcterms:W3CDTF">2013-08-22T17:15:21Z</dcterms:created>
  <dcterms:modified xsi:type="dcterms:W3CDTF">2013-08-27T10:55:25Z</dcterms:modified>
</cp:coreProperties>
</file>