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sldIdLst>
    <p:sldId id="256" r:id="rId3"/>
    <p:sldId id="280" r:id="rId4"/>
    <p:sldId id="279" r:id="rId5"/>
    <p:sldId id="277" r:id="rId6"/>
    <p:sldId id="274" r:id="rId7"/>
    <p:sldId id="278" r:id="rId8"/>
    <p:sldId id="258" r:id="rId9"/>
    <p:sldId id="260" r:id="rId10"/>
    <p:sldId id="272" r:id="rId11"/>
    <p:sldId id="268" r:id="rId1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5EFDB-5F86-419A-BF4E-931EE7CCB66E}" type="datetimeFigureOut">
              <a:rPr lang="ru-RU"/>
              <a:pPr>
                <a:defRPr/>
              </a:pPr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006219-8EB8-401F-BE92-D44FFB81D2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39EAD-7BFD-4E30-9BAE-D5F8EB19175F}" type="datetimeFigureOut">
              <a:rPr lang="ru-RU"/>
              <a:pPr>
                <a:defRPr/>
              </a:pPr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98321E-3548-4B39-B6D3-6CDEEBD67A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4B664C-9F61-42D0-8124-761B00626368}" type="datetimeFigureOut">
              <a:rPr lang="ru-RU"/>
              <a:pPr>
                <a:defRPr/>
              </a:pPr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85436D-5BBA-4471-95F3-A92B122F63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10FAEF-4FDA-4CF0-9EC4-C8F242375B73}" type="datetimeFigureOut">
              <a:rPr lang="ru-RU"/>
              <a:pPr>
                <a:defRPr/>
              </a:pPr>
              <a:t>11.11.2019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E63B3A-30DD-4A31-82F3-ACC32A7EE6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278C1D-543F-4E7D-8B77-274A7AC3A1F2}" type="datetimeFigureOut">
              <a:rPr lang="ru-RU"/>
              <a:pPr>
                <a:defRPr/>
              </a:pPr>
              <a:t>11.11.2019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3DF96F-0A39-406A-A271-D66D8A4186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AB9E01-CC87-490D-B4B6-C6B2EA47767C}" type="datetimeFigureOut">
              <a:rPr lang="ru-RU"/>
              <a:pPr>
                <a:defRPr/>
              </a:pPr>
              <a:t>11.11.2019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D7B20-2C44-4088-8D58-4FBD7CAD34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1B27E-9D9C-4E06-AA91-1C67104D1458}" type="datetimeFigureOut">
              <a:rPr lang="ru-RU"/>
              <a:pPr>
                <a:defRPr/>
              </a:pPr>
              <a:t>11.11.2019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26362-9BE9-4D52-BB30-07C65A62AE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845E1A-E232-417E-8505-539F771B0B63}" type="datetimeFigureOut">
              <a:rPr lang="ru-RU"/>
              <a:pPr>
                <a:defRPr/>
              </a:pPr>
              <a:t>11.11.2019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263398-978B-4622-8D61-6E093314AA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CE30C0-6606-4194-9A93-EDE32C14B9D2}" type="datetimeFigureOut">
              <a:rPr lang="ru-RU"/>
              <a:pPr>
                <a:defRPr/>
              </a:pPr>
              <a:t>11.11.2019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EB00A4-AF49-4ADD-B83C-526FF946E7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14B4B8-72D2-48D9-B96E-35BAEB788A5A}" type="datetimeFigureOut">
              <a:rPr lang="ru-RU"/>
              <a:pPr>
                <a:defRPr/>
              </a:pPr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3EA101-15B3-4C88-851F-53E963125E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0CF191-0514-44A3-A55F-3E843F489C49}" type="datetimeFigureOut">
              <a:rPr lang="ru-RU"/>
              <a:pPr>
                <a:defRPr/>
              </a:pPr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9106B3-9632-4947-9546-D087F13916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342900" indent="0" algn="ctr">
              <a:buNone/>
              <a:defRPr/>
            </a:lvl2pPr>
            <a:lvl3pPr marL="685800" indent="0" algn="ctr">
              <a:buNone/>
              <a:defRPr/>
            </a:lvl3pPr>
            <a:lvl4pPr marL="1028700" indent="0" algn="ctr">
              <a:buNone/>
              <a:defRPr/>
            </a:lvl4pPr>
            <a:lvl5pPr marL="1371600" indent="0" algn="ctr">
              <a:buNone/>
              <a:defRPr/>
            </a:lvl5pPr>
            <a:lvl6pPr marL="1714500" indent="0" algn="ctr">
              <a:buNone/>
              <a:defRPr/>
            </a:lvl6pPr>
            <a:lvl7pPr marL="2057400" indent="0" algn="ctr">
              <a:buNone/>
              <a:defRPr/>
            </a:lvl7pPr>
            <a:lvl8pPr marL="2400300" indent="0" algn="ctr">
              <a:buNone/>
              <a:defRPr/>
            </a:lvl8pPr>
            <a:lvl9pPr marL="27432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DBDD7E9-C3A2-4E66-B741-F801FB0F7B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E351017-3AA0-4931-8139-41C3625B7B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AA3D0E1-9A02-46F2-A083-03B8648F59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C3AFBCE-A3BE-4F19-9E63-04FA3197B7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C546E3E-3488-49D7-8D50-B2E283250F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BED2B3A-8340-48DC-88FC-04D66826D9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866BC59-E2BE-41A1-9A9E-E369F40513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CA47BE1-12EA-4ED3-B414-48D56E704F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B349115-5467-4BC0-9DD7-BE54B9A96C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328C89E-18ED-42BD-A877-A75A375BC7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E5C2F3B-2961-46DE-A78D-CE005F7117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4AB2D10-8D23-4ADF-B35E-73D1E662BEDD}" type="datetimeFigureOut">
              <a:rPr lang="ru-RU"/>
              <a:pPr>
                <a:defRPr/>
              </a:pPr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AA8B233-EB4C-423F-BC57-F64178A049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3" r:id="rId2"/>
    <p:sldLayoutId id="2147483692" r:id="rId3"/>
    <p:sldLayoutId id="2147483691" r:id="rId4"/>
    <p:sldLayoutId id="2147483690" r:id="rId5"/>
    <p:sldLayoutId id="2147483689" r:id="rId6"/>
    <p:sldLayoutId id="2147483688" r:id="rId7"/>
    <p:sldLayoutId id="2147483687" r:id="rId8"/>
    <p:sldLayoutId id="2147483686" r:id="rId9"/>
    <p:sldLayoutId id="2147483685" r:id="rId10"/>
    <p:sldLayoutId id="214748368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5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5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fld id="{0C162B99-19A9-4B5F-8802-C145C626D6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  <a:cs typeface="Arial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  <a:cs typeface="Arial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  <a:cs typeface="Arial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  <a:cs typeface="Arial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cs typeface="+mn-cs"/>
        </a:defRPr>
      </a:lvl5pPr>
      <a:lvl6pPr marL="1885950" indent="-171450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cs typeface="+mn-cs"/>
        </a:defRPr>
      </a:lvl6pPr>
      <a:lvl7pPr marL="2228850" indent="-171450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cs typeface="+mn-cs"/>
        </a:defRPr>
      </a:lvl7pPr>
      <a:lvl8pPr marL="2571750" indent="-171450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cs typeface="+mn-cs"/>
        </a:defRPr>
      </a:lvl8pPr>
      <a:lvl9pPr marL="2914650" indent="-171450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00113" y="836613"/>
            <a:ext cx="7988300" cy="1470025"/>
          </a:xfrm>
        </p:spPr>
        <p:txBody>
          <a:bodyPr>
            <a:normAutofit/>
          </a:bodyPr>
          <a:lstStyle/>
          <a:p>
            <a:r>
              <a:rPr lang="ru-RU" sz="4000" b="1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Ц</a:t>
            </a:r>
            <a:r>
              <a:rPr lang="ru-RU" sz="4000" smtClean="0">
                <a:solidFill>
                  <a:srgbClr val="C00000"/>
                </a:solidFill>
                <a:latin typeface="Arial Black" pitchFamily="34" charset="0"/>
              </a:rPr>
              <a:t>ифровая компетентность учителя начальной школы </a:t>
            </a:r>
            <a:br>
              <a:rPr lang="ru-RU" sz="4000" smtClean="0">
                <a:solidFill>
                  <a:srgbClr val="C00000"/>
                </a:solidFill>
                <a:latin typeface="Arial Black" pitchFamily="34" charset="0"/>
              </a:rPr>
            </a:br>
            <a:endParaRPr lang="ru-RU" sz="2400" b="1" smtClean="0">
              <a:solidFill>
                <a:srgbClr val="C00000"/>
              </a:solidFill>
            </a:endParaRPr>
          </a:p>
        </p:txBody>
      </p:sp>
      <p:sp>
        <p:nvSpPr>
          <p:cNvPr id="2560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09838" y="5300663"/>
            <a:ext cx="6400800" cy="1130300"/>
          </a:xfrm>
        </p:spPr>
        <p:txBody>
          <a:bodyPr/>
          <a:lstStyle/>
          <a:p>
            <a:pPr algn="r"/>
            <a:r>
              <a:rPr lang="ru-RU" sz="2400" b="1" i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Бондарева Ирина Ивановна, к.пс.н., доцент кафедры начального образования ГБОУ ДПО НИРО</a:t>
            </a:r>
            <a:endParaRPr lang="ru-RU" sz="2400" b="1" i="1" smtClean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pic>
        <p:nvPicPr>
          <p:cNvPr id="26627" name="Picture 2" descr="http://player.myshared.ru/4/91074/slides/slide_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68438" y="115888"/>
            <a:ext cx="7675562" cy="640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6013" y="917575"/>
            <a:ext cx="8027987" cy="5940425"/>
          </a:xfrm>
        </p:spPr>
        <p:txBody>
          <a:bodyPr>
            <a:noAutofit/>
          </a:bodyPr>
          <a:lstStyle/>
          <a:p>
            <a:pPr marL="342900" indent="-342900" algn="l">
              <a:buFont typeface="Calibri" pitchFamily="34" charset="0"/>
              <a:buAutoNum type="arabicPeriod"/>
              <a:tabLst>
                <a:tab pos="457200" algn="l"/>
              </a:tabLst>
            </a:pPr>
            <a:r>
              <a:rPr lang="ru-RU" sz="2000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Компетентность-</a:t>
            </a:r>
            <a:r>
              <a:rPr lang="ru-RU" sz="2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это знания, умения, навыки, а также способы и приемы их реализации в деятельности, общении, развитии (саморазвитии) личности. (Митина Л.М.)</a:t>
            </a:r>
          </a:p>
          <a:p>
            <a:pPr marL="342900" indent="-342900" algn="l">
              <a:buFont typeface="Calibri" pitchFamily="34" charset="0"/>
              <a:buAutoNum type="arabicPeriod"/>
              <a:tabLst>
                <a:tab pos="457200" algn="l"/>
              </a:tabLst>
            </a:pPr>
            <a:r>
              <a:rPr lang="ru-RU" sz="2000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Компетентным</a:t>
            </a:r>
            <a:r>
              <a:rPr lang="ru-RU" sz="2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считается такой труд учителя, в котором на достаточно высоком уровне осуществляется педагогическая деятельность, педагогическое общение, реализуется личность учителя, достигаются хорошие результаты в обученности и воспитанности школьников. При этом компетентность учителя определяются также соотношением его профессиональных знаний и умений, с одной стороны, и профессиональных позиций, психологических качеств – с другой стороны. (Маркова А.К.)</a:t>
            </a:r>
          </a:p>
          <a:p>
            <a:pPr marL="342900" indent="-342900" algn="l">
              <a:buFont typeface="Calibri" pitchFamily="34" charset="0"/>
              <a:buAutoNum type="arabicPeriod"/>
              <a:tabLst>
                <a:tab pos="457200" algn="l"/>
              </a:tabLst>
            </a:pPr>
            <a:r>
              <a:rPr lang="ru-RU" sz="2000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Компетентность-</a:t>
            </a:r>
            <a:r>
              <a:rPr lang="ru-RU" sz="2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это способность работника качественно и безошибочно выполнить свои функции как в обычных, так и в экстремальных условиях, успешно осваивать новое и быстро адаптироваться к изменившимся условиям. (Веснин В.Р.)</a:t>
            </a:r>
          </a:p>
          <a:p>
            <a:pPr marL="342900" indent="-342900" algn="l">
              <a:buFont typeface="Calibri" pitchFamily="34" charset="0"/>
              <a:buAutoNum type="arabicPeriod"/>
              <a:tabLst>
                <a:tab pos="457200" algn="l"/>
              </a:tabLst>
            </a:pPr>
            <a:r>
              <a:rPr lang="ru-RU" sz="2000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Компетентность-</a:t>
            </a:r>
            <a:r>
              <a:rPr lang="ru-RU" sz="2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это сложное образование, включающее комплекс знаний, умений, свойств и качеств личности, которые обеспечивают вариативность, оптимальность и эффективность построения учебно-воспитательного процесса. (Адольф В.А.)</a:t>
            </a:r>
            <a:endParaRPr lang="ru-RU" sz="2000" smtClean="0">
              <a:solidFill>
                <a:schemeClr val="tx1"/>
              </a:solidFill>
            </a:endParaRPr>
          </a:p>
        </p:txBody>
      </p:sp>
      <p:sp>
        <p:nvSpPr>
          <p:cNvPr id="27651" name="Прямоугольник 1"/>
          <p:cNvSpPr>
            <a:spLocks noChangeArrowheads="1"/>
          </p:cNvSpPr>
          <p:nvPr/>
        </p:nvSpPr>
        <p:spPr bwMode="auto">
          <a:xfrm>
            <a:off x="1619250" y="333375"/>
            <a:ext cx="72834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Профессиональная компетентность…</a:t>
            </a:r>
            <a:endParaRPr lang="ru-RU" sz="3200" b="1">
              <a:solidFill>
                <a:srgbClr val="C0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7813" y="212725"/>
            <a:ext cx="7596187" cy="6670675"/>
          </a:xfrm>
        </p:spPr>
        <p:txBody>
          <a:bodyPr>
            <a:normAutofit/>
          </a:bodyPr>
          <a:lstStyle/>
          <a:p>
            <a:pPr algn="l">
              <a:lnSpc>
                <a:spcPct val="80000"/>
              </a:lnSpc>
            </a:pPr>
            <a:r>
              <a:rPr lang="ru-RU" sz="20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Выделяют следующие профессионально-педагогические компетенции:</a:t>
            </a:r>
          </a:p>
          <a:p>
            <a:pPr algn="l">
              <a:lnSpc>
                <a:spcPct val="150000"/>
              </a:lnSpc>
            </a:pPr>
            <a:r>
              <a:rPr lang="ru-RU" sz="2400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Социально-психологическиая компетенция</a:t>
            </a:r>
          </a:p>
          <a:p>
            <a:pPr algn="l">
              <a:lnSpc>
                <a:spcPct val="150000"/>
              </a:lnSpc>
              <a:buSzPts val="1000"/>
            </a:pPr>
            <a:r>
              <a:rPr lang="ru-RU" sz="2400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Профессионально-коммуникативная компетенция</a:t>
            </a:r>
          </a:p>
          <a:p>
            <a:pPr algn="l">
              <a:lnSpc>
                <a:spcPct val="150000"/>
              </a:lnSpc>
              <a:buSzPts val="1000"/>
            </a:pPr>
            <a:r>
              <a:rPr lang="ru-RU" sz="2400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Общепедагогическая профессиональная компетенция</a:t>
            </a:r>
          </a:p>
          <a:p>
            <a:pPr algn="l">
              <a:lnSpc>
                <a:spcPct val="150000"/>
              </a:lnSpc>
              <a:buSzPts val="1000"/>
            </a:pPr>
            <a:r>
              <a:rPr lang="ru-RU" sz="2400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Предметная компетенция </a:t>
            </a:r>
          </a:p>
          <a:p>
            <a:pPr algn="l">
              <a:lnSpc>
                <a:spcPct val="150000"/>
              </a:lnSpc>
              <a:buSzPts val="1000"/>
            </a:pPr>
            <a:r>
              <a:rPr lang="ru-RU" sz="2400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Управленческая компетенция</a:t>
            </a:r>
          </a:p>
          <a:p>
            <a:pPr algn="l">
              <a:lnSpc>
                <a:spcPct val="150000"/>
              </a:lnSpc>
              <a:buSzPts val="1000"/>
            </a:pPr>
            <a:r>
              <a:rPr lang="ru-RU" sz="2400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Рефлексивная компетенция</a:t>
            </a:r>
          </a:p>
          <a:p>
            <a:pPr algn="l">
              <a:lnSpc>
                <a:spcPct val="150000"/>
              </a:lnSpc>
              <a:buSzPts val="1000"/>
            </a:pPr>
            <a:r>
              <a:rPr lang="ru-RU" sz="2400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Информационно-коммуникативная компетенция</a:t>
            </a:r>
          </a:p>
          <a:p>
            <a:pPr algn="l">
              <a:lnSpc>
                <a:spcPct val="150000"/>
              </a:lnSpc>
              <a:buSzPts val="1000"/>
            </a:pPr>
            <a:r>
              <a:rPr lang="ru-RU" sz="2400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Компетенция в сфере инновационной деятельности</a:t>
            </a:r>
          </a:p>
          <a:p>
            <a:pPr algn="l">
              <a:lnSpc>
                <a:spcPct val="150000"/>
              </a:lnSpc>
              <a:buSzPts val="1000"/>
            </a:pPr>
            <a:r>
              <a:rPr lang="ru-RU" sz="2400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Креативная компетенция</a:t>
            </a:r>
            <a:endParaRPr lang="ru-RU" sz="2400" smtClean="0">
              <a:solidFill>
                <a:srgbClr val="89898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68538" y="1277938"/>
            <a:ext cx="6767512" cy="22796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fontAlgn="auto" hangingPunct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E94164"/>
              </a:buClr>
              <a:defRPr/>
            </a:pPr>
            <a:r>
              <a:rPr lang="ru-RU" altLang="ru-RU" sz="2400" b="1" i="1" kern="0" dirty="0">
                <a:solidFill>
                  <a:srgbClr val="3D486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irce Rounded Alt  Regular 2"/>
              </a:rPr>
              <a:t>«Мы изменили своё окружение так радикально, </a:t>
            </a:r>
          </a:p>
          <a:p>
            <a:pPr algn="r" fontAlgn="auto" hangingPunct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E94164"/>
              </a:buClr>
              <a:defRPr/>
            </a:pPr>
            <a:r>
              <a:rPr lang="ru-RU" altLang="ru-RU" sz="2400" b="1" i="1" kern="0" dirty="0">
                <a:solidFill>
                  <a:srgbClr val="3D486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irce Rounded Alt  Regular 2"/>
              </a:rPr>
              <a:t>что теперь должны изменить себя, </a:t>
            </a:r>
          </a:p>
          <a:p>
            <a:pPr algn="r" fontAlgn="auto" hangingPunct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E94164"/>
              </a:buClr>
              <a:defRPr/>
            </a:pPr>
            <a:r>
              <a:rPr lang="ru-RU" altLang="ru-RU" sz="2400" b="1" i="1" kern="0" dirty="0">
                <a:solidFill>
                  <a:srgbClr val="3D486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irce Rounded Alt  Regular 2"/>
              </a:rPr>
              <a:t>чтобы жить в этом новом окружении» </a:t>
            </a:r>
          </a:p>
          <a:p>
            <a:pPr algn="r" fontAlgn="auto" hangingPunct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rgbClr val="E94164"/>
              </a:buClr>
              <a:defRPr/>
            </a:pPr>
            <a:r>
              <a:rPr lang="ru-RU" altLang="ru-RU" sz="2400" b="1" i="1" kern="0" dirty="0">
                <a:solidFill>
                  <a:srgbClr val="3D486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irce Rounded Alt  Regular 2"/>
              </a:rPr>
              <a:t>(Винер </a:t>
            </a:r>
            <a:r>
              <a:rPr lang="ru-RU" altLang="ru-RU" sz="2400" b="1" i="1" kern="0" dirty="0" err="1">
                <a:solidFill>
                  <a:srgbClr val="3D486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irce Rounded Alt  Regular 2"/>
              </a:rPr>
              <a:t>Норберт</a:t>
            </a:r>
            <a:r>
              <a:rPr lang="ru-RU" altLang="ru-RU" sz="2400" b="1" i="1" kern="0" dirty="0">
                <a:solidFill>
                  <a:srgbClr val="3D486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irce Rounded Alt  Regular 2"/>
              </a:rPr>
              <a:t>)</a:t>
            </a:r>
            <a:endParaRPr lang="ru-RU" altLang="ru-RU" sz="2400" b="1" i="1" kern="0" dirty="0">
              <a:solidFill>
                <a:srgbClr val="3D486F"/>
              </a:solidFill>
              <a:latin typeface="Circe Rounded Alt  Regular 2"/>
              <a:cs typeface="Arial" panose="020B0604020202020204" pitchFamily="34" charset="0"/>
              <a:sym typeface="Circe Rounded Alt  Regular 2"/>
            </a:endParaRPr>
          </a:p>
        </p:txBody>
      </p:sp>
      <p:sp>
        <p:nvSpPr>
          <p:cNvPr id="29699" name="Прямоугольник 2"/>
          <p:cNvSpPr>
            <a:spLocks noChangeArrowheads="1"/>
          </p:cNvSpPr>
          <p:nvPr/>
        </p:nvSpPr>
        <p:spPr bwMode="auto">
          <a:xfrm>
            <a:off x="1763713" y="692150"/>
            <a:ext cx="51943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Цифровая компетентность</a:t>
            </a:r>
            <a:endParaRPr lang="ru-RU" sz="3200" b="1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29700" name="Прямоугольник 4"/>
          <p:cNvSpPr>
            <a:spLocks noChangeArrowheads="1"/>
          </p:cNvSpPr>
          <p:nvPr/>
        </p:nvSpPr>
        <p:spPr bwMode="auto">
          <a:xfrm>
            <a:off x="1763713" y="4076700"/>
            <a:ext cx="7343775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000" b="1">
                <a:latin typeface="Times New Roman" pitchFamily="18" charset="0"/>
                <a:cs typeface="Times New Roman" pitchFamily="18" charset="0"/>
              </a:rPr>
              <a:t>Цифровая компетентность - готовность и способности личности применять инфо-коммуникационные технологии уверенно, эффективно, критично и безопасно в разных сферах жизнедеятельности (информационная среда, коммуникации, потребление, техносфера) на основе овладения соответствующими компетенциями, как системой знаний, умений, ответственности и мотивации.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6375" y="115888"/>
            <a:ext cx="7559675" cy="6742112"/>
          </a:xfrm>
        </p:spPr>
        <p:txBody>
          <a:bodyPr>
            <a:normAutofit/>
          </a:bodyPr>
          <a:lstStyle/>
          <a:p>
            <a:pPr algn="l">
              <a:lnSpc>
                <a:spcPct val="80000"/>
              </a:lnSpc>
            </a:pPr>
            <a:r>
              <a:rPr lang="ru-RU" sz="28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Виды цифровой компетентности:</a:t>
            </a:r>
          </a:p>
          <a:p>
            <a:pPr algn="l">
              <a:lnSpc>
                <a:spcPct val="80000"/>
              </a:lnSpc>
            </a:pPr>
            <a:r>
              <a:rPr lang="ru-RU" sz="2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1) информационная и медиакомпетентность – знания, умения, мотивация и ответственность, связанные с поиском, пониманием, организацией, архивированием цифровой информации и ее критическим осмыслением, а также с созданием информационных объектов с использованием цифровых ресурсов (текстовых, изобразительных, аудио и видео);</a:t>
            </a:r>
          </a:p>
          <a:p>
            <a:pPr algn="l">
              <a:lnSpc>
                <a:spcPct val="80000"/>
              </a:lnSpc>
            </a:pPr>
            <a:endParaRPr 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lnSpc>
                <a:spcPct val="80000"/>
              </a:lnSpc>
            </a:pPr>
            <a:r>
              <a:rPr lang="ru-RU" sz="2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2) коммуникативная компетентность – знания, умения, мотивация и ответственность, необходимые для различных форм коммуникации (электронная почта, чаты, блоги, форумы, социальные сети и др.) и с различными целями;</a:t>
            </a:r>
          </a:p>
          <a:p>
            <a:pPr algn="l">
              <a:lnSpc>
                <a:spcPct val="80000"/>
              </a:lnSpc>
            </a:pPr>
            <a:endParaRPr 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lnSpc>
                <a:spcPct val="80000"/>
              </a:lnSpc>
            </a:pPr>
            <a:r>
              <a:rPr lang="ru-RU" sz="2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3) техническая компетентность – знания, умения, мотивация и ответственность, позволяющие эффективно и безопасно использовать технические и программные средства для решения различных задач, в том числе использования компьютерных сетей, облачных сервисов и т. п.;</a:t>
            </a:r>
          </a:p>
          <a:p>
            <a:pPr algn="l">
              <a:lnSpc>
                <a:spcPct val="80000"/>
              </a:lnSpc>
            </a:pPr>
            <a:endParaRPr 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lnSpc>
                <a:spcPct val="80000"/>
              </a:lnSpc>
            </a:pPr>
            <a:r>
              <a:rPr lang="ru-RU" sz="2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4) потребительская компетентность – знания, умения, мотивация и ответственность, позволяющие решать с помощью цифровых устройств и интернета различные повседневные задачи, связанные с конкретными жизненными ситуациями, предполагающими удовлетворение различных потребностей.</a:t>
            </a:r>
            <a:endParaRPr lang="ru-RU" sz="1500" smtClean="0">
              <a:solidFill>
                <a:srgbClr val="89898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76375" y="260350"/>
            <a:ext cx="7121525" cy="1008063"/>
          </a:xfrm>
        </p:spPr>
        <p:txBody>
          <a:bodyPr rtlCol="0">
            <a:normAutofit fontScale="900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1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ЧТО ДАЮТ ОБРАЗОВАНИЮ НОВЫЕ ТЕХНОЛОГИИ</a:t>
            </a:r>
            <a:r>
              <a:rPr lang="ru-RU" sz="3100" b="1" dirty="0" smtClean="0">
                <a:solidFill>
                  <a:srgbClr val="C00000"/>
                </a:solidFill>
                <a:latin typeface="Times New Roman" panose="02020603050405020304" pitchFamily="18" charset="0"/>
              </a:rPr>
              <a:t>?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1763713" y="1628775"/>
            <a:ext cx="7051675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latin typeface="Times New Roman" pitchFamily="18" charset="0"/>
                <a:cs typeface="Arial" charset="0"/>
              </a:rPr>
              <a:t>СТРЕМИТЕЛЬНЫЙ РОСТ ИНФОРМАЦИОННО-РЕСУРСНОЙ БАЗЫ</a:t>
            </a:r>
          </a:p>
          <a:p>
            <a:endParaRPr lang="ru-RU" sz="2000" b="1">
              <a:latin typeface="Times New Roman" pitchFamily="18" charset="0"/>
              <a:cs typeface="Arial" charset="0"/>
            </a:endParaRPr>
          </a:p>
          <a:p>
            <a:r>
              <a:rPr lang="ru-RU" sz="2000" b="1">
                <a:latin typeface="Times New Roman" pitchFamily="18" charset="0"/>
                <a:cs typeface="Arial" charset="0"/>
              </a:rPr>
              <a:t>СВОБОДНЫЙ ДОСТУП К РАЗНООБРАЗНЫМ ИНФОРМАЦИОННЫМ РЕСУРСАМ</a:t>
            </a:r>
          </a:p>
          <a:p>
            <a:endParaRPr lang="ru-RU" sz="2000" b="1">
              <a:latin typeface="Times New Roman" pitchFamily="18" charset="0"/>
              <a:cs typeface="Arial" charset="0"/>
            </a:endParaRPr>
          </a:p>
          <a:p>
            <a:r>
              <a:rPr lang="ru-RU" sz="2000" b="1">
                <a:latin typeface="Times New Roman" pitchFamily="18" charset="0"/>
                <a:cs typeface="Arial" charset="0"/>
              </a:rPr>
              <a:t>ДИСТАНЦИОННОСТЬ</a:t>
            </a:r>
          </a:p>
          <a:p>
            <a:endParaRPr lang="ru-RU" sz="2000" b="1">
              <a:latin typeface="Times New Roman" pitchFamily="18" charset="0"/>
              <a:cs typeface="Arial" charset="0"/>
            </a:endParaRPr>
          </a:p>
          <a:p>
            <a:r>
              <a:rPr lang="ru-RU" sz="2000" b="1">
                <a:latin typeface="Times New Roman" pitchFamily="18" charset="0"/>
                <a:cs typeface="Arial" charset="0"/>
              </a:rPr>
              <a:t>МОБИЛЬНОСТЬ</a:t>
            </a:r>
          </a:p>
          <a:p>
            <a:endParaRPr lang="ru-RU" sz="2000" b="1">
              <a:latin typeface="Times New Roman" pitchFamily="18" charset="0"/>
              <a:cs typeface="Arial" charset="0"/>
            </a:endParaRPr>
          </a:p>
          <a:p>
            <a:r>
              <a:rPr lang="ru-RU" sz="2000" b="1">
                <a:latin typeface="Times New Roman" pitchFamily="18" charset="0"/>
                <a:cs typeface="Arial" charset="0"/>
              </a:rPr>
              <a:t>ИНТЕРАКТИВНОСТЬ</a:t>
            </a:r>
          </a:p>
          <a:p>
            <a:endParaRPr lang="ru-RU" sz="2000" b="1">
              <a:latin typeface="Times New Roman" pitchFamily="18" charset="0"/>
              <a:cs typeface="Arial" charset="0"/>
            </a:endParaRPr>
          </a:p>
          <a:p>
            <a:r>
              <a:rPr lang="ru-RU" sz="2000" b="1">
                <a:latin typeface="Times New Roman" pitchFamily="18" charset="0"/>
                <a:cs typeface="Arial" charset="0"/>
              </a:rPr>
              <a:t>ВОЗМОЖНОСТЬ МОДЕЛИРОВАНИЯ И АНИМИРОВАНИЯ РАЗЛИЧНЫХ ПРОЦЕССОВ И ЯВЛЕНИЙ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Прямоугольник 4"/>
          <p:cNvSpPr>
            <a:spLocks noChangeArrowheads="1"/>
          </p:cNvSpPr>
          <p:nvPr/>
        </p:nvSpPr>
        <p:spPr bwMode="auto">
          <a:xfrm>
            <a:off x="1619250" y="188913"/>
            <a:ext cx="7524750" cy="249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solidFill>
                  <a:srgbClr val="17375E"/>
                </a:solidFill>
                <a:latin typeface="Times New Roman" pitchFamily="18" charset="0"/>
                <a:cs typeface="Arial" charset="0"/>
              </a:rPr>
              <a:t>С ТОЧКИ ЗРЕНИЯ ОБРАЗОВАТЕЛЬНОГО ПРОЦЕССА СОВРЕМЕННАЯ ИНФОРМАЦИОННАЯ ОБРАЗОВАТЕЛЬНАЯ СРЕДА – ЭТО:</a:t>
            </a:r>
          </a:p>
          <a:p>
            <a:pPr algn="ctr"/>
            <a:endParaRPr lang="ru-RU" sz="1600" b="1">
              <a:solidFill>
                <a:srgbClr val="17375E"/>
              </a:solidFill>
              <a:latin typeface="Times New Roman" pitchFamily="18" charset="0"/>
              <a:cs typeface="Arial" charset="0"/>
            </a:endParaRPr>
          </a:p>
          <a:p>
            <a:r>
              <a:rPr lang="ru-RU" sz="2000" b="1">
                <a:solidFill>
                  <a:srgbClr val="17375E"/>
                </a:solidFill>
                <a:latin typeface="Times New Roman" pitchFamily="18" charset="0"/>
                <a:cs typeface="Arial" charset="0"/>
              </a:rPr>
              <a:t>ОТКРЫТАЯ ПЕДАГОГИЧЕСКАЯ СИСТЕМА, НАПРАВЛЕННАЯ НА ФОРМИРОВАНИЕ ТВОРЧЕСКОЙ ИНТЕЛЛЕКТУАЛЬНО И СОЦИАЛЬНО РАЗВИТОЙ  ЛИЧНОСТИ</a:t>
            </a:r>
          </a:p>
        </p:txBody>
      </p:sp>
      <p:sp>
        <p:nvSpPr>
          <p:cNvPr id="32771" name="Прямоугольник 5"/>
          <p:cNvSpPr>
            <a:spLocks noChangeArrowheads="1"/>
          </p:cNvSpPr>
          <p:nvPr/>
        </p:nvSpPr>
        <p:spPr bwMode="auto">
          <a:xfrm>
            <a:off x="1763713" y="2924175"/>
            <a:ext cx="6462712" cy="3602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solidFill>
                  <a:srgbClr val="17375E"/>
                </a:solidFill>
                <a:latin typeface="Times New Roman" pitchFamily="18" charset="0"/>
                <a:cs typeface="Arial" charset="0"/>
              </a:rPr>
              <a:t>СИСТЕМНО-СТРУКТУРНАЯ ОРГАНИЗАЦИЯ ИНФОРМАЦИОННАЯ ОБРАЗОВАТЕЛЬНАЯ СРЕДА ПРОЯВЛЯЕТСЯ В ТОМ, ЧТО ОНА ПРЕДСТАВЛЯЕТ СОБОЙ СОВОКУПНОСТЬ ВЗАИМОДЕЙСТВУЮЩИХ СИСТЕМ:</a:t>
            </a:r>
          </a:p>
          <a:p>
            <a:endParaRPr lang="ru-RU" sz="1600" b="1">
              <a:solidFill>
                <a:srgbClr val="17375E"/>
              </a:solidFill>
              <a:latin typeface="Times New Roman" pitchFamily="18" charset="0"/>
              <a:cs typeface="Arial" charset="0"/>
            </a:endParaRPr>
          </a:p>
          <a:p>
            <a:r>
              <a:rPr lang="ru-RU" sz="1600" b="1">
                <a:solidFill>
                  <a:srgbClr val="17375E"/>
                </a:solidFill>
                <a:latin typeface="Times New Roman" pitchFamily="18" charset="0"/>
                <a:cs typeface="Arial" charset="0"/>
              </a:rPr>
              <a:t>ИНФОРМАЦИОННЫХ ОБРАЗОВАТЕЛЬНЫХ РЕСУРСОВ</a:t>
            </a:r>
          </a:p>
          <a:p>
            <a:endParaRPr lang="ru-RU" sz="1600" b="1">
              <a:solidFill>
                <a:srgbClr val="17375E"/>
              </a:solidFill>
              <a:latin typeface="Times New Roman" pitchFamily="18" charset="0"/>
              <a:cs typeface="Arial" charset="0"/>
            </a:endParaRPr>
          </a:p>
          <a:p>
            <a:r>
              <a:rPr lang="ru-RU" sz="1600" b="1">
                <a:solidFill>
                  <a:srgbClr val="17375E"/>
                </a:solidFill>
                <a:latin typeface="Times New Roman" pitchFamily="18" charset="0"/>
                <a:cs typeface="Arial" charset="0"/>
              </a:rPr>
              <a:t>КОМПЬЮТЕРНЫХ СРЕДСТВ ОБУЧЕНИЯ</a:t>
            </a:r>
          </a:p>
          <a:p>
            <a:endParaRPr lang="ru-RU" sz="1600" b="1">
              <a:solidFill>
                <a:srgbClr val="17375E"/>
              </a:solidFill>
              <a:latin typeface="Times New Roman" pitchFamily="18" charset="0"/>
              <a:cs typeface="Arial" charset="0"/>
            </a:endParaRPr>
          </a:p>
          <a:p>
            <a:r>
              <a:rPr lang="ru-RU" sz="1600" b="1">
                <a:solidFill>
                  <a:srgbClr val="17375E"/>
                </a:solidFill>
                <a:latin typeface="Times New Roman" pitchFamily="18" charset="0"/>
                <a:cs typeface="Arial" charset="0"/>
              </a:rPr>
              <a:t>СОВРЕМЕННЫХ СРЕДСТВ КОММУНИКАЦИИ</a:t>
            </a:r>
          </a:p>
          <a:p>
            <a:endParaRPr lang="ru-RU" sz="1600" b="1">
              <a:solidFill>
                <a:srgbClr val="17375E"/>
              </a:solidFill>
              <a:latin typeface="Times New Roman" pitchFamily="18" charset="0"/>
              <a:cs typeface="Arial" charset="0"/>
            </a:endParaRPr>
          </a:p>
          <a:p>
            <a:r>
              <a:rPr lang="ru-RU" sz="1600" b="1">
                <a:solidFill>
                  <a:srgbClr val="17375E"/>
                </a:solidFill>
                <a:latin typeface="Times New Roman" pitchFamily="18" charset="0"/>
                <a:cs typeface="Arial" charset="0"/>
              </a:rPr>
              <a:t>ПЕДАГОГИЧЕСКИХ ТЕХНОЛОГИЙ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ext Box 3"/>
          <p:cNvSpPr txBox="1">
            <a:spLocks noChangeArrowheads="1"/>
          </p:cNvSpPr>
          <p:nvPr/>
        </p:nvSpPr>
        <p:spPr bwMode="auto">
          <a:xfrm>
            <a:off x="1403350" y="441325"/>
            <a:ext cx="68580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100" b="1">
                <a:solidFill>
                  <a:srgbClr val="000000"/>
                </a:solidFill>
                <a:latin typeface="Times New Roman" pitchFamily="18" charset="0"/>
              </a:rPr>
              <a:t>ИНФОРМАЦИОННО-ОБРАЗОВАТЕЛЬНАЯ СРЕДА:</a:t>
            </a:r>
          </a:p>
          <a:p>
            <a:pPr algn="ctr"/>
            <a:r>
              <a:rPr lang="ru-RU" sz="2100" b="1">
                <a:solidFill>
                  <a:srgbClr val="000000"/>
                </a:solidFill>
                <a:latin typeface="Times New Roman" pitchFamily="18" charset="0"/>
              </a:rPr>
              <a:t>ПЕДАГОГИЧЕСКИЙ ПОТЕНЦИАЛ</a:t>
            </a:r>
          </a:p>
        </p:txBody>
      </p:sp>
      <p:sp>
        <p:nvSpPr>
          <p:cNvPr id="47" name="Скругленный прямоугольник 46"/>
          <p:cNvSpPr/>
          <p:nvPr/>
        </p:nvSpPr>
        <p:spPr>
          <a:xfrm>
            <a:off x="1096963" y="1468438"/>
            <a:ext cx="1798637" cy="873125"/>
          </a:xfrm>
          <a:prstGeom prst="round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srgbClr val="FFFFFF"/>
              </a:solidFill>
            </a:endParaRPr>
          </a:p>
        </p:txBody>
      </p:sp>
      <p:sp>
        <p:nvSpPr>
          <p:cNvPr id="33795" name="Прямоугольник 47"/>
          <p:cNvSpPr>
            <a:spLocks noChangeArrowheads="1"/>
          </p:cNvSpPr>
          <p:nvPr/>
        </p:nvSpPr>
        <p:spPr bwMode="auto">
          <a:xfrm>
            <a:off x="1096963" y="1628775"/>
            <a:ext cx="17430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000" b="1">
                <a:solidFill>
                  <a:srgbClr val="000000"/>
                </a:solidFill>
                <a:latin typeface="Times New Roman" pitchFamily="18" charset="0"/>
              </a:rPr>
              <a:t>ИНДИВИДУАЛИЗАЦИЯ</a:t>
            </a:r>
          </a:p>
          <a:p>
            <a:pPr algn="ctr"/>
            <a:r>
              <a:rPr lang="ru-RU" sz="1000" b="1">
                <a:solidFill>
                  <a:srgbClr val="000000"/>
                </a:solidFill>
                <a:latin typeface="Times New Roman" pitchFamily="18" charset="0"/>
              </a:rPr>
              <a:t>УЧЕБНОГО ПРОЦЕССА</a:t>
            </a:r>
          </a:p>
        </p:txBody>
      </p:sp>
      <p:sp>
        <p:nvSpPr>
          <p:cNvPr id="49" name="Скругленный прямоугольник 48"/>
          <p:cNvSpPr/>
          <p:nvPr/>
        </p:nvSpPr>
        <p:spPr>
          <a:xfrm>
            <a:off x="3462338" y="1412875"/>
            <a:ext cx="2387600" cy="835025"/>
          </a:xfrm>
          <a:prstGeom prst="round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srgbClr val="FFFFFF"/>
              </a:solidFill>
            </a:endParaRPr>
          </a:p>
        </p:txBody>
      </p:sp>
      <p:sp>
        <p:nvSpPr>
          <p:cNvPr id="33797" name="Прямоугольник 49"/>
          <p:cNvSpPr>
            <a:spLocks noChangeArrowheads="1"/>
          </p:cNvSpPr>
          <p:nvPr/>
        </p:nvSpPr>
        <p:spPr bwMode="auto">
          <a:xfrm>
            <a:off x="3436938" y="1617663"/>
            <a:ext cx="2357437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000" b="1">
                <a:solidFill>
                  <a:srgbClr val="000000"/>
                </a:solidFill>
                <a:latin typeface="Times New Roman" pitchFamily="18" charset="0"/>
              </a:rPr>
              <a:t>ОРГАНИЗАЦИЯ КОЛЛЕКТИВНОЙ ДЕЯТЕЛЬНОСТИ И РАБОТЫ В ГРУППАХ СОТРУДНИЧЕСТВА</a:t>
            </a:r>
          </a:p>
        </p:txBody>
      </p:sp>
      <p:sp>
        <p:nvSpPr>
          <p:cNvPr id="51" name="Скругленный прямоугольник 50"/>
          <p:cNvSpPr/>
          <p:nvPr/>
        </p:nvSpPr>
        <p:spPr>
          <a:xfrm>
            <a:off x="6232525" y="1536700"/>
            <a:ext cx="1587500" cy="820738"/>
          </a:xfrm>
          <a:prstGeom prst="round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srgbClr val="FFFFFF"/>
              </a:solidFill>
            </a:endParaRPr>
          </a:p>
        </p:txBody>
      </p:sp>
      <p:sp>
        <p:nvSpPr>
          <p:cNvPr id="33799" name="Прямоугольник 56"/>
          <p:cNvSpPr>
            <a:spLocks noChangeArrowheads="1"/>
          </p:cNvSpPr>
          <p:nvPr/>
        </p:nvSpPr>
        <p:spPr bwMode="auto">
          <a:xfrm>
            <a:off x="6200775" y="1765300"/>
            <a:ext cx="16192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000" b="1">
                <a:solidFill>
                  <a:srgbClr val="000000"/>
                </a:solidFill>
                <a:latin typeface="Times New Roman" pitchFamily="18" charset="0"/>
              </a:rPr>
              <a:t>ОРИЕНТАЦИЯ НА САМООБРАЗОВАНИЕ</a:t>
            </a:r>
          </a:p>
        </p:txBody>
      </p:sp>
      <p:sp>
        <p:nvSpPr>
          <p:cNvPr id="58" name="Скругленный прямоугольник 57"/>
          <p:cNvSpPr/>
          <p:nvPr/>
        </p:nvSpPr>
        <p:spPr>
          <a:xfrm>
            <a:off x="1096963" y="2478088"/>
            <a:ext cx="1663700" cy="817562"/>
          </a:xfrm>
          <a:prstGeom prst="round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srgbClr val="FFFFFF"/>
              </a:solidFill>
            </a:endParaRPr>
          </a:p>
        </p:txBody>
      </p:sp>
      <p:sp>
        <p:nvSpPr>
          <p:cNvPr id="33801" name="Прямоугольник 58"/>
          <p:cNvSpPr>
            <a:spLocks noChangeArrowheads="1"/>
          </p:cNvSpPr>
          <p:nvPr/>
        </p:nvSpPr>
        <p:spPr bwMode="auto">
          <a:xfrm>
            <a:off x="1138238" y="2552700"/>
            <a:ext cx="15763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000" b="1">
                <a:solidFill>
                  <a:srgbClr val="000000"/>
                </a:solidFill>
                <a:latin typeface="Times New Roman" pitchFamily="18" charset="0"/>
              </a:rPr>
              <a:t>СОЗДАНИЕ СИТУАЦИИ УСПЕШНОСТИ ДЛЯ УЧАЩИХСЯ</a:t>
            </a:r>
          </a:p>
        </p:txBody>
      </p:sp>
      <p:sp>
        <p:nvSpPr>
          <p:cNvPr id="60" name="Скругленный прямоугольник 59"/>
          <p:cNvSpPr/>
          <p:nvPr/>
        </p:nvSpPr>
        <p:spPr>
          <a:xfrm>
            <a:off x="950913" y="3582988"/>
            <a:ext cx="1800225" cy="863600"/>
          </a:xfrm>
          <a:prstGeom prst="round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srgbClr val="FFFFFF"/>
              </a:solidFill>
            </a:endParaRPr>
          </a:p>
        </p:txBody>
      </p:sp>
      <p:sp>
        <p:nvSpPr>
          <p:cNvPr id="33803" name="Прямоугольник 60"/>
          <p:cNvSpPr>
            <a:spLocks noChangeArrowheads="1"/>
          </p:cNvSpPr>
          <p:nvPr/>
        </p:nvSpPr>
        <p:spPr bwMode="auto">
          <a:xfrm>
            <a:off x="1012825" y="3697288"/>
            <a:ext cx="17367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000" b="1">
                <a:solidFill>
                  <a:srgbClr val="000000"/>
                </a:solidFill>
                <a:latin typeface="Times New Roman" pitchFamily="18" charset="0"/>
              </a:rPr>
              <a:t>ВОЗМОЖНОСТЬ ОБЕСПЕЧЕНИЯ ДЕЯТЕЛЬНОСТНОГО ПОДХОДА</a:t>
            </a:r>
          </a:p>
        </p:txBody>
      </p:sp>
      <p:sp>
        <p:nvSpPr>
          <p:cNvPr id="62" name="Скругленный прямоугольник 61"/>
          <p:cNvSpPr/>
          <p:nvPr/>
        </p:nvSpPr>
        <p:spPr>
          <a:xfrm>
            <a:off x="846138" y="4724400"/>
            <a:ext cx="1868487" cy="1157288"/>
          </a:xfrm>
          <a:prstGeom prst="round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srgbClr val="FFFFFF"/>
              </a:solidFill>
            </a:endParaRPr>
          </a:p>
        </p:txBody>
      </p:sp>
      <p:sp>
        <p:nvSpPr>
          <p:cNvPr id="33805" name="Прямоугольник 62"/>
          <p:cNvSpPr>
            <a:spLocks noChangeArrowheads="1"/>
          </p:cNvSpPr>
          <p:nvPr/>
        </p:nvSpPr>
        <p:spPr bwMode="auto">
          <a:xfrm>
            <a:off x="809625" y="4810125"/>
            <a:ext cx="1851025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000" b="1">
                <a:solidFill>
                  <a:srgbClr val="000000"/>
                </a:solidFill>
                <a:latin typeface="Times New Roman" pitchFamily="18" charset="0"/>
              </a:rPr>
              <a:t>ГИБКОСТЬ ОРГАНИЗАЦИОННОЙ СТРУКТУРЫ ОБУЧЕНИЯ С ИСПОЛЬЗОВАНИЕМ ДОТ</a:t>
            </a:r>
          </a:p>
        </p:txBody>
      </p:sp>
      <p:sp>
        <p:nvSpPr>
          <p:cNvPr id="64" name="Скругленный прямоугольник 63"/>
          <p:cNvSpPr/>
          <p:nvPr/>
        </p:nvSpPr>
        <p:spPr>
          <a:xfrm>
            <a:off x="6310313" y="2619375"/>
            <a:ext cx="1962150" cy="534988"/>
          </a:xfrm>
          <a:prstGeom prst="round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srgbClr val="FFFFFF"/>
              </a:solidFill>
            </a:endParaRPr>
          </a:p>
        </p:txBody>
      </p:sp>
      <p:sp>
        <p:nvSpPr>
          <p:cNvPr id="33807" name="Прямоугольник 64"/>
          <p:cNvSpPr>
            <a:spLocks noChangeArrowheads="1"/>
          </p:cNvSpPr>
          <p:nvPr/>
        </p:nvSpPr>
        <p:spPr bwMode="auto">
          <a:xfrm>
            <a:off x="6403975" y="2744788"/>
            <a:ext cx="15001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000" b="1">
                <a:solidFill>
                  <a:srgbClr val="000000"/>
                </a:solidFill>
                <a:latin typeface="Times New Roman" pitchFamily="18" charset="0"/>
              </a:rPr>
              <a:t>СОЦИАЛИЗАЦИЯ УЧАЩИХСЯ</a:t>
            </a:r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6232525" y="3422650"/>
            <a:ext cx="2039938" cy="1023938"/>
          </a:xfrm>
          <a:prstGeom prst="round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srgbClr val="FFFFFF"/>
              </a:solidFill>
            </a:endParaRPr>
          </a:p>
        </p:txBody>
      </p:sp>
      <p:sp>
        <p:nvSpPr>
          <p:cNvPr id="33809" name="Прямоугольник 66"/>
          <p:cNvSpPr>
            <a:spLocks noChangeArrowheads="1"/>
          </p:cNvSpPr>
          <p:nvPr/>
        </p:nvSpPr>
        <p:spPr bwMode="auto">
          <a:xfrm>
            <a:off x="6413500" y="3473450"/>
            <a:ext cx="1858963" cy="86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000" b="1">
                <a:solidFill>
                  <a:srgbClr val="000000"/>
                </a:solidFill>
                <a:latin typeface="Times New Roman" pitchFamily="18" charset="0"/>
              </a:rPr>
              <a:t>ОБЕСПЕЧЕНИЕ ПСИХОЛОГО-ПЕДАГОГИЧЕСКОГО СОПРОВОЖДЕНИЯ УЧЕБНОГО ПРОЦЕССА</a:t>
            </a:r>
          </a:p>
        </p:txBody>
      </p:sp>
      <p:sp>
        <p:nvSpPr>
          <p:cNvPr id="70" name="Скругленный прямоугольник 69"/>
          <p:cNvSpPr/>
          <p:nvPr/>
        </p:nvSpPr>
        <p:spPr>
          <a:xfrm>
            <a:off x="6249988" y="4670425"/>
            <a:ext cx="1778000" cy="1103313"/>
          </a:xfrm>
          <a:prstGeom prst="round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srgbClr val="FFFFFF"/>
              </a:solidFill>
            </a:endParaRPr>
          </a:p>
        </p:txBody>
      </p:sp>
      <p:sp>
        <p:nvSpPr>
          <p:cNvPr id="33811" name="Прямоугольник 70"/>
          <p:cNvSpPr>
            <a:spLocks noChangeArrowheads="1"/>
          </p:cNvSpPr>
          <p:nvPr/>
        </p:nvSpPr>
        <p:spPr bwMode="auto">
          <a:xfrm>
            <a:off x="6327775" y="4922838"/>
            <a:ext cx="17002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000" b="1">
                <a:solidFill>
                  <a:srgbClr val="000000"/>
                </a:solidFill>
                <a:latin typeface="Times New Roman" pitchFamily="18" charset="0"/>
              </a:rPr>
              <a:t>РАЗНОУРОВНЕВОСТЬ СОДЕРЖАНИЯ ОБРАЗОВАТЕЛЬНОГО РЕСУРСА</a:t>
            </a:r>
          </a:p>
        </p:txBody>
      </p:sp>
      <p:sp>
        <p:nvSpPr>
          <p:cNvPr id="72" name="Скругленный прямоугольник 71"/>
          <p:cNvSpPr/>
          <p:nvPr/>
        </p:nvSpPr>
        <p:spPr>
          <a:xfrm>
            <a:off x="3810000" y="4849813"/>
            <a:ext cx="1738313" cy="963612"/>
          </a:xfrm>
          <a:prstGeom prst="round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srgbClr val="FFFFFF"/>
              </a:solidFill>
            </a:endParaRPr>
          </a:p>
        </p:txBody>
      </p:sp>
      <p:sp>
        <p:nvSpPr>
          <p:cNvPr id="33813" name="Прямоугольник 72"/>
          <p:cNvSpPr>
            <a:spLocks noChangeArrowheads="1"/>
          </p:cNvSpPr>
          <p:nvPr/>
        </p:nvSpPr>
        <p:spPr bwMode="auto">
          <a:xfrm>
            <a:off x="3865563" y="4924425"/>
            <a:ext cx="15001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000" b="1">
                <a:solidFill>
                  <a:srgbClr val="000000"/>
                </a:solidFill>
                <a:latin typeface="Times New Roman" pitchFamily="18" charset="0"/>
              </a:rPr>
              <a:t>ВОЗМОЖНОСТЬ ИНТЕНСИФИКАЦИИ ПРОЦЕССА ОБУЧЕНИЯ</a:t>
            </a:r>
          </a:p>
        </p:txBody>
      </p:sp>
      <p:sp>
        <p:nvSpPr>
          <p:cNvPr id="78" name="Стрелка вправо 77"/>
          <p:cNvSpPr/>
          <p:nvPr/>
        </p:nvSpPr>
        <p:spPr>
          <a:xfrm rot="5400000">
            <a:off x="4330701" y="4527550"/>
            <a:ext cx="322262" cy="1603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srgbClr val="FFFFFF"/>
              </a:solidFill>
            </a:endParaRPr>
          </a:p>
        </p:txBody>
      </p:sp>
      <p:sp>
        <p:nvSpPr>
          <p:cNvPr id="79" name="Стрелка вправо 78"/>
          <p:cNvSpPr/>
          <p:nvPr/>
        </p:nvSpPr>
        <p:spPr>
          <a:xfrm rot="16200000">
            <a:off x="4116388" y="2598738"/>
            <a:ext cx="642937" cy="1603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srgbClr val="FFFFFF"/>
              </a:solidFill>
            </a:endParaRPr>
          </a:p>
        </p:txBody>
      </p:sp>
      <p:sp>
        <p:nvSpPr>
          <p:cNvPr id="80" name="Стрелка вправо 79"/>
          <p:cNvSpPr/>
          <p:nvPr/>
        </p:nvSpPr>
        <p:spPr>
          <a:xfrm rot="13800000">
            <a:off x="2691606" y="2688432"/>
            <a:ext cx="1171575" cy="1603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srgbClr val="FFFFFF"/>
              </a:solidFill>
            </a:endParaRPr>
          </a:p>
        </p:txBody>
      </p:sp>
      <p:sp>
        <p:nvSpPr>
          <p:cNvPr id="81" name="Стрелка вправо 80"/>
          <p:cNvSpPr/>
          <p:nvPr/>
        </p:nvSpPr>
        <p:spPr>
          <a:xfrm rot="18600000">
            <a:off x="5126831" y="2693194"/>
            <a:ext cx="1228725" cy="1603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srgbClr val="FFFFFF"/>
              </a:solidFill>
            </a:endParaRPr>
          </a:p>
        </p:txBody>
      </p:sp>
      <p:sp>
        <p:nvSpPr>
          <p:cNvPr id="82" name="Стрелка вправо 81"/>
          <p:cNvSpPr/>
          <p:nvPr/>
        </p:nvSpPr>
        <p:spPr>
          <a:xfrm rot="20400000">
            <a:off x="5513388" y="3165475"/>
            <a:ext cx="746125" cy="1603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srgbClr val="FFFFFF"/>
              </a:solidFill>
            </a:endParaRPr>
          </a:p>
        </p:txBody>
      </p:sp>
      <p:sp>
        <p:nvSpPr>
          <p:cNvPr id="83" name="Стрелка вправо 82"/>
          <p:cNvSpPr/>
          <p:nvPr/>
        </p:nvSpPr>
        <p:spPr>
          <a:xfrm rot="12000000">
            <a:off x="2755900" y="3208338"/>
            <a:ext cx="700088" cy="1603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srgbClr val="FFFFFF"/>
              </a:solidFill>
            </a:endParaRPr>
          </a:p>
        </p:txBody>
      </p:sp>
      <p:sp>
        <p:nvSpPr>
          <p:cNvPr id="84" name="Стрелка вправо 83"/>
          <p:cNvSpPr/>
          <p:nvPr/>
        </p:nvSpPr>
        <p:spPr>
          <a:xfrm rot="1200000">
            <a:off x="5653088" y="3902075"/>
            <a:ext cx="598487" cy="1603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srgbClr val="FFFFFF"/>
              </a:solidFill>
            </a:endParaRPr>
          </a:p>
        </p:txBody>
      </p:sp>
      <p:sp>
        <p:nvSpPr>
          <p:cNvPr id="85" name="Стрелка вправо 84"/>
          <p:cNvSpPr/>
          <p:nvPr/>
        </p:nvSpPr>
        <p:spPr>
          <a:xfrm rot="9600000">
            <a:off x="2760663" y="3937000"/>
            <a:ext cx="598487" cy="1603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srgbClr val="FFFFFF"/>
              </a:solidFill>
            </a:endParaRPr>
          </a:p>
        </p:txBody>
      </p:sp>
      <p:sp>
        <p:nvSpPr>
          <p:cNvPr id="86" name="Стрелка вправо 85"/>
          <p:cNvSpPr/>
          <p:nvPr/>
        </p:nvSpPr>
        <p:spPr>
          <a:xfrm rot="8400000">
            <a:off x="2622550" y="4467225"/>
            <a:ext cx="1076325" cy="1603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srgbClr val="FFFFFF"/>
              </a:solidFill>
            </a:endParaRPr>
          </a:p>
        </p:txBody>
      </p:sp>
      <p:sp>
        <p:nvSpPr>
          <p:cNvPr id="87" name="Стрелка вправо 86"/>
          <p:cNvSpPr/>
          <p:nvPr/>
        </p:nvSpPr>
        <p:spPr>
          <a:xfrm rot="2400000">
            <a:off x="5299075" y="4394200"/>
            <a:ext cx="1060450" cy="1603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srgbClr val="FFFFFF"/>
              </a:solidFill>
            </a:endParaRPr>
          </a:p>
        </p:txBody>
      </p:sp>
      <p:sp>
        <p:nvSpPr>
          <p:cNvPr id="74" name="Овал 73"/>
          <p:cNvSpPr/>
          <p:nvPr/>
        </p:nvSpPr>
        <p:spPr>
          <a:xfrm>
            <a:off x="3286125" y="3021013"/>
            <a:ext cx="2411413" cy="144621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srgbClr val="FFFFFF"/>
              </a:solidFill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3660775" y="3268663"/>
            <a:ext cx="1714500" cy="957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25" b="1" dirty="0">
                <a:solidFill>
                  <a:srgbClr val="000000">
                    <a:lumMod val="75000"/>
                  </a:srgbClr>
                </a:solidFill>
                <a:latin typeface="Times New Roman" pitchFamily="18" charset="0"/>
              </a:rPr>
              <a:t>ПЕДАГОГИЧЕСКИЙ ПОТЕНЦИАЛ ИНФОРМАЦИОННО-ОБРАЗОВАТЕЛЬНОЙ СРЕДЫ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92275" y="115888"/>
            <a:ext cx="4135438" cy="693737"/>
          </a:xfrm>
        </p:spPr>
        <p:txBody>
          <a:bodyPr>
            <a:normAutofit/>
          </a:bodyPr>
          <a:lstStyle/>
          <a:p>
            <a:pPr algn="just">
              <a:lnSpc>
                <a:spcPct val="130000"/>
              </a:lnSpc>
            </a:pPr>
            <a:r>
              <a:rPr lang="ru-RU" sz="30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Яндекс.Учебник</a:t>
            </a:r>
            <a:endParaRPr lang="ru-RU" sz="220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ru-RU" sz="3000" smtClean="0">
              <a:solidFill>
                <a:srgbClr val="898989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403350" y="809625"/>
            <a:ext cx="7740650" cy="58594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применение знаний в ситуациях, близких к повседневной жизни, а также в работе с информацией, представленной в различной форме;</a:t>
            </a:r>
            <a:endParaRPr lang="ru-RU" sz="140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значительный объем как текстовой информации, так и информации, предъявляемой в виде таблиц, диаграмм, графиков, рисунков, схем;</a:t>
            </a:r>
            <a:endParaRPr lang="ru-RU" sz="140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задания, составленные на материале из разных предметных областей, для правильного выполнения которых надо интегрировать разнообразные знания, использовать общеучебные умения, отбирать и использовать адекватные описываемой ситуации способы размышления, анализа, обоснований, коммуникации и т.п.;</a:t>
            </a:r>
            <a:endParaRPr lang="ru-RU" sz="140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задания, требующие привлечения дополнительной информации (в том числе выходящей за рамки описанной в тексте задания ситуации), или, напротив, с заданиями, содержащими избыточную информацию и “лишние данные”;</a:t>
            </a:r>
            <a:endParaRPr lang="ru-RU" sz="140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комплексные или структурированные задания, состоящие из нескольких взаимосвязанных вопросов.</a:t>
            </a:r>
            <a:endParaRPr lang="ru-RU" sz="14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rey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grey</Template>
  <TotalTime>506</TotalTime>
  <Words>578</Words>
  <Application>Microsoft Office PowerPoint</Application>
  <PresentationFormat>On-screen Show (4:3)</PresentationFormat>
  <Paragraphs>75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Шаблон оформления</vt:lpstr>
      </vt:variant>
      <vt:variant>
        <vt:i4>13</vt:i4>
      </vt:variant>
      <vt:variant>
        <vt:lpstr>Заголовки слайдов</vt:lpstr>
      </vt:variant>
      <vt:variant>
        <vt:i4>10</vt:i4>
      </vt:variant>
    </vt:vector>
  </HeadingPairs>
  <TitlesOfParts>
    <vt:vector size="29" baseType="lpstr">
      <vt:lpstr>Calibri</vt:lpstr>
      <vt:lpstr>Arial</vt:lpstr>
      <vt:lpstr>Arial Black</vt:lpstr>
      <vt:lpstr>Times New Roman</vt:lpstr>
      <vt:lpstr>Circe Rounded Alt  Regular 2</vt:lpstr>
      <vt:lpstr>Wingdings</vt:lpstr>
      <vt:lpstr>grey</vt:lpstr>
      <vt:lpstr>3_Оформление по умолчанию</vt:lpstr>
      <vt:lpstr>3_Оформление по умолчанию</vt:lpstr>
      <vt:lpstr>3_Оформление по умолчанию</vt:lpstr>
      <vt:lpstr>3_Оформление по умолчанию</vt:lpstr>
      <vt:lpstr>3_Оформление по умолчанию</vt:lpstr>
      <vt:lpstr>3_Оформление по умолчанию</vt:lpstr>
      <vt:lpstr>3_Оформление по умолчанию</vt:lpstr>
      <vt:lpstr>3_Оформление по умолчанию</vt:lpstr>
      <vt:lpstr>3_Оформление по умолчанию</vt:lpstr>
      <vt:lpstr>3_Оформление по умолчанию</vt:lpstr>
      <vt:lpstr>3_Оформление по умолчанию</vt:lpstr>
      <vt:lpstr>3_Оформление по умолчанию</vt:lpstr>
      <vt:lpstr>Цифровая компетентность учителя начальной школы  </vt:lpstr>
      <vt:lpstr>Слайд 2</vt:lpstr>
      <vt:lpstr>Слайд 3</vt:lpstr>
      <vt:lpstr>Слайд 4</vt:lpstr>
      <vt:lpstr>Слайд 5</vt:lpstr>
      <vt:lpstr>Слайд 6</vt:lpstr>
      <vt:lpstr>ЧТО ДАЮТ ОБРАЗОВАНИЮ НОВЫЕ ТЕХНОЛОГИИ?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*</cp:lastModifiedBy>
  <cp:revision>18</cp:revision>
  <dcterms:created xsi:type="dcterms:W3CDTF">2015-08-25T15:51:48Z</dcterms:created>
  <dcterms:modified xsi:type="dcterms:W3CDTF">2019-11-11T07:36:59Z</dcterms:modified>
</cp:coreProperties>
</file>