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hart19.xml" ContentType="application/vnd.openxmlformats-officedocument.drawingml.char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iagrams/layout2.xml" ContentType="application/vnd.openxmlformats-officedocument.drawingml.diagramLayou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8" r:id="rId1"/>
  </p:sldMasterIdLst>
  <p:notesMasterIdLst>
    <p:notesMasterId r:id="rId36"/>
  </p:notesMasterIdLst>
  <p:sldIdLst>
    <p:sldId id="393" r:id="rId2"/>
    <p:sldId id="451" r:id="rId3"/>
    <p:sldId id="453" r:id="rId4"/>
    <p:sldId id="454" r:id="rId5"/>
    <p:sldId id="455" r:id="rId6"/>
    <p:sldId id="394" r:id="rId7"/>
    <p:sldId id="456" r:id="rId8"/>
    <p:sldId id="457" r:id="rId9"/>
    <p:sldId id="397" r:id="rId10"/>
    <p:sldId id="437" r:id="rId11"/>
    <p:sldId id="398" r:id="rId12"/>
    <p:sldId id="399" r:id="rId13"/>
    <p:sldId id="400" r:id="rId14"/>
    <p:sldId id="402" r:id="rId15"/>
    <p:sldId id="405" r:id="rId16"/>
    <p:sldId id="444" r:id="rId17"/>
    <p:sldId id="466" r:id="rId18"/>
    <p:sldId id="470" r:id="rId19"/>
    <p:sldId id="459" r:id="rId20"/>
    <p:sldId id="477" r:id="rId21"/>
    <p:sldId id="460" r:id="rId22"/>
    <p:sldId id="474" r:id="rId23"/>
    <p:sldId id="440" r:id="rId24"/>
    <p:sldId id="463" r:id="rId25"/>
    <p:sldId id="476" r:id="rId26"/>
    <p:sldId id="464" r:id="rId27"/>
    <p:sldId id="413" r:id="rId28"/>
    <p:sldId id="472" r:id="rId29"/>
    <p:sldId id="469" r:id="rId30"/>
    <p:sldId id="415" r:id="rId31"/>
    <p:sldId id="419" r:id="rId32"/>
    <p:sldId id="471" r:id="rId33"/>
    <p:sldId id="475" r:id="rId34"/>
    <p:sldId id="473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FF99"/>
    <a:srgbClr val="66FF99"/>
    <a:srgbClr val="CCFF66"/>
    <a:srgbClr val="CCFFCC"/>
    <a:srgbClr val="FF9933"/>
    <a:srgbClr val="D1FBAB"/>
    <a:srgbClr val="66FFFF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75" autoAdjust="0"/>
    <p:restoredTop sz="97531" autoAdjust="0"/>
  </p:normalViewPr>
  <p:slideViewPr>
    <p:cSldViewPr>
      <p:cViewPr>
        <p:scale>
          <a:sx n="70" d="100"/>
          <a:sy n="70" d="100"/>
        </p:scale>
        <p:origin x="-990" y="-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Desktop\&#1055;&#1044;&#1054;\&#1051;&#1080;&#1089;&#1090;%20Microsoft%20Office%20Excel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7;&#1090;&#1086;&#1076;&#1080;&#1089;&#1090;_&#1048;&#1044;&#1062;\Desktop\&#1050;&#1085;&#1080;&#1075;&#1072;1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2;&#1077;&#1090;&#1086;&#1076;&#1080;&#1089;&#1090;_&#1048;&#1044;&#1062;\Desktop\&#1050;&#1085;&#1080;&#1075;&#1072;1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44;&#1062;-&#1055;&#1050;4\AppData\Local\Temp\Rar$DI58.480\&#1054;&#1073;&#1097;&#1080;&#1077;%20&#1076;&#1072;&#1085;&#1085;&#1099;&#1077;%20&#1087;&#1086;%20&#1088;&#1072;&#1081;&#1086;&#1085;&#1091;%20(1)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городской округ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2013 год</c:v>
                </c:pt>
                <c:pt idx="1">
                  <c:v>2014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121</c:v>
                </c:pt>
                <c:pt idx="1">
                  <c:v>161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НИРО</c:v>
                </c:pt>
              </c:strCache>
            </c:strRef>
          </c:tx>
          <c:spPr>
            <a:solidFill>
              <a:schemeClr val="accent2"/>
            </a:solidFill>
          </c:spPr>
          <c:dLbls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2013 год</c:v>
                </c:pt>
                <c:pt idx="1">
                  <c:v>2014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105</c:v>
                </c:pt>
                <c:pt idx="1">
                  <c:v>62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Всего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c:spPr>
          <c:dLbls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2013 год</c:v>
                </c:pt>
                <c:pt idx="1">
                  <c:v>2014 год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226</c:v>
                </c:pt>
                <c:pt idx="1">
                  <c:v>223</c:v>
                </c:pt>
              </c:numCache>
            </c:numRef>
          </c:val>
        </c:ser>
        <c:shape val="cylinder"/>
        <c:axId val="94768128"/>
        <c:axId val="94778112"/>
        <c:axId val="0"/>
      </c:bar3DChart>
      <c:catAx>
        <c:axId val="9476812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778112"/>
        <c:crosses val="autoZero"/>
        <c:auto val="1"/>
        <c:lblAlgn val="ctr"/>
        <c:lblOffset val="100"/>
      </c:catAx>
      <c:valAx>
        <c:axId val="94778112"/>
        <c:scaling>
          <c:orientation val="minMax"/>
        </c:scaling>
        <c:delete val="1"/>
        <c:axPos val="l"/>
        <c:numFmt formatCode="General" sourceLinked="1"/>
        <c:tickLblPos val="none"/>
        <c:crossAx val="9476812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4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Участие педагогов в конкурсе </a:t>
            </a:r>
          </a:p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лучших учителей Нижегородской области  в рамках реализации приоритетного национального проекта "Образование"</a:t>
            </a:r>
          </a:p>
        </c:rich>
      </c:tx>
      <c:layout>
        <c:manualLayout>
          <c:xMode val="edge"/>
          <c:yMode val="edge"/>
          <c:x val="2.8000485065151487E-2"/>
          <c:y val="7.7500858490470777E-4"/>
        </c:manualLayout>
      </c:layout>
    </c:title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Лист1!$A$2:$A$10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13</c:v>
                </c:pt>
                <c:pt idx="1">
                  <c:v>29</c:v>
                </c:pt>
                <c:pt idx="2">
                  <c:v>26</c:v>
                </c:pt>
                <c:pt idx="3">
                  <c:v>26</c:v>
                </c:pt>
                <c:pt idx="4">
                  <c:v>13</c:v>
                </c:pt>
                <c:pt idx="5">
                  <c:v>7</c:v>
                </c:pt>
                <c:pt idx="6">
                  <c:v>4</c:v>
                </c:pt>
                <c:pt idx="7">
                  <c:v>6</c:v>
                </c:pt>
                <c:pt idx="8">
                  <c:v>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победителей</c:v>
                </c:pt>
              </c:strCache>
            </c:strRef>
          </c:tx>
          <c:dLbls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Лист1!$A$2:$A$10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2</c:v>
                </c:pt>
                <c:pt idx="1">
                  <c:v>7</c:v>
                </c:pt>
                <c:pt idx="2">
                  <c:v>6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обладателей гранта Губернатора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Лист1!$A$2:$A$10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Лист1!$D$2:$D$10</c:f>
              <c:numCache>
                <c:formatCode>General</c:formatCode>
                <c:ptCount val="9"/>
                <c:pt idx="0">
                  <c:v>11</c:v>
                </c:pt>
                <c:pt idx="1">
                  <c:v>6</c:v>
                </c:pt>
                <c:pt idx="2">
                  <c:v>6</c:v>
                </c:pt>
                <c:pt idx="3">
                  <c:v>9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8">
                  <c:v>3</c:v>
                </c:pt>
              </c:numCache>
            </c:numRef>
          </c:val>
        </c:ser>
        <c:dLbls>
          <c:showVal val="1"/>
        </c:dLbls>
        <c:gapWidth val="95"/>
        <c:gapDepth val="95"/>
        <c:shape val="cylinder"/>
        <c:axId val="106334464"/>
        <c:axId val="106356736"/>
        <c:axId val="0"/>
      </c:bar3DChart>
      <c:catAx>
        <c:axId val="10633446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356736"/>
        <c:crosses val="autoZero"/>
        <c:auto val="1"/>
        <c:lblAlgn val="ctr"/>
        <c:lblOffset val="100"/>
      </c:catAx>
      <c:valAx>
        <c:axId val="106356736"/>
        <c:scaling>
          <c:orientation val="minMax"/>
        </c:scaling>
        <c:delete val="1"/>
        <c:axPos val="b"/>
        <c:numFmt formatCode="0%" sourceLinked="1"/>
        <c:tickLblPos val="none"/>
        <c:crossAx val="1063344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533155046264708"/>
          <c:y val="0.84942866196685218"/>
          <c:w val="0.59955788642531749"/>
          <c:h val="0.13854615901263503"/>
        </c:manualLayout>
      </c:layout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2012-2013у.г.</c:v>
                </c:pt>
              </c:strCache>
            </c:strRef>
          </c:tx>
          <c:dLbls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Проекты, организованные педагогами и реализованные вместе с учащимися</c:v>
                </c:pt>
                <c:pt idx="1">
                  <c:v>Проекты, в которых педагоги приняли участие самостоятельно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127</c:v>
                </c:pt>
                <c:pt idx="1">
                  <c:v>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2013-2014у.г.</c:v>
                </c:pt>
              </c:strCache>
            </c:strRef>
          </c:tx>
          <c:dLbls>
            <c:txPr>
              <a:bodyPr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Проекты, организованные педагогами и реализованные вместе с учащимися</c:v>
                </c:pt>
                <c:pt idx="1">
                  <c:v>Проекты, в которых педагоги приняли участие самостоятельно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181</c:v>
                </c:pt>
                <c:pt idx="1">
                  <c:v>50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2014-2015у.г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sz="2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Проекты, организованные педагогами и реализованные вместе с учащимися</c:v>
                </c:pt>
                <c:pt idx="1">
                  <c:v>Проекты, в которых педагоги приняли участие самостоятельно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185</c:v>
                </c:pt>
                <c:pt idx="1">
                  <c:v>62</c:v>
                </c:pt>
              </c:numCache>
            </c:numRef>
          </c:val>
        </c:ser>
        <c:shape val="cylinder"/>
        <c:axId val="106300928"/>
        <c:axId val="106359424"/>
        <c:axId val="0"/>
      </c:bar3DChart>
      <c:catAx>
        <c:axId val="106300928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359424"/>
        <c:crosses val="autoZero"/>
        <c:auto val="1"/>
        <c:lblAlgn val="ctr"/>
        <c:lblOffset val="100"/>
      </c:catAx>
      <c:valAx>
        <c:axId val="1063594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0630092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Проблемное обучение 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0.41000000000000031</c:v>
                </c:pt>
                <c:pt idx="1">
                  <c:v>0.56999999999999995</c:v>
                </c:pt>
                <c:pt idx="2">
                  <c:v>2.0000000000000039E-2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Разноуровневое</a:t>
            </a:r>
            <a:r>
              <a:rPr lang="ru-RU" sz="1600" baseline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обучение</a:t>
            </a:r>
            <a:endParaRPr lang="ru-RU" sz="16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0.19434855954998664"/>
                  <c:y val="6.713032572752293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Лист1!$A$13:$A$15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Лист1!$B$13:$B$15</c:f>
              <c:numCache>
                <c:formatCode>0%</c:formatCode>
                <c:ptCount val="3"/>
                <c:pt idx="0">
                  <c:v>0.43000000000000038</c:v>
                </c:pt>
                <c:pt idx="1">
                  <c:v>0.53</c:v>
                </c:pt>
                <c:pt idx="2">
                  <c:v>4.0000000000000022E-2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Исследовательские</a:t>
            </a:r>
            <a:r>
              <a:rPr lang="ru-RU" sz="1600" baseline="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методы </a:t>
            </a:r>
            <a:r>
              <a:rPr lang="ru-RU" sz="1600" baseline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aseline="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обучении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8236579680447063"/>
          <c:y val="4.6191957507366897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Лист1!$A$18:$A$20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Лист1!$B$18:$B$20</c:f>
              <c:numCache>
                <c:formatCode>0%</c:formatCode>
                <c:ptCount val="3"/>
                <c:pt idx="0">
                  <c:v>0.27</c:v>
                </c:pt>
                <c:pt idx="1">
                  <c:v>0.56999999999999995</c:v>
                </c:pt>
                <c:pt idx="2">
                  <c:v>0.16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Проектные</a:t>
            </a:r>
            <a:r>
              <a:rPr lang="ru-RU" sz="1600" baseline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методы обучения</a:t>
            </a:r>
            <a:endParaRPr lang="ru-RU" sz="16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Лист1!$A$23:$A$25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Лист1!$B$23:$B$25</c:f>
              <c:numCache>
                <c:formatCode>0%</c:formatCode>
                <c:ptCount val="3"/>
                <c:pt idx="0">
                  <c:v>0.27</c:v>
                </c:pt>
                <c:pt idx="1">
                  <c:v>0.58000000000000007</c:v>
                </c:pt>
                <c:pt idx="2">
                  <c:v>0.15000000000000024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Обучение</a:t>
            </a:r>
            <a:r>
              <a:rPr lang="ru-RU" sz="1600" baseline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сотрудничестве</a:t>
            </a:r>
            <a:endParaRPr lang="ru-RU" sz="16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2.2669981113209642E-2"/>
          <c:y val="0.3688496417064771"/>
          <c:w val="0.7941640743621079"/>
          <c:h val="0.53714313158310489"/>
        </c:manualLayout>
      </c:layout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Лист1!$A$28:$A$30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Лист1!$B$28:$B$30</c:f>
              <c:numCache>
                <c:formatCode>0%</c:formatCode>
                <c:ptCount val="3"/>
                <c:pt idx="0">
                  <c:v>0.51</c:v>
                </c:pt>
                <c:pt idx="1">
                  <c:v>0.46</c:v>
                </c:pt>
                <c:pt idx="2">
                  <c:v>3.0000000000000002E-2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Информационно</a:t>
            </a:r>
            <a:r>
              <a:rPr lang="ru-RU" sz="1600" baseline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коммуникационные технологии</a:t>
            </a:r>
            <a:endParaRPr lang="ru-RU" sz="16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Лист1!$A$38:$A$40</c:f>
              <c:strCache>
                <c:ptCount val="3"/>
                <c:pt idx="0">
                  <c:v>Применяют</c:v>
                </c:pt>
                <c:pt idx="1">
                  <c:v>Частично</c:v>
                </c:pt>
                <c:pt idx="2">
                  <c:v>Не применяют</c:v>
                </c:pt>
              </c:strCache>
            </c:strRef>
          </c:cat>
          <c:val>
            <c:numRef>
              <c:f>Лист1!$B$38:$B$40</c:f>
              <c:numCache>
                <c:formatCode>0%</c:formatCode>
                <c:ptCount val="3"/>
                <c:pt idx="0">
                  <c:v>0.44</c:v>
                </c:pt>
                <c:pt idx="1">
                  <c:v>0.48000000000000032</c:v>
                </c:pt>
                <c:pt idx="2">
                  <c:v>4.0000000000000022E-2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600" b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Развитие элементов творческой деятельности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c:rich>
      </c:tx>
      <c:layout/>
    </c:title>
    <c:view3D>
      <c:rotX val="20"/>
      <c:depthPercent val="100"/>
      <c:rAngAx val="1"/>
    </c:view3D>
    <c:plotArea>
      <c:layout>
        <c:manualLayout>
          <c:layoutTarget val="inner"/>
          <c:xMode val="edge"/>
          <c:yMode val="edge"/>
          <c:x val="0.51304901307262163"/>
          <c:y val="0.15340026321861672"/>
          <c:w val="0.44479131948301986"/>
          <c:h val="0.79206562518694457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Ставить и формулировать проблему</c:v>
                </c:pt>
                <c:pt idx="1">
                  <c:v>Выдвигать и сопоставлять гипотезы по решению проблемы</c:v>
                </c:pt>
                <c:pt idx="2">
                  <c:v>Анализировать факты</c:v>
                </c:pt>
                <c:pt idx="3">
                  <c:v>Сравнивать</c:v>
                </c:pt>
                <c:pt idx="4">
                  <c:v>Обобщать, формулировать выводы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64</c:v>
                </c:pt>
                <c:pt idx="1">
                  <c:v>50</c:v>
                </c:pt>
                <c:pt idx="2">
                  <c:v>77</c:v>
                </c:pt>
                <c:pt idx="3">
                  <c:v>84</c:v>
                </c:pt>
                <c:pt idx="4">
                  <c:v>82</c:v>
                </c:pt>
              </c:numCache>
            </c:numRef>
          </c:val>
        </c:ser>
        <c:shape val="cylinder"/>
        <c:axId val="107398272"/>
        <c:axId val="110268416"/>
        <c:axId val="0"/>
      </c:bar3DChart>
      <c:catAx>
        <c:axId val="107398272"/>
        <c:scaling>
          <c:orientation val="minMax"/>
        </c:scaling>
        <c:axPos val="l"/>
        <c:numFmt formatCode="@" sourceLinked="0"/>
        <c:tickLblPos val="nextTo"/>
        <c:txPr>
          <a:bodyPr anchor="t" anchorCtr="0"/>
          <a:lstStyle/>
          <a:p>
            <a:pPr>
              <a:defRPr sz="13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0268416"/>
        <c:crosses val="autoZero"/>
        <c:auto val="1"/>
        <c:lblAlgn val="ctr"/>
        <c:lblOffset val="100"/>
      </c:catAx>
      <c:valAx>
        <c:axId val="110268416"/>
        <c:scaling>
          <c:orientation val="minMax"/>
        </c:scaling>
        <c:axPos val="b"/>
        <c:majorGridlines/>
        <c:numFmt formatCode="General" sourceLinked="1"/>
        <c:tickLblPos val="nextTo"/>
        <c:crossAx val="107398272"/>
        <c:crosses val="autoZero"/>
        <c:crossBetween val="between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интеллектуальных умений учащихся</a:t>
            </a:r>
            <a:endParaRPr lang="en-US" sz="16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AngAx val="1"/>
    </c:view3D>
    <c:plotArea>
      <c:layout>
        <c:manualLayout>
          <c:layoutTarget val="inner"/>
          <c:xMode val="edge"/>
          <c:yMode val="edge"/>
          <c:x val="0.48708226863681897"/>
          <c:y val="0.14951904183117357"/>
          <c:w val="0.45449561159871121"/>
          <c:h val="0.78441284301744119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Используются алгоритмы</c:v>
                </c:pt>
                <c:pt idx="1">
                  <c:v>Используется системный анализ, моделирование, проектирование</c:v>
                </c:pt>
                <c:pt idx="2">
                  <c:v>Предлагаются задания на применение знаний в новых обстоятельствах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57</c:v>
                </c:pt>
                <c:pt idx="1">
                  <c:v>36</c:v>
                </c:pt>
                <c:pt idx="2">
                  <c:v>63</c:v>
                </c:pt>
              </c:numCache>
            </c:numRef>
          </c:val>
        </c:ser>
        <c:shape val="cylinder"/>
        <c:axId val="122174080"/>
        <c:axId val="122219904"/>
        <c:axId val="0"/>
      </c:bar3DChart>
      <c:catAx>
        <c:axId val="122174080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2219904"/>
        <c:crosses val="autoZero"/>
        <c:auto val="1"/>
        <c:lblAlgn val="ctr"/>
        <c:lblOffset val="100"/>
      </c:catAx>
      <c:valAx>
        <c:axId val="122219904"/>
        <c:scaling>
          <c:orientation val="minMax"/>
        </c:scaling>
        <c:axPos val="b"/>
        <c:majorGridlines/>
        <c:numFmt formatCode="General" sourceLinked="1"/>
        <c:tickLblPos val="nextTo"/>
        <c:crossAx val="122174080"/>
        <c:crosses val="autoZero"/>
        <c:crossBetween val="between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600" b="1" i="0" baseline="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обучения</a:t>
            </a:r>
            <a:endParaRPr lang="ru-RU" sz="1600" b="1" i="0" baseline="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8791548881400129"/>
          <c:y val="2.2696553042916741E-2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0.34500981372440176"/>
          <c:y val="1.6467614709476726E-2"/>
          <c:w val="0.61283051883124096"/>
          <c:h val="0.89468343905350989"/>
        </c:manualLayout>
      </c:layout>
      <c:bar3DChart>
        <c:barDir val="bar"/>
        <c:grouping val="clustered"/>
        <c:ser>
          <c:idx val="0"/>
          <c:order val="0"/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Лист1!$A$7:$A$10</c:f>
              <c:strCache>
                <c:ptCount val="4"/>
                <c:pt idx="0">
                  <c:v>Творческие задания</c:v>
                </c:pt>
                <c:pt idx="1">
                  <c:v>Постановка проблемных вопросов</c:v>
                </c:pt>
                <c:pt idx="2">
                  <c:v>Постановка проблемных познавательных заданий</c:v>
                </c:pt>
                <c:pt idx="3">
                  <c:v>Использование задач с недостающими данными</c:v>
                </c:pt>
              </c:strCache>
            </c:strRef>
          </c:cat>
          <c:val>
            <c:numRef>
              <c:f>Лист1!$B$7:$B$10</c:f>
              <c:numCache>
                <c:formatCode>General</c:formatCode>
                <c:ptCount val="4"/>
                <c:pt idx="0">
                  <c:v>84</c:v>
                </c:pt>
                <c:pt idx="1">
                  <c:v>77</c:v>
                </c:pt>
                <c:pt idx="2">
                  <c:v>61</c:v>
                </c:pt>
                <c:pt idx="3">
                  <c:v>50</c:v>
                </c:pt>
              </c:numCache>
            </c:numRef>
          </c:val>
        </c:ser>
        <c:shape val="cylinder"/>
        <c:axId val="79350016"/>
        <c:axId val="79360000"/>
        <c:axId val="0"/>
      </c:bar3DChart>
      <c:catAx>
        <c:axId val="79350016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9360000"/>
        <c:crosses val="autoZero"/>
        <c:auto val="1"/>
        <c:lblAlgn val="ctr"/>
        <c:lblOffset val="100"/>
      </c:catAx>
      <c:valAx>
        <c:axId val="79360000"/>
        <c:scaling>
          <c:orientation val="minMax"/>
        </c:scaling>
        <c:axPos val="b"/>
        <c:numFmt formatCode="General" sourceLinked="1"/>
        <c:tickLblPos val="nextTo"/>
        <c:crossAx val="79350016"/>
        <c:crosses val="autoZero"/>
        <c:crossBetween val="between"/>
      </c:valAx>
      <c:spPr>
        <a:noFill/>
        <a:ln w="25400">
          <a:noFill/>
        </a:ln>
      </c:spPr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60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600" b="1" i="0" baseline="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работы</a:t>
            </a:r>
            <a:endParaRPr lang="ru-RU" sz="1600" b="1" i="0" baseline="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56684779132284968"/>
          <c:y val="7.036124961080284E-2"/>
          <c:w val="0.58495034995625228"/>
          <c:h val="0.83309419655876527"/>
        </c:manualLayout>
      </c:layout>
      <c:bar3DChart>
        <c:barDir val="bar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Лист1!$A$1:$A$4</c:f>
              <c:strCache>
                <c:ptCount val="4"/>
                <c:pt idx="0">
                  <c:v>Индивидуальная</c:v>
                </c:pt>
                <c:pt idx="1">
                  <c:v>Парная</c:v>
                </c:pt>
                <c:pt idx="2">
                  <c:v>Групповая</c:v>
                </c:pt>
                <c:pt idx="3">
                  <c:v>Фронтальная</c:v>
                </c:pt>
              </c:strCache>
            </c:strRef>
          </c:cat>
          <c:val>
            <c:numRef>
              <c:f>Лист1!$B$1:$B$4</c:f>
              <c:numCache>
                <c:formatCode>General</c:formatCode>
                <c:ptCount val="4"/>
                <c:pt idx="0">
                  <c:v>89</c:v>
                </c:pt>
                <c:pt idx="1">
                  <c:v>75</c:v>
                </c:pt>
                <c:pt idx="2">
                  <c:v>55</c:v>
                </c:pt>
                <c:pt idx="3">
                  <c:v>80</c:v>
                </c:pt>
              </c:numCache>
            </c:numRef>
          </c:val>
        </c:ser>
        <c:shape val="cylinder"/>
        <c:axId val="81027072"/>
        <c:axId val="81028608"/>
        <c:axId val="0"/>
      </c:bar3DChart>
      <c:catAx>
        <c:axId val="81027072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028608"/>
        <c:crosses val="autoZero"/>
        <c:auto val="1"/>
        <c:lblAlgn val="ctr"/>
        <c:lblOffset val="100"/>
      </c:catAx>
      <c:valAx>
        <c:axId val="81028608"/>
        <c:scaling>
          <c:orientation val="minMax"/>
        </c:scaling>
        <c:axPos val="b"/>
        <c:numFmt formatCode="General" sourceLinked="1"/>
        <c:tickLblPos val="nextTo"/>
        <c:crossAx val="81027072"/>
        <c:crosses val="autoZero"/>
        <c:crossBetween val="between"/>
      </c:valAx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1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2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3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4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9"/>
            <c:spPr>
              <a:solidFill>
                <a:schemeClr val="accent1">
                  <a:lumMod val="50000"/>
                </a:schemeClr>
              </a:solidFill>
            </c:spPr>
          </c:dPt>
          <c:dPt>
            <c:idx val="10"/>
            <c:spPr>
              <a:solidFill>
                <a:schemeClr val="accent1">
                  <a:lumMod val="50000"/>
                </a:schemeClr>
              </a:solidFill>
            </c:spPr>
          </c:dPt>
          <c:dPt>
            <c:idx val="11"/>
            <c:spPr>
              <a:solidFill>
                <a:schemeClr val="accent1">
                  <a:lumMod val="5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Физическая культура</c:v>
                </c:pt>
                <c:pt idx="1">
                  <c:v>ОБЖ</c:v>
                </c:pt>
                <c:pt idx="2">
                  <c:v>ИЗО, черчение</c:v>
                </c:pt>
                <c:pt idx="3">
                  <c:v>Математика, физика</c:v>
                </c:pt>
                <c:pt idx="4">
                  <c:v>Химия </c:v>
                </c:pt>
                <c:pt idx="5">
                  <c:v>Русский язык, литература</c:v>
                </c:pt>
                <c:pt idx="6">
                  <c:v>География, информатика</c:v>
                </c:pt>
                <c:pt idx="7">
                  <c:v>Биология</c:v>
                </c:pt>
                <c:pt idx="8">
                  <c:v>История и обществознание</c:v>
                </c:pt>
                <c:pt idx="9">
                  <c:v>Иностранные языки</c:v>
                </c:pt>
                <c:pt idx="10">
                  <c:v>Технология </c:v>
                </c:pt>
                <c:pt idx="11">
                  <c:v>Начальные классы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6</c:v>
                </c:pt>
                <c:pt idx="1">
                  <c:v>12</c:v>
                </c:pt>
                <c:pt idx="2">
                  <c:v>25</c:v>
                </c:pt>
                <c:pt idx="3">
                  <c:v>37</c:v>
                </c:pt>
                <c:pt idx="4">
                  <c:v>43</c:v>
                </c:pt>
                <c:pt idx="5">
                  <c:v>50</c:v>
                </c:pt>
                <c:pt idx="6">
                  <c:v>56</c:v>
                </c:pt>
                <c:pt idx="7">
                  <c:v>62</c:v>
                </c:pt>
                <c:pt idx="8">
                  <c:v>68</c:v>
                </c:pt>
                <c:pt idx="9">
                  <c:v>75</c:v>
                </c:pt>
                <c:pt idx="10">
                  <c:v>81</c:v>
                </c:pt>
                <c:pt idx="11">
                  <c:v>87</c:v>
                </c:pt>
              </c:numCache>
            </c:numRef>
          </c:val>
        </c:ser>
        <c:shape val="cylinder"/>
        <c:axId val="122155776"/>
        <c:axId val="122157312"/>
        <c:axId val="0"/>
      </c:bar3DChart>
      <c:catAx>
        <c:axId val="122155776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2157312"/>
        <c:crosses val="autoZero"/>
        <c:auto val="1"/>
        <c:lblAlgn val="ctr"/>
        <c:lblOffset val="100"/>
      </c:catAx>
      <c:valAx>
        <c:axId val="122157312"/>
        <c:scaling>
          <c:orientation val="minMax"/>
        </c:scaling>
        <c:axPos val="b"/>
        <c:majorGridlines/>
        <c:numFmt formatCode="General" sourceLinked="1"/>
        <c:tickLblPos val="nextTo"/>
        <c:crossAx val="122155776"/>
        <c:crosses val="autoZero"/>
        <c:crossBetween val="between"/>
      </c:valAx>
    </c:plotArea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600"/>
            </a:pPr>
            <a:r>
              <a:rPr lang="ru-RU" sz="18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Оценка учебного занятия, </a:t>
            </a: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ориентированного </a:t>
            </a:r>
            <a:r>
              <a:rPr lang="ru-RU" sz="18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формирование проектных компетенций обучающихся</a:t>
            </a:r>
          </a:p>
        </c:rich>
      </c:tx>
      <c:layout>
        <c:manualLayout>
          <c:xMode val="edge"/>
          <c:yMode val="edge"/>
          <c:x val="0.29946281588992818"/>
          <c:y val="2.303995081292105E-2"/>
        </c:manualLayout>
      </c:layout>
    </c:title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% реализации</c:v>
                </c:pt>
              </c:strCache>
            </c:strRef>
          </c:tx>
          <c:dPt>
            <c:idx val="6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Лист1!$A$2:$A$8</c:f>
              <c:strCache>
                <c:ptCount val="7"/>
                <c:pt idx="0">
                  <c:v>Проблематизация учебной ситуации</c:v>
                </c:pt>
                <c:pt idx="1">
                  <c:v>Целеполагание учебно – проектной деятельности</c:v>
                </c:pt>
                <c:pt idx="2">
                  <c:v>Планирование учебно – проектной деятельности</c:v>
                </c:pt>
                <c:pt idx="3">
                  <c:v>Создание образа образовательного/ проектного продукта</c:v>
                </c:pt>
                <c:pt idx="4">
                  <c:v>Реализация конкретно- практической задачи</c:v>
                </c:pt>
                <c:pt idx="5">
                  <c:v>Рефлексия учебной деятельности</c:v>
                </c:pt>
                <c:pt idx="6">
                  <c:v>ИТОГО по уроку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67</c:v>
                </c:pt>
                <c:pt idx="1">
                  <c:v>75</c:v>
                </c:pt>
                <c:pt idx="2">
                  <c:v>75</c:v>
                </c:pt>
                <c:pt idx="3">
                  <c:v>67</c:v>
                </c:pt>
                <c:pt idx="4">
                  <c:v>67</c:v>
                </c:pt>
                <c:pt idx="5">
                  <c:v>33</c:v>
                </c:pt>
                <c:pt idx="6">
                  <c:v>63</c:v>
                </c:pt>
              </c:numCache>
            </c:numRef>
          </c:val>
        </c:ser>
        <c:axId val="127732352"/>
        <c:axId val="127738240"/>
      </c:barChart>
      <c:catAx>
        <c:axId val="127732352"/>
        <c:scaling>
          <c:orientation val="minMax"/>
        </c:scaling>
        <c:axPos val="l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738240"/>
        <c:crosses val="autoZero"/>
        <c:auto val="1"/>
        <c:lblAlgn val="ctr"/>
        <c:lblOffset val="100"/>
      </c:catAx>
      <c:valAx>
        <c:axId val="127738240"/>
        <c:scaling>
          <c:orientation val="minMax"/>
        </c:scaling>
        <c:delete val="1"/>
        <c:axPos val="b"/>
        <c:majorGridlines/>
        <c:numFmt formatCode="General" sourceLinked="1"/>
        <c:tickLblPos val="none"/>
        <c:crossAx val="127732352"/>
        <c:crosses val="autoZero"/>
        <c:crossBetween val="between"/>
      </c:valAx>
    </c:plotArea>
    <c:plotVisOnly val="1"/>
  </c:chart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chemeClr val="accent1">
                    <a:lumMod val="50000"/>
                  </a:schemeClr>
                </a:solidFill>
              </a:defRPr>
            </a:pP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</a:t>
            </a:r>
            <a:r>
              <a:rPr lang="ru-RU" sz="1800" baseline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научно </a:t>
            </a:r>
            <a:r>
              <a:rPr lang="ru-RU" sz="1800" baseline="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aseline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практическая конференция  "</a:t>
            </a:r>
            <a:r>
              <a:rPr lang="ru-RU" sz="1800" baseline="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Первые шаги в науку"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c:rich>
      </c:tx>
      <c:layout>
        <c:manualLayout>
          <c:xMode val="edge"/>
          <c:yMode val="edge"/>
          <c:x val="0.11296772620020876"/>
          <c:y val="1.7753334974395782E-2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7.9291352508968155E-2"/>
          <c:y val="0.15806781266180736"/>
          <c:w val="0.90617081976415581"/>
          <c:h val="0.7625639802150923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</c:v>
                </c:pt>
              </c:strCache>
            </c:strRef>
          </c:tx>
          <c:dLbls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Исследовательские работы</c:v>
                </c:pt>
                <c:pt idx="1">
                  <c:v>Проекты учащихся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74</c:v>
                </c:pt>
                <c:pt idx="1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</c:v>
                </c:pt>
              </c:strCache>
            </c:strRef>
          </c:tx>
          <c:dLbls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Исследовательские работы</c:v>
                </c:pt>
                <c:pt idx="1">
                  <c:v>Проекты учащихся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86</c:v>
                </c:pt>
                <c:pt idx="1">
                  <c:v>23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Исследовательские работы</c:v>
                </c:pt>
                <c:pt idx="1">
                  <c:v>Проекты учащихся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117</c:v>
                </c:pt>
                <c:pt idx="1">
                  <c:v>30</c:v>
                </c:pt>
              </c:numCache>
            </c:numRef>
          </c:val>
        </c:ser>
        <c:shape val="cylinder"/>
        <c:axId val="128148608"/>
        <c:axId val="128150144"/>
        <c:axId val="0"/>
      </c:bar3DChart>
      <c:catAx>
        <c:axId val="12814860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150144"/>
        <c:crosses val="autoZero"/>
        <c:auto val="1"/>
        <c:lblAlgn val="ctr"/>
        <c:lblOffset val="100"/>
      </c:catAx>
      <c:valAx>
        <c:axId val="12815014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28148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256296989238845"/>
          <c:y val="0.48243446764701964"/>
          <c:w val="0.12215336774096239"/>
          <c:h val="0.19067225759668421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чел.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pPr>
              <a:ln>
                <a:solidFill>
                  <a:srgbClr val="002060"/>
                </a:solidFill>
              </a:ln>
            </c:spPr>
          </c:marker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Лист1!$A$2:$A$15</c:f>
              <c:strCache>
                <c:ptCount val="14"/>
                <c:pt idx="0">
                  <c:v>СОШ №1</c:v>
                </c:pt>
                <c:pt idx="1">
                  <c:v>СОШ№2</c:v>
                </c:pt>
                <c:pt idx="2">
                  <c:v>СОШ №14</c:v>
                </c:pt>
                <c:pt idx="3">
                  <c:v>Гимназия</c:v>
                </c:pt>
                <c:pt idx="4">
                  <c:v>Вахтанская СОШ</c:v>
                </c:pt>
                <c:pt idx="5">
                  <c:v>Сявская СОШ</c:v>
                </c:pt>
                <c:pt idx="6">
                  <c:v>Хмелевицкая СОШ</c:v>
                </c:pt>
                <c:pt idx="7">
                  <c:v>Верховская ООШ</c:v>
                </c:pt>
                <c:pt idx="8">
                  <c:v>Красногорская ООШ</c:v>
                </c:pt>
                <c:pt idx="9">
                  <c:v>Лужайская ООШ</c:v>
                </c:pt>
                <c:pt idx="10">
                  <c:v>Туманинская ООШ</c:v>
                </c:pt>
                <c:pt idx="11">
                  <c:v>Черновская ООШ</c:v>
                </c:pt>
                <c:pt idx="12">
                  <c:v>МБУ "ИДЦ"</c:v>
                </c:pt>
                <c:pt idx="13">
                  <c:v>Всего по округу</c:v>
                </c:pt>
              </c:strCache>
            </c:strRef>
          </c:cat>
          <c:val>
            <c:numRef>
              <c:f>Лист1!$B$2:$B$15</c:f>
              <c:numCache>
                <c:formatCode>General</c:formatCode>
                <c:ptCount val="14"/>
                <c:pt idx="0">
                  <c:v>6</c:v>
                </c:pt>
                <c:pt idx="1">
                  <c:v>15</c:v>
                </c:pt>
                <c:pt idx="2">
                  <c:v>16</c:v>
                </c:pt>
                <c:pt idx="3">
                  <c:v>26</c:v>
                </c:pt>
                <c:pt idx="4">
                  <c:v>5</c:v>
                </c:pt>
                <c:pt idx="5">
                  <c:v>20</c:v>
                </c:pt>
                <c:pt idx="6">
                  <c:v>8</c:v>
                </c:pt>
                <c:pt idx="7">
                  <c:v>10</c:v>
                </c:pt>
                <c:pt idx="8">
                  <c:v>7</c:v>
                </c:pt>
                <c:pt idx="9">
                  <c:v>6</c:v>
                </c:pt>
                <c:pt idx="10">
                  <c:v>7</c:v>
                </c:pt>
                <c:pt idx="11">
                  <c:v>6</c:v>
                </c:pt>
                <c:pt idx="12">
                  <c:v>4</c:v>
                </c:pt>
                <c:pt idx="13">
                  <c:v>136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от общего числа педагогов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pPr>
              <a:ln>
                <a:solidFill>
                  <a:srgbClr val="C00000"/>
                </a:solidFill>
              </a:ln>
            </c:spPr>
          </c:marker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Лист1!$A$2:$A$15</c:f>
              <c:strCache>
                <c:ptCount val="14"/>
                <c:pt idx="0">
                  <c:v>СОШ №1</c:v>
                </c:pt>
                <c:pt idx="1">
                  <c:v>СОШ№2</c:v>
                </c:pt>
                <c:pt idx="2">
                  <c:v>СОШ №14</c:v>
                </c:pt>
                <c:pt idx="3">
                  <c:v>Гимназия</c:v>
                </c:pt>
                <c:pt idx="4">
                  <c:v>Вахтанская СОШ</c:v>
                </c:pt>
                <c:pt idx="5">
                  <c:v>Сявская СОШ</c:v>
                </c:pt>
                <c:pt idx="6">
                  <c:v>Хмелевицкая СОШ</c:v>
                </c:pt>
                <c:pt idx="7">
                  <c:v>Верховская ООШ</c:v>
                </c:pt>
                <c:pt idx="8">
                  <c:v>Красногорская ООШ</c:v>
                </c:pt>
                <c:pt idx="9">
                  <c:v>Лужайская ООШ</c:v>
                </c:pt>
                <c:pt idx="10">
                  <c:v>Туманинская ООШ</c:v>
                </c:pt>
                <c:pt idx="11">
                  <c:v>Черновская ООШ</c:v>
                </c:pt>
                <c:pt idx="12">
                  <c:v>МБУ "ИДЦ"</c:v>
                </c:pt>
                <c:pt idx="13">
                  <c:v>Всего по округу</c:v>
                </c:pt>
              </c:strCache>
            </c:strRef>
          </c:cat>
          <c:val>
            <c:numRef>
              <c:f>Лист1!$C$2:$C$15</c:f>
              <c:numCache>
                <c:formatCode>General</c:formatCode>
                <c:ptCount val="14"/>
                <c:pt idx="0">
                  <c:v>12</c:v>
                </c:pt>
                <c:pt idx="1">
                  <c:v>45</c:v>
                </c:pt>
                <c:pt idx="2">
                  <c:v>29</c:v>
                </c:pt>
                <c:pt idx="3">
                  <c:v>59</c:v>
                </c:pt>
                <c:pt idx="4">
                  <c:v>13</c:v>
                </c:pt>
                <c:pt idx="5">
                  <c:v>95</c:v>
                </c:pt>
                <c:pt idx="6">
                  <c:v>26</c:v>
                </c:pt>
                <c:pt idx="7">
                  <c:v>91</c:v>
                </c:pt>
                <c:pt idx="8">
                  <c:v>64</c:v>
                </c:pt>
                <c:pt idx="9">
                  <c:v>40</c:v>
                </c:pt>
                <c:pt idx="10">
                  <c:v>64</c:v>
                </c:pt>
                <c:pt idx="11">
                  <c:v>66</c:v>
                </c:pt>
                <c:pt idx="12">
                  <c:v>50</c:v>
                </c:pt>
                <c:pt idx="13">
                  <c:v>42</c:v>
                </c:pt>
              </c:numCache>
            </c:numRef>
          </c:val>
        </c:ser>
        <c:marker val="1"/>
        <c:axId val="128230912"/>
        <c:axId val="128232448"/>
      </c:lineChart>
      <c:catAx>
        <c:axId val="12823091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232448"/>
        <c:crosses val="autoZero"/>
        <c:auto val="1"/>
        <c:lblAlgn val="ctr"/>
        <c:lblOffset val="100"/>
      </c:catAx>
      <c:valAx>
        <c:axId val="12823244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28230912"/>
        <c:crosses val="autoZero"/>
        <c:crossBetween val="between"/>
      </c:valAx>
      <c:spPr>
        <a:ln>
          <a:solidFill>
            <a:srgbClr val="C00000"/>
          </a:solidFill>
        </a:ln>
      </c:spPr>
    </c:plotArea>
    <c:legend>
      <c:legendPos val="b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 algn="just"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sideWall>
      <c:spPr>
        <a:noFill/>
      </c:spPr>
    </c:sideWall>
    <c:backWall>
      <c:spPr>
        <a:noFill/>
      </c:spPr>
    </c:backWall>
    <c:plotArea>
      <c:layout>
        <c:manualLayout>
          <c:layoutTarget val="inner"/>
          <c:xMode val="edge"/>
          <c:yMode val="edge"/>
          <c:x val="0.42129779460897254"/>
          <c:y val="1.3543716664594229E-2"/>
          <c:w val="0.36107577239119631"/>
          <c:h val="0.8322186726659176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2012-13 уч.год</c:v>
                </c:pt>
              </c:strCache>
            </c:strRef>
          </c:tx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Участники конкурса </c:v>
                </c:pt>
                <c:pt idx="1">
                  <c:v>Призеры и победители конкурса 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</c:v>
                </c:pt>
                <c:pt idx="1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2013-14 уч. год</c:v>
                </c:pt>
              </c:strCache>
            </c:strRef>
          </c:tx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Участники конкурса </c:v>
                </c:pt>
                <c:pt idx="1">
                  <c:v>Призеры и победители конкурса 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</c:v>
                </c:pt>
                <c:pt idx="1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2014-15 уч.год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dLbls>
            <c:txPr>
              <a:bodyPr anchor="t" anchorCtr="0"/>
              <a:lstStyle/>
              <a:p>
                <a:pPr>
                  <a:defRPr sz="2000" b="1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Участники конкурса </c:v>
                </c:pt>
                <c:pt idx="1">
                  <c:v>Призеры и победители конкурса 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18</c:v>
                </c:pt>
                <c:pt idx="1">
                  <c:v>10</c:v>
                </c:pt>
              </c:numCache>
            </c:numRef>
          </c:val>
        </c:ser>
        <c:shape val="cylinder"/>
        <c:axId val="81076992"/>
        <c:axId val="81078528"/>
        <c:axId val="0"/>
      </c:bar3DChart>
      <c:catAx>
        <c:axId val="81076992"/>
        <c:scaling>
          <c:orientation val="minMax"/>
        </c:scaling>
        <c:axPos val="l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078528"/>
        <c:crosses val="autoZero"/>
        <c:auto val="1"/>
        <c:lblAlgn val="l"/>
        <c:lblOffset val="100"/>
      </c:catAx>
      <c:valAx>
        <c:axId val="81078528"/>
        <c:scaling>
          <c:orientation val="minMax"/>
        </c:scaling>
        <c:delete val="1"/>
        <c:axPos val="b"/>
        <c:majorGridlines/>
        <c:numFmt formatCode="General" sourceLinked="1"/>
        <c:tickLblPos val="none"/>
        <c:crossAx val="810769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95875515560554"/>
          <c:y val="0.16576887889013978"/>
          <c:w val="0.21004124484439743"/>
          <c:h val="0.69893813273341265"/>
        </c:manualLayout>
      </c:layout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25386030681275717"/>
          <c:y val="0.18524314668999764"/>
          <c:w val="0.7461396931872436"/>
          <c:h val="0.7217093175853041"/>
        </c:manualLayout>
      </c:layout>
      <c:bar3DChart>
        <c:barDir val="col"/>
        <c:grouping val="clustered"/>
        <c:ser>
          <c:idx val="0"/>
          <c:order val="0"/>
          <c:dPt>
            <c:idx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1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Лист1!$A$1:$A$2</c:f>
              <c:numCache>
                <c:formatCode>General</c:formatCode>
                <c:ptCount val="2"/>
                <c:pt idx="0">
                  <c:v>29</c:v>
                </c:pt>
                <c:pt idx="1">
                  <c:v>30</c:v>
                </c:pt>
              </c:numCache>
            </c:numRef>
          </c:val>
        </c:ser>
        <c:shape val="cylinder"/>
        <c:axId val="81162240"/>
        <c:axId val="81163776"/>
        <c:axId val="0"/>
      </c:bar3DChart>
      <c:catAx>
        <c:axId val="81162240"/>
        <c:scaling>
          <c:orientation val="minMax"/>
        </c:scaling>
        <c:delete val="1"/>
        <c:axPos val="b"/>
        <c:tickLblPos val="none"/>
        <c:crossAx val="81163776"/>
        <c:crosses val="autoZero"/>
        <c:auto val="1"/>
        <c:lblAlgn val="ctr"/>
        <c:lblOffset val="100"/>
      </c:catAx>
      <c:valAx>
        <c:axId val="811637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1162240"/>
        <c:crosses val="autoZero"/>
        <c:crossBetween val="between"/>
      </c:valAx>
    </c:plotArea>
    <c:plotVisOnly val="1"/>
  </c:chart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80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Оценка компьютерной презентации практических</a:t>
            </a:r>
            <a:r>
              <a:rPr lang="ru-RU" sz="1800" baseline="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достижений  </a:t>
            </a: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педагогов (%).</a:t>
            </a:r>
            <a:endParaRPr lang="ru-RU" sz="18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698377685049185"/>
          <c:y val="8.2833492450819727E-3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6.5743546683185841E-2"/>
          <c:y val="0.23112215081124929"/>
          <c:w val="0.90738906914803086"/>
          <c:h val="0.7023489018723945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Лист1!$A$2</c:f>
              <c:strCache>
                <c:ptCount val="1"/>
                <c:pt idx="0">
                  <c:v>первая категория</c:v>
                </c:pt>
              </c:strCache>
            </c:strRef>
          </c:tx>
          <c:dLbls>
            <c:dLbl>
              <c:idx val="0"/>
              <c:layout>
                <c:manualLayout>
                  <c:x val="7.3260073260073303E-3"/>
                  <c:y val="-6.1823812195809805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4.5337462276927323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Лист1!$B$1:$C$1</c:f>
              <c:numCache>
                <c:formatCode>General</c:formatCode>
                <c:ptCount val="2"/>
              </c:numCache>
            </c:numRef>
          </c:cat>
          <c:val>
            <c:numRef>
              <c:f>Лист1!$B$2:$C$2</c:f>
              <c:numCache>
                <c:formatCode>0</c:formatCode>
                <c:ptCount val="2"/>
                <c:pt idx="0">
                  <c:v>77</c:v>
                </c:pt>
                <c:pt idx="1">
                  <c:v>83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высшая категория</c:v>
                </c:pt>
              </c:strCache>
            </c:strRef>
          </c:tx>
          <c:dLbls>
            <c:dLbl>
              <c:idx val="0"/>
              <c:layout>
                <c:manualLayout>
                  <c:x val="2.9304029304029248E-2"/>
                  <c:y val="-4.5337462276927191E-2"/>
                </c:manualLayout>
              </c:layout>
              <c:showVal val="1"/>
            </c:dLbl>
            <c:dLbl>
              <c:idx val="1"/>
              <c:layout>
                <c:manualLayout>
                  <c:x val="2.197802197802199E-2"/>
                  <c:y val="-3.7094287317485805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Лист1!$B$1:$C$1</c:f>
              <c:numCache>
                <c:formatCode>General</c:formatCode>
                <c:ptCount val="2"/>
              </c:numCache>
            </c:numRef>
          </c:cat>
          <c:val>
            <c:numRef>
              <c:f>Лист1!$B$3:$C$3</c:f>
              <c:numCache>
                <c:formatCode>0</c:formatCode>
                <c:ptCount val="2"/>
                <c:pt idx="0">
                  <c:v>93</c:v>
                </c:pt>
                <c:pt idx="1">
                  <c:v>91</c:v>
                </c:pt>
              </c:numCache>
            </c:numRef>
          </c:val>
        </c:ser>
        <c:shape val="cylinder"/>
        <c:axId val="128839680"/>
        <c:axId val="128841216"/>
        <c:axId val="0"/>
      </c:bar3DChart>
      <c:catAx>
        <c:axId val="1288396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841216"/>
        <c:crosses val="autoZero"/>
        <c:auto val="1"/>
        <c:lblAlgn val="ctr"/>
        <c:lblOffset val="100"/>
      </c:catAx>
      <c:valAx>
        <c:axId val="128841216"/>
        <c:scaling>
          <c:orientation val="minMax"/>
        </c:scaling>
        <c:axPos val="l"/>
        <c:majorGridlines/>
        <c:numFmt formatCode="0" sourceLinked="1"/>
        <c:majorTickMark val="none"/>
        <c:tickLblPos val="nextTo"/>
        <c:crossAx val="1288396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600" b="1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0"/>
      <c:rotY val="0"/>
      <c:perspective val="10"/>
    </c:view3D>
    <c:plotArea>
      <c:layout>
        <c:manualLayout>
          <c:layoutTarget val="inner"/>
          <c:xMode val="edge"/>
          <c:yMode val="edge"/>
          <c:x val="0"/>
          <c:y val="8.5210552486038121E-2"/>
          <c:w val="0.95689036946135708"/>
          <c:h val="0.62372253353963392"/>
        </c:manualLayout>
      </c:layout>
      <c:bar3DChart>
        <c:barDir val="col"/>
        <c:grouping val="clustered"/>
        <c:ser>
          <c:idx val="0"/>
          <c:order val="0"/>
          <c:tx>
            <c:strRef>
              <c:f>'База данных'!$B$131</c:f>
              <c:strCache>
                <c:ptCount val="1"/>
                <c:pt idx="0">
                  <c:v>Шахунский район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3">
                  <a:lumMod val="75000"/>
                </a:schemeClr>
              </a:solidFill>
            </a:ln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Lbls>
            <c:dLbl>
              <c:idx val="0"/>
              <c:layout>
                <c:manualLayout>
                  <c:x val="3.0674846625767371E-3"/>
                  <c:y val="0.11383928571428571"/>
                </c:manualLayout>
              </c:layout>
              <c:showVal val="1"/>
            </c:dLbl>
            <c:dLbl>
              <c:idx val="1"/>
              <c:layout>
                <c:manualLayout>
                  <c:x val="-9.2024539877300724E-3"/>
                  <c:y val="0.13169642857143057"/>
                </c:manualLayout>
              </c:layout>
              <c:showVal val="1"/>
            </c:dLbl>
            <c:dLbl>
              <c:idx val="2"/>
              <c:layout>
                <c:manualLayout>
                  <c:x val="1.5337423312883562E-3"/>
                  <c:y val="0.12053571428571533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0.160714285714287"/>
                </c:manualLayout>
              </c:layout>
              <c:showVal val="1"/>
            </c:dLbl>
            <c:numFmt formatCode="#,##0.0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'База данных'!$A$132:$A$135</c:f>
              <c:strCache>
                <c:ptCount val="4"/>
                <c:pt idx="0">
                  <c:v>1. Компетентность в проектировании деятельности</c:v>
                </c:pt>
                <c:pt idx="1">
                  <c:v>3. Компетентность  в организации  и регулировании проектной деятельности</c:v>
                </c:pt>
                <c:pt idx="2">
                  <c:v>2. Компетентность в предметном содержании проектной деятельности,  способах его реализации</c:v>
                </c:pt>
                <c:pt idx="3">
                  <c:v>4. Коммуникативная  компетентность в проектной деятельности</c:v>
                </c:pt>
              </c:strCache>
            </c:strRef>
          </c:cat>
          <c:val>
            <c:numRef>
              <c:f>'База данных'!$B$132:$B$135</c:f>
              <c:numCache>
                <c:formatCode>0.00</c:formatCode>
                <c:ptCount val="4"/>
                <c:pt idx="0">
                  <c:v>3.9982057964047777</c:v>
                </c:pt>
                <c:pt idx="1">
                  <c:v>3.907720125757205</c:v>
                </c:pt>
                <c:pt idx="2">
                  <c:v>3.8807560077276801</c:v>
                </c:pt>
                <c:pt idx="3">
                  <c:v>4.0026741483875465</c:v>
                </c:pt>
              </c:numCache>
            </c:numRef>
          </c:val>
        </c:ser>
        <c:ser>
          <c:idx val="1"/>
          <c:order val="1"/>
          <c:tx>
            <c:strRef>
              <c:f>'База данных'!$C$131</c:f>
              <c:strCache>
                <c:ptCount val="1"/>
                <c:pt idx="0">
                  <c:v>Область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1.5337423312883562E-3"/>
                  <c:y val="0.14062499999999992"/>
                </c:manualLayout>
              </c:layout>
              <c:showVal val="1"/>
            </c:dLbl>
            <c:dLbl>
              <c:idx val="1"/>
              <c:layout>
                <c:manualLayout>
                  <c:x val="1.533742331288302E-3"/>
                  <c:y val="9.1517857142857248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0.129464285714287"/>
                </c:manualLayout>
              </c:layout>
              <c:showVal val="1"/>
            </c:dLbl>
            <c:dLbl>
              <c:idx val="3"/>
              <c:layout>
                <c:manualLayout>
                  <c:x val="1.5337423312883562E-3"/>
                  <c:y val="0.14732142857143057"/>
                </c:manualLayout>
              </c:layout>
              <c:showVal val="1"/>
            </c:dLbl>
            <c:numFmt formatCode="#,##0.00" sourceLinked="0"/>
            <c:spPr>
              <a:solidFill>
                <a:sysClr val="window" lastClr="FFFFFF"/>
              </a:solidFill>
            </c:spPr>
            <c:txPr>
              <a:bodyPr/>
              <a:lstStyle/>
              <a:p>
                <a:pPr>
                  <a:defRPr sz="18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Val val="1"/>
          </c:dLbls>
          <c:cat>
            <c:strRef>
              <c:f>'База данных'!$A$132:$A$135</c:f>
              <c:strCache>
                <c:ptCount val="4"/>
                <c:pt idx="0">
                  <c:v>1. Компетентность в проектировании деятельности</c:v>
                </c:pt>
                <c:pt idx="1">
                  <c:v>3. Компетентность  в организации  и регулировании проектной деятельности</c:v>
                </c:pt>
                <c:pt idx="2">
                  <c:v>2. Компетентность в предметном содержании проектной деятельности,  способах его реализации</c:v>
                </c:pt>
                <c:pt idx="3">
                  <c:v>4. Коммуникативная  компетентность в проектной деятельности</c:v>
                </c:pt>
              </c:strCache>
            </c:strRef>
          </c:cat>
          <c:val>
            <c:numRef>
              <c:f>'База данных'!$C$132:$C$135</c:f>
              <c:numCache>
                <c:formatCode>0.00</c:formatCode>
                <c:ptCount val="4"/>
                <c:pt idx="0">
                  <c:v>3.6373542783023907</c:v>
                </c:pt>
                <c:pt idx="1">
                  <c:v>3.6202380579322315</c:v>
                </c:pt>
                <c:pt idx="2">
                  <c:v>3.5341453410052734</c:v>
                </c:pt>
                <c:pt idx="3">
                  <c:v>3.6651475232367301</c:v>
                </c:pt>
              </c:numCache>
            </c:numRef>
          </c:val>
        </c:ser>
        <c:gapWidth val="75"/>
        <c:shape val="cylinder"/>
        <c:axId val="81193216"/>
        <c:axId val="85663744"/>
        <c:axId val="0"/>
      </c:bar3DChart>
      <c:catAx>
        <c:axId val="8119321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0" vert="horz"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85663744"/>
        <c:crosses val="autoZero"/>
        <c:auto val="1"/>
        <c:lblAlgn val="ctr"/>
        <c:lblOffset val="100"/>
      </c:catAx>
      <c:valAx>
        <c:axId val="85663744"/>
        <c:scaling>
          <c:orientation val="minMax"/>
        </c:scaling>
        <c:delete val="1"/>
        <c:axPos val="l"/>
        <c:numFmt formatCode="0.00" sourceLinked="1"/>
        <c:tickLblPos val="none"/>
        <c:crossAx val="81193216"/>
        <c:crosses val="autoZero"/>
        <c:crossBetween val="between"/>
      </c:valAx>
    </c:plotArea>
    <c:legend>
      <c:legendPos val="tr"/>
      <c:layout>
        <c:manualLayout>
          <c:xMode val="edge"/>
          <c:yMode val="edge"/>
          <c:x val="0.79257261645257815"/>
          <c:y val="7.3128730954013274E-2"/>
          <c:w val="0.20742738354742199"/>
          <c:h val="8.5388208898198301E-2"/>
        </c:manualLayout>
      </c:layout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018BF0-FD32-47CC-8340-5AFC9EFE1CD6}" type="doc">
      <dgm:prSet loTypeId="urn:microsoft.com/office/officeart/2005/8/layout/vProcess5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A0E2D115-5269-464D-B004-8C16752A77F8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1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Организация обучающих семинаров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 социальному  проектированию</a:t>
          </a:r>
          <a:endParaRPr lang="ru-RU" sz="1800" b="1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1BD405D-2CC5-44C4-B0EA-A287EE7BECF0}" type="parTrans" cxnId="{3C86EBD5-C0DB-4698-AD22-BCB8D85EF5B1}">
      <dgm:prSet/>
      <dgm:spPr/>
      <dgm:t>
        <a:bodyPr/>
        <a:lstStyle/>
        <a:p>
          <a:endParaRPr lang="ru-RU"/>
        </a:p>
      </dgm:t>
    </dgm:pt>
    <dgm:pt modelId="{EC4DF912-91ED-4B3E-BDD6-399A5A447D78}" type="sibTrans" cxnId="{3C86EBD5-C0DB-4698-AD22-BCB8D85EF5B1}">
      <dgm:prSet/>
      <dgm:spPr/>
      <dgm:t>
        <a:bodyPr/>
        <a:lstStyle/>
        <a:p>
          <a:endParaRPr lang="ru-RU"/>
        </a:p>
      </dgm:t>
    </dgm:pt>
    <dgm:pt modelId="{F6C86D04-6C4B-4782-BB24-41E30D3D908A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Информационная </a:t>
          </a:r>
          <a:r>
            <a:rPr lang="ru-RU" sz="1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поддержка  участников конкурсов, фестивалей, организация обмена опытом</a:t>
          </a:r>
          <a:endParaRPr lang="ru-RU" sz="1600" b="1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372814D-0CFD-43FA-8631-E4A47F8B4F5C}" type="parTrans" cxnId="{163134D3-B2E5-45DD-A0FA-BD553DD98E12}">
      <dgm:prSet/>
      <dgm:spPr/>
      <dgm:t>
        <a:bodyPr/>
        <a:lstStyle/>
        <a:p>
          <a:endParaRPr lang="ru-RU"/>
        </a:p>
      </dgm:t>
    </dgm:pt>
    <dgm:pt modelId="{168430DF-E2CD-4DC9-9E1F-62201EC9B6EC}" type="sibTrans" cxnId="{163134D3-B2E5-45DD-A0FA-BD553DD98E12}">
      <dgm:prSet/>
      <dgm:spPr/>
      <dgm:t>
        <a:bodyPr/>
        <a:lstStyle/>
        <a:p>
          <a:endParaRPr lang="ru-RU"/>
        </a:p>
      </dgm:t>
    </dgm:pt>
    <dgm:pt modelId="{08DED726-A324-42AA-A722-FD04B2C2AC43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Стимулирование продвижения рекламы продуктов социального проектирования в образовательной среде учреждения и на уровне муниципалитета</a:t>
          </a:r>
        </a:p>
      </dgm:t>
    </dgm:pt>
    <dgm:pt modelId="{06C5A5AD-03BD-4E61-82C2-DFABD4C32E86}" type="parTrans" cxnId="{BD1FF249-B3D0-4E68-9E98-A213EBBACC42}">
      <dgm:prSet/>
      <dgm:spPr/>
      <dgm:t>
        <a:bodyPr/>
        <a:lstStyle/>
        <a:p>
          <a:endParaRPr lang="ru-RU"/>
        </a:p>
      </dgm:t>
    </dgm:pt>
    <dgm:pt modelId="{676C079C-AA9A-449F-8B9E-3F782ECD9FDC}" type="sibTrans" cxnId="{BD1FF249-B3D0-4E68-9E98-A213EBBACC42}">
      <dgm:prSet/>
      <dgm:spPr/>
      <dgm:t>
        <a:bodyPr/>
        <a:lstStyle/>
        <a:p>
          <a:endParaRPr lang="ru-RU"/>
        </a:p>
      </dgm:t>
    </dgm:pt>
    <dgm:pt modelId="{F76B230F-BE68-4C11-9A8D-B6D11B6D20F4}">
      <dgm:prSet custT="1"/>
      <dgm:spPr/>
      <dgm:t>
        <a:bodyPr/>
        <a:lstStyle/>
        <a:p>
          <a:pPr algn="ctr"/>
          <a:r>
            <a:rPr lang="ru-RU" sz="19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Моральное и материальное  поощрение </a:t>
          </a:r>
          <a:r>
            <a: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участников проектной деятельности </a:t>
          </a:r>
          <a:r>
            <a:rPr lang="ru-RU" sz="1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ежегодно)</a:t>
          </a:r>
        </a:p>
      </dgm:t>
    </dgm:pt>
    <dgm:pt modelId="{A2BE20B2-C4F2-442D-8E19-F5D200EEB798}" type="parTrans" cxnId="{AA8515DA-96BD-4B00-A1FF-5C304F875FE6}">
      <dgm:prSet/>
      <dgm:spPr/>
      <dgm:t>
        <a:bodyPr/>
        <a:lstStyle/>
        <a:p>
          <a:endParaRPr lang="ru-RU"/>
        </a:p>
      </dgm:t>
    </dgm:pt>
    <dgm:pt modelId="{4D10ECAC-F823-4C1D-B83B-7BD64CF7A4A1}" type="sibTrans" cxnId="{AA8515DA-96BD-4B00-A1FF-5C304F875FE6}">
      <dgm:prSet/>
      <dgm:spPr/>
      <dgm:t>
        <a:bodyPr/>
        <a:lstStyle/>
        <a:p>
          <a:endParaRPr lang="ru-RU"/>
        </a:p>
      </dgm:t>
    </dgm:pt>
    <dgm:pt modelId="{C5B9311B-A775-43E0-BE20-E7329AA84AE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Экспертиза проектов общественно-социальной направленности на уровне муниципалитета</a:t>
          </a:r>
        </a:p>
      </dgm:t>
    </dgm:pt>
    <dgm:pt modelId="{2C8FC25C-D567-4837-8CFB-AFC29516E3E9}" type="parTrans" cxnId="{21AF7BBE-A194-4C34-B318-883EF7D9811C}">
      <dgm:prSet/>
      <dgm:spPr/>
      <dgm:t>
        <a:bodyPr/>
        <a:lstStyle/>
        <a:p>
          <a:endParaRPr lang="ru-RU"/>
        </a:p>
      </dgm:t>
    </dgm:pt>
    <dgm:pt modelId="{A88EAA6E-5A80-4F94-94E7-6C9BEA7A01F5}" type="sibTrans" cxnId="{21AF7BBE-A194-4C34-B318-883EF7D9811C}">
      <dgm:prSet/>
      <dgm:spPr/>
      <dgm:t>
        <a:bodyPr/>
        <a:lstStyle/>
        <a:p>
          <a:endParaRPr lang="ru-RU"/>
        </a:p>
      </dgm:t>
    </dgm:pt>
    <dgm:pt modelId="{0C3F9CAA-069F-419E-AFBF-3A088B7574BD}" type="pres">
      <dgm:prSet presAssocID="{0B018BF0-FD32-47CC-8340-5AFC9EFE1CD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6B7D1D-49B3-4E76-9D39-301FE6EAF3EE}" type="pres">
      <dgm:prSet presAssocID="{0B018BF0-FD32-47CC-8340-5AFC9EFE1CD6}" presName="dummyMaxCanvas" presStyleCnt="0">
        <dgm:presLayoutVars/>
      </dgm:prSet>
      <dgm:spPr/>
    </dgm:pt>
    <dgm:pt modelId="{2A18A1F9-9A13-4816-A9C2-14E7FF62AF28}" type="pres">
      <dgm:prSet presAssocID="{0B018BF0-FD32-47CC-8340-5AFC9EFE1CD6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5AE860-237D-420D-875F-CEFBE8BD9078}" type="pres">
      <dgm:prSet presAssocID="{0B018BF0-FD32-47CC-8340-5AFC9EFE1CD6}" presName="FiveNodes_2" presStyleLbl="node1" presStyleIdx="1" presStyleCnt="5" custScaleX="102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C1A25-A20C-4DE9-81F0-F2106D0D117E}" type="pres">
      <dgm:prSet presAssocID="{0B018BF0-FD32-47CC-8340-5AFC9EFE1CD6}" presName="FiveNodes_3" presStyleLbl="node1" presStyleIdx="2" presStyleCnt="5" custScaleY="804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7CE17-8F9F-48A9-8B03-1D61B29AFD3F}" type="pres">
      <dgm:prSet presAssocID="{0B018BF0-FD32-47CC-8340-5AFC9EFE1CD6}" presName="FiveNodes_4" presStyleLbl="node1" presStyleIdx="3" presStyleCnt="5" custScaleY="928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7E4C20-EE53-4910-B653-FCFE839EDD14}" type="pres">
      <dgm:prSet presAssocID="{0B018BF0-FD32-47CC-8340-5AFC9EFE1CD6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3274D-02C8-4BCB-A785-8D4687922045}" type="pres">
      <dgm:prSet presAssocID="{0B018BF0-FD32-47CC-8340-5AFC9EFE1CD6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169023-8911-4038-A2D8-6F986CF07074}" type="pres">
      <dgm:prSet presAssocID="{0B018BF0-FD32-47CC-8340-5AFC9EFE1CD6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E06DB-B868-4E23-A0EC-CE5CD9BC0F7D}" type="pres">
      <dgm:prSet presAssocID="{0B018BF0-FD32-47CC-8340-5AFC9EFE1CD6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B3370-7FB2-4A26-8B44-05828B96EE94}" type="pres">
      <dgm:prSet presAssocID="{0B018BF0-FD32-47CC-8340-5AFC9EFE1CD6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FC4C6-5EF4-4D1E-9AAB-119F6F62866A}" type="pres">
      <dgm:prSet presAssocID="{0B018BF0-FD32-47CC-8340-5AFC9EFE1CD6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334EC1-6B97-43B7-913D-96D3B9B59F2F}" type="pres">
      <dgm:prSet presAssocID="{0B018BF0-FD32-47CC-8340-5AFC9EFE1CD6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6C95E-11E1-4E7E-BB3B-8FDF71D49246}" type="pres">
      <dgm:prSet presAssocID="{0B018BF0-FD32-47CC-8340-5AFC9EFE1CD6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D78A2-2FDB-42CF-B295-D6F48D852B7A}" type="pres">
      <dgm:prSet presAssocID="{0B018BF0-FD32-47CC-8340-5AFC9EFE1CD6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465E9-F525-40EB-B66C-82AF31E01097}" type="pres">
      <dgm:prSet presAssocID="{0B018BF0-FD32-47CC-8340-5AFC9EFE1CD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E8CB75-C979-44E7-90C6-1192D77C82F7}" type="presOf" srcId="{F76B230F-BE68-4C11-9A8D-B6D11B6D20F4}" destId="{C5D465E9-F525-40EB-B66C-82AF31E01097}" srcOrd="1" destOrd="0" presId="urn:microsoft.com/office/officeart/2005/8/layout/vProcess5"/>
    <dgm:cxn modelId="{4FC4EF28-355A-4896-BABB-45DA67CB7619}" type="presOf" srcId="{676C079C-AA9A-449F-8B9E-3F782ECD9FDC}" destId="{AD8B3370-7FB2-4A26-8B44-05828B96EE94}" srcOrd="0" destOrd="0" presId="urn:microsoft.com/office/officeart/2005/8/layout/vProcess5"/>
    <dgm:cxn modelId="{BD1FF249-B3D0-4E68-9E98-A213EBBACC42}" srcId="{0B018BF0-FD32-47CC-8340-5AFC9EFE1CD6}" destId="{08DED726-A324-42AA-A722-FD04B2C2AC43}" srcOrd="3" destOrd="0" parTransId="{06C5A5AD-03BD-4E61-82C2-DFABD4C32E86}" sibTransId="{676C079C-AA9A-449F-8B9E-3F782ECD9FDC}"/>
    <dgm:cxn modelId="{AA8515DA-96BD-4B00-A1FF-5C304F875FE6}" srcId="{0B018BF0-FD32-47CC-8340-5AFC9EFE1CD6}" destId="{F76B230F-BE68-4C11-9A8D-B6D11B6D20F4}" srcOrd="4" destOrd="0" parTransId="{A2BE20B2-C4F2-442D-8E19-F5D200EEB798}" sibTransId="{4D10ECAC-F823-4C1D-B83B-7BD64CF7A4A1}"/>
    <dgm:cxn modelId="{A71769B1-FD07-4CA0-B886-25BADE5EC4BC}" type="presOf" srcId="{EC4DF912-91ED-4B3E-BDD6-399A5A447D78}" destId="{24D3274D-02C8-4BCB-A785-8D4687922045}" srcOrd="0" destOrd="0" presId="urn:microsoft.com/office/officeart/2005/8/layout/vProcess5"/>
    <dgm:cxn modelId="{E32BC970-F514-4EAC-B78A-8006670101D6}" type="presOf" srcId="{F6C86D04-6C4B-4782-BB24-41E30D3D908A}" destId="{425AE860-237D-420D-875F-CEFBE8BD9078}" srcOrd="0" destOrd="0" presId="urn:microsoft.com/office/officeart/2005/8/layout/vProcess5"/>
    <dgm:cxn modelId="{369E8069-EFDD-4DFA-B4BC-5A59253FCEBC}" type="presOf" srcId="{08DED726-A324-42AA-A722-FD04B2C2AC43}" destId="{BAF7CE17-8F9F-48A9-8B03-1D61B29AFD3F}" srcOrd="0" destOrd="0" presId="urn:microsoft.com/office/officeart/2005/8/layout/vProcess5"/>
    <dgm:cxn modelId="{21AF7BBE-A194-4C34-B318-883EF7D9811C}" srcId="{0B018BF0-FD32-47CC-8340-5AFC9EFE1CD6}" destId="{C5B9311B-A775-43E0-BE20-E7329AA84AEE}" srcOrd="2" destOrd="0" parTransId="{2C8FC25C-D567-4837-8CFB-AFC29516E3E9}" sibTransId="{A88EAA6E-5A80-4F94-94E7-6C9BEA7A01F5}"/>
    <dgm:cxn modelId="{4BD2B1EB-CF15-4D82-873F-6CFA70A7EF9A}" type="presOf" srcId="{C5B9311B-A775-43E0-BE20-E7329AA84AEE}" destId="{CD36C95E-11E1-4E7E-BB3B-8FDF71D49246}" srcOrd="1" destOrd="0" presId="urn:microsoft.com/office/officeart/2005/8/layout/vProcess5"/>
    <dgm:cxn modelId="{602C50A9-C6B6-49AE-BBF2-C0756D4A5605}" type="presOf" srcId="{A88EAA6E-5A80-4F94-94E7-6C9BEA7A01F5}" destId="{350E06DB-B868-4E23-A0EC-CE5CD9BC0F7D}" srcOrd="0" destOrd="0" presId="urn:microsoft.com/office/officeart/2005/8/layout/vProcess5"/>
    <dgm:cxn modelId="{626AF54D-BF63-4C3B-8627-8FE0EE9F4A32}" type="presOf" srcId="{C5B9311B-A775-43E0-BE20-E7329AA84AEE}" destId="{916C1A25-A20C-4DE9-81F0-F2106D0D117E}" srcOrd="0" destOrd="0" presId="urn:microsoft.com/office/officeart/2005/8/layout/vProcess5"/>
    <dgm:cxn modelId="{241B27D6-997C-422D-91A7-73EB4E6C7805}" type="presOf" srcId="{08DED726-A324-42AA-A722-FD04B2C2AC43}" destId="{D9BD78A2-2FDB-42CF-B295-D6F48D852B7A}" srcOrd="1" destOrd="0" presId="urn:microsoft.com/office/officeart/2005/8/layout/vProcess5"/>
    <dgm:cxn modelId="{D586359E-90CC-466A-B3B9-641628996E96}" type="presOf" srcId="{F6C86D04-6C4B-4782-BB24-41E30D3D908A}" destId="{A8334EC1-6B97-43B7-913D-96D3B9B59F2F}" srcOrd="1" destOrd="0" presId="urn:microsoft.com/office/officeart/2005/8/layout/vProcess5"/>
    <dgm:cxn modelId="{D29DD696-617E-498C-B680-01D37D43E36F}" type="presOf" srcId="{F76B230F-BE68-4C11-9A8D-B6D11B6D20F4}" destId="{317E4C20-EE53-4910-B653-FCFE839EDD14}" srcOrd="0" destOrd="0" presId="urn:microsoft.com/office/officeart/2005/8/layout/vProcess5"/>
    <dgm:cxn modelId="{744CE95E-B3F6-44A2-B114-D0E3B8AE9364}" type="presOf" srcId="{168430DF-E2CD-4DC9-9E1F-62201EC9B6EC}" destId="{7C169023-8911-4038-A2D8-6F986CF07074}" srcOrd="0" destOrd="0" presId="urn:microsoft.com/office/officeart/2005/8/layout/vProcess5"/>
    <dgm:cxn modelId="{3C86EBD5-C0DB-4698-AD22-BCB8D85EF5B1}" srcId="{0B018BF0-FD32-47CC-8340-5AFC9EFE1CD6}" destId="{A0E2D115-5269-464D-B004-8C16752A77F8}" srcOrd="0" destOrd="0" parTransId="{61BD405D-2CC5-44C4-B0EA-A287EE7BECF0}" sibTransId="{EC4DF912-91ED-4B3E-BDD6-399A5A447D78}"/>
    <dgm:cxn modelId="{25A539CE-D0B5-4913-A94B-E6947E770667}" type="presOf" srcId="{0B018BF0-FD32-47CC-8340-5AFC9EFE1CD6}" destId="{0C3F9CAA-069F-419E-AFBF-3A088B7574BD}" srcOrd="0" destOrd="0" presId="urn:microsoft.com/office/officeart/2005/8/layout/vProcess5"/>
    <dgm:cxn modelId="{3ED60112-F729-41B4-9121-9DB8B7B4ABB8}" type="presOf" srcId="{A0E2D115-5269-464D-B004-8C16752A77F8}" destId="{2A18A1F9-9A13-4816-A9C2-14E7FF62AF28}" srcOrd="0" destOrd="0" presId="urn:microsoft.com/office/officeart/2005/8/layout/vProcess5"/>
    <dgm:cxn modelId="{163134D3-B2E5-45DD-A0FA-BD553DD98E12}" srcId="{0B018BF0-FD32-47CC-8340-5AFC9EFE1CD6}" destId="{F6C86D04-6C4B-4782-BB24-41E30D3D908A}" srcOrd="1" destOrd="0" parTransId="{1372814D-0CFD-43FA-8631-E4A47F8B4F5C}" sibTransId="{168430DF-E2CD-4DC9-9E1F-62201EC9B6EC}"/>
    <dgm:cxn modelId="{3C56E7B6-B665-445A-AEEF-17E5EAA2F832}" type="presOf" srcId="{A0E2D115-5269-464D-B004-8C16752A77F8}" destId="{859FC4C6-5EF4-4D1E-9AAB-119F6F62866A}" srcOrd="1" destOrd="0" presId="urn:microsoft.com/office/officeart/2005/8/layout/vProcess5"/>
    <dgm:cxn modelId="{29D57D90-C3CD-4BAD-935B-D0373D80B2A7}" type="presParOf" srcId="{0C3F9CAA-069F-419E-AFBF-3A088B7574BD}" destId="{326B7D1D-49B3-4E76-9D39-301FE6EAF3EE}" srcOrd="0" destOrd="0" presId="urn:microsoft.com/office/officeart/2005/8/layout/vProcess5"/>
    <dgm:cxn modelId="{5B0E7327-E13C-4222-A9E2-49F428A6137E}" type="presParOf" srcId="{0C3F9CAA-069F-419E-AFBF-3A088B7574BD}" destId="{2A18A1F9-9A13-4816-A9C2-14E7FF62AF28}" srcOrd="1" destOrd="0" presId="urn:microsoft.com/office/officeart/2005/8/layout/vProcess5"/>
    <dgm:cxn modelId="{8BBB23D3-7A4E-4238-A024-5B64ECEBE91A}" type="presParOf" srcId="{0C3F9CAA-069F-419E-AFBF-3A088B7574BD}" destId="{425AE860-237D-420D-875F-CEFBE8BD9078}" srcOrd="2" destOrd="0" presId="urn:microsoft.com/office/officeart/2005/8/layout/vProcess5"/>
    <dgm:cxn modelId="{8E450DF0-7853-4099-9027-990F755364AC}" type="presParOf" srcId="{0C3F9CAA-069F-419E-AFBF-3A088B7574BD}" destId="{916C1A25-A20C-4DE9-81F0-F2106D0D117E}" srcOrd="3" destOrd="0" presId="urn:microsoft.com/office/officeart/2005/8/layout/vProcess5"/>
    <dgm:cxn modelId="{B4291EEB-54EA-4CA3-ACDA-127A3C308A10}" type="presParOf" srcId="{0C3F9CAA-069F-419E-AFBF-3A088B7574BD}" destId="{BAF7CE17-8F9F-48A9-8B03-1D61B29AFD3F}" srcOrd="4" destOrd="0" presId="urn:microsoft.com/office/officeart/2005/8/layout/vProcess5"/>
    <dgm:cxn modelId="{150D4431-3001-4B4A-893D-B5C1FB881ADF}" type="presParOf" srcId="{0C3F9CAA-069F-419E-AFBF-3A088B7574BD}" destId="{317E4C20-EE53-4910-B653-FCFE839EDD14}" srcOrd="5" destOrd="0" presId="urn:microsoft.com/office/officeart/2005/8/layout/vProcess5"/>
    <dgm:cxn modelId="{3866A782-EAA5-4C66-A24F-26B89FF8988E}" type="presParOf" srcId="{0C3F9CAA-069F-419E-AFBF-3A088B7574BD}" destId="{24D3274D-02C8-4BCB-A785-8D4687922045}" srcOrd="6" destOrd="0" presId="urn:microsoft.com/office/officeart/2005/8/layout/vProcess5"/>
    <dgm:cxn modelId="{357C2148-B858-481E-972B-BEBE212D6746}" type="presParOf" srcId="{0C3F9CAA-069F-419E-AFBF-3A088B7574BD}" destId="{7C169023-8911-4038-A2D8-6F986CF07074}" srcOrd="7" destOrd="0" presId="urn:microsoft.com/office/officeart/2005/8/layout/vProcess5"/>
    <dgm:cxn modelId="{A1E53942-4CB0-4135-8280-5CB7FCEEF939}" type="presParOf" srcId="{0C3F9CAA-069F-419E-AFBF-3A088B7574BD}" destId="{350E06DB-B868-4E23-A0EC-CE5CD9BC0F7D}" srcOrd="8" destOrd="0" presId="urn:microsoft.com/office/officeart/2005/8/layout/vProcess5"/>
    <dgm:cxn modelId="{10FD16EC-2EF7-4F17-9200-8D465AA047E0}" type="presParOf" srcId="{0C3F9CAA-069F-419E-AFBF-3A088B7574BD}" destId="{AD8B3370-7FB2-4A26-8B44-05828B96EE94}" srcOrd="9" destOrd="0" presId="urn:microsoft.com/office/officeart/2005/8/layout/vProcess5"/>
    <dgm:cxn modelId="{C0F79FE5-0F18-4EAD-A65C-2B47CA08FE40}" type="presParOf" srcId="{0C3F9CAA-069F-419E-AFBF-3A088B7574BD}" destId="{859FC4C6-5EF4-4D1E-9AAB-119F6F62866A}" srcOrd="10" destOrd="0" presId="urn:microsoft.com/office/officeart/2005/8/layout/vProcess5"/>
    <dgm:cxn modelId="{1FED0FEF-CE19-4CA0-BB97-1AF463BB2B64}" type="presParOf" srcId="{0C3F9CAA-069F-419E-AFBF-3A088B7574BD}" destId="{A8334EC1-6B97-43B7-913D-96D3B9B59F2F}" srcOrd="11" destOrd="0" presId="urn:microsoft.com/office/officeart/2005/8/layout/vProcess5"/>
    <dgm:cxn modelId="{CD5D8423-F922-4149-A352-92408BE5F94B}" type="presParOf" srcId="{0C3F9CAA-069F-419E-AFBF-3A088B7574BD}" destId="{CD36C95E-11E1-4E7E-BB3B-8FDF71D49246}" srcOrd="12" destOrd="0" presId="urn:microsoft.com/office/officeart/2005/8/layout/vProcess5"/>
    <dgm:cxn modelId="{1DC0CB4C-78A3-4438-85A4-3FD29FC5AA81}" type="presParOf" srcId="{0C3F9CAA-069F-419E-AFBF-3A088B7574BD}" destId="{D9BD78A2-2FDB-42CF-B295-D6F48D852B7A}" srcOrd="13" destOrd="0" presId="urn:microsoft.com/office/officeart/2005/8/layout/vProcess5"/>
    <dgm:cxn modelId="{DDC8CCAF-31E9-4FCC-902A-1B2B3B7411F7}" type="presParOf" srcId="{0C3F9CAA-069F-419E-AFBF-3A088B7574BD}" destId="{C5D465E9-F525-40EB-B66C-82AF31E0109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727D23-C1BC-4DF5-9A05-350721485D03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22A987-B06E-4CF5-8D27-B88DFCDEEF55}">
      <dgm:prSet phldrT="[Текст]" custT="1"/>
      <dgm:spPr/>
      <dgm:t>
        <a:bodyPr/>
        <a:lstStyle/>
        <a:p>
          <a:pPr algn="l"/>
          <a:r>
            <a:rPr lang="ru-RU" sz="1800" b="1" u="sng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Диагностическая</a:t>
          </a:r>
        </a:p>
        <a:p>
          <a:pPr algn="ctr"/>
          <a:r>
            <a:rPr lang="ru-RU" sz="14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(диагностика и мониторинг, анализ педагогической деятельности)</a:t>
          </a:r>
        </a:p>
        <a:p>
          <a:pPr algn="ctr"/>
          <a:r>
            <a:rPr lang="ru-RU" sz="16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«Результаты исследования  учебных занятий с позиций системно –деятельного подхода», 14.02.2014 г</a:t>
          </a:r>
          <a:endParaRPr lang="ru-RU" sz="1600" b="1" u="sng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5C5A0B6-C271-4BC1-AC62-19AFC35B9CF0}" type="parTrans" cxnId="{FAC0A378-68D1-44E2-A16A-A96BB5BE1937}">
      <dgm:prSet/>
      <dgm:spPr/>
      <dgm:t>
        <a:bodyPr/>
        <a:lstStyle/>
        <a:p>
          <a:endParaRPr lang="ru-RU"/>
        </a:p>
      </dgm:t>
    </dgm:pt>
    <dgm:pt modelId="{9BFC225E-8743-4D67-A240-C40F6BD59E81}" type="sibTrans" cxnId="{FAC0A378-68D1-44E2-A16A-A96BB5BE1937}">
      <dgm:prSet/>
      <dgm:spPr/>
      <dgm:t>
        <a:bodyPr/>
        <a:lstStyle/>
        <a:p>
          <a:endParaRPr lang="ru-RU"/>
        </a:p>
      </dgm:t>
    </dgm:pt>
    <dgm:pt modelId="{95A031EA-360A-4497-AA18-FC73C697CCD7}">
      <dgm:prSet phldrT="[Текст]" phldr="1"/>
      <dgm:spPr/>
      <dgm:t>
        <a:bodyPr/>
        <a:lstStyle/>
        <a:p>
          <a:pPr algn="l"/>
          <a:endParaRPr lang="ru-RU" sz="3600" dirty="0"/>
        </a:p>
      </dgm:t>
    </dgm:pt>
    <dgm:pt modelId="{E8DC0273-805F-4523-9DFC-087B164D988E}" type="parTrans" cxnId="{819877E7-CC92-4C30-BA11-AB530276447A}">
      <dgm:prSet/>
      <dgm:spPr/>
      <dgm:t>
        <a:bodyPr/>
        <a:lstStyle/>
        <a:p>
          <a:endParaRPr lang="ru-RU"/>
        </a:p>
      </dgm:t>
    </dgm:pt>
    <dgm:pt modelId="{1BD7DE5B-1DFE-445D-A607-5B7F5064EBD7}" type="sibTrans" cxnId="{819877E7-CC92-4C30-BA11-AB530276447A}">
      <dgm:prSet/>
      <dgm:spPr/>
      <dgm:t>
        <a:bodyPr/>
        <a:lstStyle/>
        <a:p>
          <a:endParaRPr lang="ru-RU"/>
        </a:p>
      </dgm:t>
    </dgm:pt>
    <dgm:pt modelId="{6D283691-2564-42E3-AE0E-10C4AB7556D1}">
      <dgm:prSet phldrT="[Текст]" custT="1"/>
      <dgm:spPr/>
      <dgm:t>
        <a:bodyPr/>
        <a:lstStyle/>
        <a:p>
          <a:pPr algn="l"/>
          <a:r>
            <a:rPr lang="ru-RU" sz="1800" b="1" u="sng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Исследовательская</a:t>
          </a:r>
        </a:p>
        <a:p>
          <a:pPr algn="ctr"/>
          <a:r>
            <a:rPr lang="ru-RU" sz="14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(координация инновационной деятельности)</a:t>
          </a:r>
        </a:p>
        <a:p>
          <a:pPr algn="ctr"/>
          <a:r>
            <a:rPr lang="ru-RU" sz="16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«О реализации инновационных внедренческих проектов в системе образования городского округа г. Шахунья», 23.05.2014 </a:t>
          </a:r>
          <a:endParaRPr lang="ru-RU" sz="14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84CE740-CB95-4D6E-B56D-B4E6236F6A2D}" type="parTrans" cxnId="{8FB152F2-1499-4457-B632-5AA7937A15C8}">
      <dgm:prSet/>
      <dgm:spPr/>
      <dgm:t>
        <a:bodyPr/>
        <a:lstStyle/>
        <a:p>
          <a:endParaRPr lang="ru-RU"/>
        </a:p>
      </dgm:t>
    </dgm:pt>
    <dgm:pt modelId="{A6261B15-7712-4E29-BDC0-B31EDAAFCD98}" type="sibTrans" cxnId="{8FB152F2-1499-4457-B632-5AA7937A15C8}">
      <dgm:prSet/>
      <dgm:spPr/>
      <dgm:t>
        <a:bodyPr/>
        <a:lstStyle/>
        <a:p>
          <a:endParaRPr lang="ru-RU"/>
        </a:p>
      </dgm:t>
    </dgm:pt>
    <dgm:pt modelId="{A2A31197-F1CE-4076-A281-590DF90E79E8}">
      <dgm:prSet phldrT="[Текст]" phldr="1"/>
      <dgm:spPr/>
      <dgm:t>
        <a:bodyPr/>
        <a:lstStyle/>
        <a:p>
          <a:pPr algn="l"/>
          <a:endParaRPr lang="ru-RU" sz="3600" dirty="0"/>
        </a:p>
      </dgm:t>
    </dgm:pt>
    <dgm:pt modelId="{61C05AC0-C5B7-4989-9164-DE0935559B31}" type="parTrans" cxnId="{370F1901-34CB-4AF3-B230-A06D7D6A7A88}">
      <dgm:prSet/>
      <dgm:spPr/>
      <dgm:t>
        <a:bodyPr/>
        <a:lstStyle/>
        <a:p>
          <a:endParaRPr lang="ru-RU"/>
        </a:p>
      </dgm:t>
    </dgm:pt>
    <dgm:pt modelId="{C3F9218E-166E-4DD2-903C-601441DB4385}" type="sibTrans" cxnId="{370F1901-34CB-4AF3-B230-A06D7D6A7A88}">
      <dgm:prSet/>
      <dgm:spPr/>
      <dgm:t>
        <a:bodyPr/>
        <a:lstStyle/>
        <a:p>
          <a:endParaRPr lang="ru-RU"/>
        </a:p>
      </dgm:t>
    </dgm:pt>
    <dgm:pt modelId="{E3AABE16-24F4-4973-92A3-5A20AC77BFB3}">
      <dgm:prSet phldrT="[Текст]" custT="1"/>
      <dgm:spPr/>
      <dgm:t>
        <a:bodyPr/>
        <a:lstStyle/>
        <a:p>
          <a:pPr algn="l"/>
          <a:r>
            <a:rPr lang="ru-RU" sz="1800" b="1" u="sng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Организационная</a:t>
          </a:r>
        </a:p>
        <a:p>
          <a:pPr algn="ctr"/>
          <a:r>
            <a:rPr lang="ru-RU" sz="1400" b="0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(подготовка к участию в конкурсах  педмастерства, диссеминация педопыта)</a:t>
          </a:r>
        </a:p>
        <a:p>
          <a:pPr algn="ctr"/>
          <a:r>
            <a:rPr lang="ru-RU" sz="16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«О рассмотрении проекта положения муниципального конкурса «Калейдоскоп методических идей»,15.09.2014 г</a:t>
          </a:r>
          <a:endParaRPr lang="ru-RU" sz="1400" b="0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8FB4BC-27BA-4780-8405-AFE7F1B3C010}" type="parTrans" cxnId="{B2683275-701D-4AA5-9B0F-DB1E82DE3908}">
      <dgm:prSet/>
      <dgm:spPr/>
      <dgm:t>
        <a:bodyPr/>
        <a:lstStyle/>
        <a:p>
          <a:endParaRPr lang="ru-RU"/>
        </a:p>
      </dgm:t>
    </dgm:pt>
    <dgm:pt modelId="{4A0B10B6-7ABA-4A80-BD35-7DF2E8269747}" type="sibTrans" cxnId="{B2683275-701D-4AA5-9B0F-DB1E82DE3908}">
      <dgm:prSet/>
      <dgm:spPr/>
      <dgm:t>
        <a:bodyPr/>
        <a:lstStyle/>
        <a:p>
          <a:endParaRPr lang="ru-RU"/>
        </a:p>
      </dgm:t>
    </dgm:pt>
    <dgm:pt modelId="{70524C9B-946A-4F3F-8AA8-79381DB85FF9}">
      <dgm:prSet phldrT="[Текст]" phldr="1"/>
      <dgm:spPr/>
      <dgm:t>
        <a:bodyPr/>
        <a:lstStyle/>
        <a:p>
          <a:pPr algn="l"/>
          <a:endParaRPr lang="ru-RU" sz="3600" dirty="0"/>
        </a:p>
      </dgm:t>
    </dgm:pt>
    <dgm:pt modelId="{BE0F5B00-D890-4239-B2EB-03C0AA282156}" type="parTrans" cxnId="{428D0927-B3FB-447E-B8D2-B48CFB92EF7E}">
      <dgm:prSet/>
      <dgm:spPr/>
      <dgm:t>
        <a:bodyPr/>
        <a:lstStyle/>
        <a:p>
          <a:endParaRPr lang="ru-RU"/>
        </a:p>
      </dgm:t>
    </dgm:pt>
    <dgm:pt modelId="{ABE2A7D4-83E1-45EB-ACE7-90B02536CF59}" type="sibTrans" cxnId="{428D0927-B3FB-447E-B8D2-B48CFB92EF7E}">
      <dgm:prSet/>
      <dgm:spPr/>
      <dgm:t>
        <a:bodyPr/>
        <a:lstStyle/>
        <a:p>
          <a:endParaRPr lang="ru-RU"/>
        </a:p>
      </dgm:t>
    </dgm:pt>
    <dgm:pt modelId="{CF2E9FBE-07B9-4658-AB6F-0133D7966DD7}" type="pres">
      <dgm:prSet presAssocID="{AE727D23-C1BC-4DF5-9A05-350721485D0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0F6F44-1626-4934-ACC3-2FC759D1263A}" type="pres">
      <dgm:prSet presAssocID="{AE727D23-C1BC-4DF5-9A05-350721485D03}" presName="bkgdShp" presStyleLbl="alignAccFollowNode1" presStyleIdx="0" presStyleCnt="1"/>
      <dgm:spPr/>
    </dgm:pt>
    <dgm:pt modelId="{4FC56AB2-744C-4B1C-88B7-A559E49B85C9}" type="pres">
      <dgm:prSet presAssocID="{AE727D23-C1BC-4DF5-9A05-350721485D03}" presName="linComp" presStyleCnt="0"/>
      <dgm:spPr/>
    </dgm:pt>
    <dgm:pt modelId="{271B4377-EBD7-40D1-B298-A9DB87573F9B}" type="pres">
      <dgm:prSet presAssocID="{4522A987-B06E-4CF5-8D27-B88DFCDEEF55}" presName="compNode" presStyleCnt="0"/>
      <dgm:spPr/>
    </dgm:pt>
    <dgm:pt modelId="{8643E088-969A-45FF-86F2-DBFBF00739F2}" type="pres">
      <dgm:prSet presAssocID="{4522A987-B06E-4CF5-8D27-B88DFCDEEF5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D3C1B-EC17-496E-BA00-436C050C763C}" type="pres">
      <dgm:prSet presAssocID="{4522A987-B06E-4CF5-8D27-B88DFCDEEF55}" presName="invisiNode" presStyleLbl="node1" presStyleIdx="0" presStyleCnt="3"/>
      <dgm:spPr/>
    </dgm:pt>
    <dgm:pt modelId="{B2642700-430C-4BEC-952A-678E5CC709CD}" type="pres">
      <dgm:prSet presAssocID="{4522A987-B06E-4CF5-8D27-B88DFCDEEF55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1588DA8-FD42-4C1A-B1DB-2FC8C3D4E02A}" type="pres">
      <dgm:prSet presAssocID="{9BFC225E-8743-4D67-A240-C40F6BD59E8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97E3B39-0A64-4FBC-8A1D-D3184903FD6E}" type="pres">
      <dgm:prSet presAssocID="{6D283691-2564-42E3-AE0E-10C4AB7556D1}" presName="compNode" presStyleCnt="0"/>
      <dgm:spPr/>
    </dgm:pt>
    <dgm:pt modelId="{9FE27427-B2F5-450A-BFDA-4478B5692587}" type="pres">
      <dgm:prSet presAssocID="{6D283691-2564-42E3-AE0E-10C4AB7556D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015A9-DB2C-43EF-A3F5-2D86E7C1C108}" type="pres">
      <dgm:prSet presAssocID="{6D283691-2564-42E3-AE0E-10C4AB7556D1}" presName="invisiNode" presStyleLbl="node1" presStyleIdx="1" presStyleCnt="3"/>
      <dgm:spPr/>
    </dgm:pt>
    <dgm:pt modelId="{FF914C58-58DC-4BC8-AAD5-6C2EFC9E4AD2}" type="pres">
      <dgm:prSet presAssocID="{6D283691-2564-42E3-AE0E-10C4AB7556D1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5D6C32B-4DCA-484C-BB47-142C753275B0}" type="pres">
      <dgm:prSet presAssocID="{A6261B15-7712-4E29-BDC0-B31EDAAFCD9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F42B8FD-F479-497F-A058-CBE2F40EFBAB}" type="pres">
      <dgm:prSet presAssocID="{E3AABE16-24F4-4973-92A3-5A20AC77BFB3}" presName="compNode" presStyleCnt="0"/>
      <dgm:spPr/>
    </dgm:pt>
    <dgm:pt modelId="{46B99CFA-D23E-4B8A-975A-E01EDB1F8679}" type="pres">
      <dgm:prSet presAssocID="{E3AABE16-24F4-4973-92A3-5A20AC77BFB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661AC-915C-440F-B2D0-1AB506840043}" type="pres">
      <dgm:prSet presAssocID="{E3AABE16-24F4-4973-92A3-5A20AC77BFB3}" presName="invisiNode" presStyleLbl="node1" presStyleIdx="2" presStyleCnt="3"/>
      <dgm:spPr/>
    </dgm:pt>
    <dgm:pt modelId="{F66E94F8-1192-4CE1-9BC4-8E8A83A6CCA6}" type="pres">
      <dgm:prSet presAssocID="{E3AABE16-24F4-4973-92A3-5A20AC77BFB3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23F35808-2EFA-477A-87DB-4D78F1DB36D7}" type="presOf" srcId="{6D283691-2564-42E3-AE0E-10C4AB7556D1}" destId="{9FE27427-B2F5-450A-BFDA-4478B5692587}" srcOrd="0" destOrd="0" presId="urn:microsoft.com/office/officeart/2005/8/layout/pList2"/>
    <dgm:cxn modelId="{740B19C9-6261-46FB-840B-35DDF6C05BEE}" type="presOf" srcId="{AE727D23-C1BC-4DF5-9A05-350721485D03}" destId="{CF2E9FBE-07B9-4658-AB6F-0133D7966DD7}" srcOrd="0" destOrd="0" presId="urn:microsoft.com/office/officeart/2005/8/layout/pList2"/>
    <dgm:cxn modelId="{584138BD-29A9-4F49-9A71-AE42E17F2BA8}" type="presOf" srcId="{A2A31197-F1CE-4076-A281-590DF90E79E8}" destId="{9FE27427-B2F5-450A-BFDA-4478B5692587}" srcOrd="0" destOrd="1" presId="urn:microsoft.com/office/officeart/2005/8/layout/pList2"/>
    <dgm:cxn modelId="{B2683275-701D-4AA5-9B0F-DB1E82DE3908}" srcId="{AE727D23-C1BC-4DF5-9A05-350721485D03}" destId="{E3AABE16-24F4-4973-92A3-5A20AC77BFB3}" srcOrd="2" destOrd="0" parTransId="{188FB4BC-27BA-4780-8405-AFE7F1B3C010}" sibTransId="{4A0B10B6-7ABA-4A80-BD35-7DF2E8269747}"/>
    <dgm:cxn modelId="{370F1901-34CB-4AF3-B230-A06D7D6A7A88}" srcId="{6D283691-2564-42E3-AE0E-10C4AB7556D1}" destId="{A2A31197-F1CE-4076-A281-590DF90E79E8}" srcOrd="0" destOrd="0" parTransId="{61C05AC0-C5B7-4989-9164-DE0935559B31}" sibTransId="{C3F9218E-166E-4DD2-903C-601441DB4385}"/>
    <dgm:cxn modelId="{A4441130-EA9A-44C2-8042-97C561144874}" type="presOf" srcId="{95A031EA-360A-4497-AA18-FC73C697CCD7}" destId="{8643E088-969A-45FF-86F2-DBFBF00739F2}" srcOrd="0" destOrd="1" presId="urn:microsoft.com/office/officeart/2005/8/layout/pList2"/>
    <dgm:cxn modelId="{9392629D-6724-43DC-BD93-4C8734C88265}" type="presOf" srcId="{70524C9B-946A-4F3F-8AA8-79381DB85FF9}" destId="{46B99CFA-D23E-4B8A-975A-E01EDB1F8679}" srcOrd="0" destOrd="1" presId="urn:microsoft.com/office/officeart/2005/8/layout/pList2"/>
    <dgm:cxn modelId="{5867CC4E-F90B-4709-9434-52B79301FEAE}" type="presOf" srcId="{9BFC225E-8743-4D67-A240-C40F6BD59E81}" destId="{61588DA8-FD42-4C1A-B1DB-2FC8C3D4E02A}" srcOrd="0" destOrd="0" presId="urn:microsoft.com/office/officeart/2005/8/layout/pList2"/>
    <dgm:cxn modelId="{8FB152F2-1499-4457-B632-5AA7937A15C8}" srcId="{AE727D23-C1BC-4DF5-9A05-350721485D03}" destId="{6D283691-2564-42E3-AE0E-10C4AB7556D1}" srcOrd="1" destOrd="0" parTransId="{E84CE740-CB95-4D6E-B56D-B4E6236F6A2D}" sibTransId="{A6261B15-7712-4E29-BDC0-B31EDAAFCD98}"/>
    <dgm:cxn modelId="{FAC0A378-68D1-44E2-A16A-A96BB5BE1937}" srcId="{AE727D23-C1BC-4DF5-9A05-350721485D03}" destId="{4522A987-B06E-4CF5-8D27-B88DFCDEEF55}" srcOrd="0" destOrd="0" parTransId="{85C5A0B6-C271-4BC1-AC62-19AFC35B9CF0}" sibTransId="{9BFC225E-8743-4D67-A240-C40F6BD59E81}"/>
    <dgm:cxn modelId="{B601C92C-BB22-41D3-BF76-2FECFCD990FD}" type="presOf" srcId="{E3AABE16-24F4-4973-92A3-5A20AC77BFB3}" destId="{46B99CFA-D23E-4B8A-975A-E01EDB1F8679}" srcOrd="0" destOrd="0" presId="urn:microsoft.com/office/officeart/2005/8/layout/pList2"/>
    <dgm:cxn modelId="{819877E7-CC92-4C30-BA11-AB530276447A}" srcId="{4522A987-B06E-4CF5-8D27-B88DFCDEEF55}" destId="{95A031EA-360A-4497-AA18-FC73C697CCD7}" srcOrd="0" destOrd="0" parTransId="{E8DC0273-805F-4523-9DFC-087B164D988E}" sibTransId="{1BD7DE5B-1DFE-445D-A607-5B7F5064EBD7}"/>
    <dgm:cxn modelId="{129C02ED-2A95-4A95-A1B4-1669BAD0B000}" type="presOf" srcId="{4522A987-B06E-4CF5-8D27-B88DFCDEEF55}" destId="{8643E088-969A-45FF-86F2-DBFBF00739F2}" srcOrd="0" destOrd="0" presId="urn:microsoft.com/office/officeart/2005/8/layout/pList2"/>
    <dgm:cxn modelId="{428D0927-B3FB-447E-B8D2-B48CFB92EF7E}" srcId="{E3AABE16-24F4-4973-92A3-5A20AC77BFB3}" destId="{70524C9B-946A-4F3F-8AA8-79381DB85FF9}" srcOrd="0" destOrd="0" parTransId="{BE0F5B00-D890-4239-B2EB-03C0AA282156}" sibTransId="{ABE2A7D4-83E1-45EB-ACE7-90B02536CF59}"/>
    <dgm:cxn modelId="{64CF4959-E21C-4030-88A3-A8C6F44A30B0}" type="presOf" srcId="{A6261B15-7712-4E29-BDC0-B31EDAAFCD98}" destId="{F5D6C32B-4DCA-484C-BB47-142C753275B0}" srcOrd="0" destOrd="0" presId="urn:microsoft.com/office/officeart/2005/8/layout/pList2"/>
    <dgm:cxn modelId="{07E5D66D-8C5C-4ED8-BAD5-435BCADD0DC3}" type="presParOf" srcId="{CF2E9FBE-07B9-4658-AB6F-0133D7966DD7}" destId="{1A0F6F44-1626-4934-ACC3-2FC759D1263A}" srcOrd="0" destOrd="0" presId="urn:microsoft.com/office/officeart/2005/8/layout/pList2"/>
    <dgm:cxn modelId="{AC4D5AE9-0AEB-49B4-A168-D1F669462A58}" type="presParOf" srcId="{CF2E9FBE-07B9-4658-AB6F-0133D7966DD7}" destId="{4FC56AB2-744C-4B1C-88B7-A559E49B85C9}" srcOrd="1" destOrd="0" presId="urn:microsoft.com/office/officeart/2005/8/layout/pList2"/>
    <dgm:cxn modelId="{03B4108E-981A-4B29-8DBE-CF137D4FBDA0}" type="presParOf" srcId="{4FC56AB2-744C-4B1C-88B7-A559E49B85C9}" destId="{271B4377-EBD7-40D1-B298-A9DB87573F9B}" srcOrd="0" destOrd="0" presId="urn:microsoft.com/office/officeart/2005/8/layout/pList2"/>
    <dgm:cxn modelId="{F62F3417-2594-48EC-85C3-963B4B077643}" type="presParOf" srcId="{271B4377-EBD7-40D1-B298-A9DB87573F9B}" destId="{8643E088-969A-45FF-86F2-DBFBF00739F2}" srcOrd="0" destOrd="0" presId="urn:microsoft.com/office/officeart/2005/8/layout/pList2"/>
    <dgm:cxn modelId="{AA03FF7B-B8FD-4DA1-A5A2-63F9BA167F6F}" type="presParOf" srcId="{271B4377-EBD7-40D1-B298-A9DB87573F9B}" destId="{85CD3C1B-EC17-496E-BA00-436C050C763C}" srcOrd="1" destOrd="0" presId="urn:microsoft.com/office/officeart/2005/8/layout/pList2"/>
    <dgm:cxn modelId="{02681D7D-9A12-4204-BE88-5E62DA6C5960}" type="presParOf" srcId="{271B4377-EBD7-40D1-B298-A9DB87573F9B}" destId="{B2642700-430C-4BEC-952A-678E5CC709CD}" srcOrd="2" destOrd="0" presId="urn:microsoft.com/office/officeart/2005/8/layout/pList2"/>
    <dgm:cxn modelId="{5705CC07-62B2-43D2-94BC-FD38D9E582E0}" type="presParOf" srcId="{4FC56AB2-744C-4B1C-88B7-A559E49B85C9}" destId="{61588DA8-FD42-4C1A-B1DB-2FC8C3D4E02A}" srcOrd="1" destOrd="0" presId="urn:microsoft.com/office/officeart/2005/8/layout/pList2"/>
    <dgm:cxn modelId="{EA0C2BC5-177B-499F-A705-6F9FB10E9687}" type="presParOf" srcId="{4FC56AB2-744C-4B1C-88B7-A559E49B85C9}" destId="{297E3B39-0A64-4FBC-8A1D-D3184903FD6E}" srcOrd="2" destOrd="0" presId="urn:microsoft.com/office/officeart/2005/8/layout/pList2"/>
    <dgm:cxn modelId="{D3FE63CC-07A2-4C00-8999-943FC0D5AEC1}" type="presParOf" srcId="{297E3B39-0A64-4FBC-8A1D-D3184903FD6E}" destId="{9FE27427-B2F5-450A-BFDA-4478B5692587}" srcOrd="0" destOrd="0" presId="urn:microsoft.com/office/officeart/2005/8/layout/pList2"/>
    <dgm:cxn modelId="{03C76D9B-7475-4453-A3CD-BD8890C7B99C}" type="presParOf" srcId="{297E3B39-0A64-4FBC-8A1D-D3184903FD6E}" destId="{CE8015A9-DB2C-43EF-A3F5-2D86E7C1C108}" srcOrd="1" destOrd="0" presId="urn:microsoft.com/office/officeart/2005/8/layout/pList2"/>
    <dgm:cxn modelId="{8D632120-0D80-478B-B1A9-EABCBD3EEA14}" type="presParOf" srcId="{297E3B39-0A64-4FBC-8A1D-D3184903FD6E}" destId="{FF914C58-58DC-4BC8-AAD5-6C2EFC9E4AD2}" srcOrd="2" destOrd="0" presId="urn:microsoft.com/office/officeart/2005/8/layout/pList2"/>
    <dgm:cxn modelId="{C6F2E06B-4B8C-48A9-AED1-BE8B0D4F4D84}" type="presParOf" srcId="{4FC56AB2-744C-4B1C-88B7-A559E49B85C9}" destId="{F5D6C32B-4DCA-484C-BB47-142C753275B0}" srcOrd="3" destOrd="0" presId="urn:microsoft.com/office/officeart/2005/8/layout/pList2"/>
    <dgm:cxn modelId="{416ADBBE-DE56-4046-AC63-3D7D9AC5C6BA}" type="presParOf" srcId="{4FC56AB2-744C-4B1C-88B7-A559E49B85C9}" destId="{2F42B8FD-F479-497F-A058-CBE2F40EFBAB}" srcOrd="4" destOrd="0" presId="urn:microsoft.com/office/officeart/2005/8/layout/pList2"/>
    <dgm:cxn modelId="{7CBFC1BE-1A94-4CE4-AB1A-E01B0B144FE0}" type="presParOf" srcId="{2F42B8FD-F479-497F-A058-CBE2F40EFBAB}" destId="{46B99CFA-D23E-4B8A-975A-E01EDB1F8679}" srcOrd="0" destOrd="0" presId="urn:microsoft.com/office/officeart/2005/8/layout/pList2"/>
    <dgm:cxn modelId="{5776F63E-638C-420E-AF27-2EC800A37C4C}" type="presParOf" srcId="{2F42B8FD-F479-497F-A058-CBE2F40EFBAB}" destId="{C58661AC-915C-440F-B2D0-1AB506840043}" srcOrd="1" destOrd="0" presId="urn:microsoft.com/office/officeart/2005/8/layout/pList2"/>
    <dgm:cxn modelId="{19BBEF17-EBD0-47FE-A82E-E244382FB674}" type="presParOf" srcId="{2F42B8FD-F479-497F-A058-CBE2F40EFBAB}" destId="{F66E94F8-1192-4CE1-9BC4-8E8A83A6CCA6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18A1F9-9A13-4816-A9C2-14E7FF62AF28}">
      <dsp:nvSpPr>
        <dsp:cNvPr id="0" name=""/>
        <dsp:cNvSpPr/>
      </dsp:nvSpPr>
      <dsp:spPr>
        <a:xfrm>
          <a:off x="0" y="0"/>
          <a:ext cx="5766400" cy="1019024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Организация обучающих семинаров </a:t>
          </a:r>
          <a:r>
            <a:rPr lang="ru-RU" sz="1800" b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 социальному  проектированию</a:t>
          </a:r>
          <a:endParaRPr lang="ru-RU" sz="1800" b="1" kern="120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4607259" cy="1019024"/>
      </dsp:txXfrm>
    </dsp:sp>
    <dsp:sp modelId="{425AE860-237D-420D-875F-CEFBE8BD9078}">
      <dsp:nvSpPr>
        <dsp:cNvPr id="0" name=""/>
        <dsp:cNvSpPr/>
      </dsp:nvSpPr>
      <dsp:spPr>
        <a:xfrm>
          <a:off x="362910" y="1160556"/>
          <a:ext cx="5901795" cy="1019024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Информационная </a:t>
          </a:r>
          <a:r>
            <a:rPr lang="ru-RU" sz="1600" b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поддержка  участников конкурсов, фестивалей, организация обмена опытом</a:t>
          </a:r>
          <a:endParaRPr lang="ru-RU" sz="1600" b="1" kern="120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2910" y="1160556"/>
        <a:ext cx="4783158" cy="1019024"/>
      </dsp:txXfrm>
    </dsp:sp>
    <dsp:sp modelId="{916C1A25-A20C-4DE9-81F0-F2106D0D117E}">
      <dsp:nvSpPr>
        <dsp:cNvPr id="0" name=""/>
        <dsp:cNvSpPr/>
      </dsp:nvSpPr>
      <dsp:spPr>
        <a:xfrm>
          <a:off x="861215" y="2420889"/>
          <a:ext cx="5766400" cy="81946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Экспертиза проектов общественно-социальной направленности на уровне муниципалитета</a:t>
          </a:r>
        </a:p>
      </dsp:txBody>
      <dsp:txXfrm>
        <a:off x="861215" y="2420889"/>
        <a:ext cx="4673426" cy="819469"/>
      </dsp:txXfrm>
    </dsp:sp>
    <dsp:sp modelId="{BAF7CE17-8F9F-48A9-8B03-1D61B29AFD3F}">
      <dsp:nvSpPr>
        <dsp:cNvPr id="0" name=""/>
        <dsp:cNvSpPr/>
      </dsp:nvSpPr>
      <dsp:spPr>
        <a:xfrm>
          <a:off x="1291823" y="3517863"/>
          <a:ext cx="5766400" cy="946633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Стимулирование продвижения рекламы продуктов социального проектирования в образовательной среде учреждения и на уровне муниципалитета</a:t>
          </a:r>
        </a:p>
      </dsp:txBody>
      <dsp:txXfrm>
        <a:off x="1291823" y="3517863"/>
        <a:ext cx="4673426" cy="946633"/>
      </dsp:txXfrm>
    </dsp:sp>
    <dsp:sp modelId="{317E4C20-EE53-4910-B653-FCFE839EDD14}">
      <dsp:nvSpPr>
        <dsp:cNvPr id="0" name=""/>
        <dsp:cNvSpPr/>
      </dsp:nvSpPr>
      <dsp:spPr>
        <a:xfrm>
          <a:off x="1722431" y="4642224"/>
          <a:ext cx="5766400" cy="1019024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Моральное и материальное  поощрение </a:t>
          </a:r>
          <a:r>
            <a:rPr lang="ru-RU" sz="16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участников проектной деятельности </a:t>
          </a:r>
          <a:r>
            <a:rPr lang="ru-RU" sz="1600" b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600" b="1" kern="12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ежегодно)</a:t>
          </a:r>
        </a:p>
      </dsp:txBody>
      <dsp:txXfrm>
        <a:off x="1722431" y="4642224"/>
        <a:ext cx="4673426" cy="1019024"/>
      </dsp:txXfrm>
    </dsp:sp>
    <dsp:sp modelId="{24D3274D-02C8-4BCB-A785-8D4687922045}">
      <dsp:nvSpPr>
        <dsp:cNvPr id="0" name=""/>
        <dsp:cNvSpPr/>
      </dsp:nvSpPr>
      <dsp:spPr>
        <a:xfrm>
          <a:off x="5104034" y="744454"/>
          <a:ext cx="662366" cy="66236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5104034" y="744454"/>
        <a:ext cx="662366" cy="662366"/>
      </dsp:txXfrm>
    </dsp:sp>
    <dsp:sp modelId="{7C169023-8911-4038-A2D8-6F986CF07074}">
      <dsp:nvSpPr>
        <dsp:cNvPr id="0" name=""/>
        <dsp:cNvSpPr/>
      </dsp:nvSpPr>
      <dsp:spPr>
        <a:xfrm>
          <a:off x="5534642" y="1905010"/>
          <a:ext cx="662366" cy="66236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5534642" y="1905010"/>
        <a:ext cx="662366" cy="662366"/>
      </dsp:txXfrm>
    </dsp:sp>
    <dsp:sp modelId="{350E06DB-B868-4E23-A0EC-CE5CD9BC0F7D}">
      <dsp:nvSpPr>
        <dsp:cNvPr id="0" name=""/>
        <dsp:cNvSpPr/>
      </dsp:nvSpPr>
      <dsp:spPr>
        <a:xfrm>
          <a:off x="5965250" y="3048582"/>
          <a:ext cx="662366" cy="66236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5965250" y="3048582"/>
        <a:ext cx="662366" cy="662366"/>
      </dsp:txXfrm>
    </dsp:sp>
    <dsp:sp modelId="{AD8B3370-7FB2-4A26-8B44-05828B96EE94}">
      <dsp:nvSpPr>
        <dsp:cNvPr id="0" name=""/>
        <dsp:cNvSpPr/>
      </dsp:nvSpPr>
      <dsp:spPr>
        <a:xfrm>
          <a:off x="6395858" y="4220461"/>
          <a:ext cx="662366" cy="66236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395858" y="4220461"/>
        <a:ext cx="662366" cy="66236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A0F6F44-1626-4934-ACC3-2FC759D1263A}">
      <dsp:nvSpPr>
        <dsp:cNvPr id="0" name=""/>
        <dsp:cNvSpPr/>
      </dsp:nvSpPr>
      <dsp:spPr>
        <a:xfrm>
          <a:off x="0" y="0"/>
          <a:ext cx="8208911" cy="246267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42700-430C-4BEC-952A-678E5CC709CD}">
      <dsp:nvSpPr>
        <dsp:cNvPr id="0" name=""/>
        <dsp:cNvSpPr/>
      </dsp:nvSpPr>
      <dsp:spPr>
        <a:xfrm>
          <a:off x="246267" y="328356"/>
          <a:ext cx="2411367" cy="18059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3E088-969A-45FF-86F2-DBFBF00739F2}">
      <dsp:nvSpPr>
        <dsp:cNvPr id="0" name=""/>
        <dsp:cNvSpPr/>
      </dsp:nvSpPr>
      <dsp:spPr>
        <a:xfrm rot="10800000">
          <a:off x="246267" y="2462673"/>
          <a:ext cx="2411367" cy="300993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Диагностическая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u="none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(диагностика и мониторинг, анализ педагогической деятельности)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«Результаты исследования  учебных занятий с позиций системно –деятельного подхода», 14.02.2014 г</a:t>
          </a:r>
          <a:endParaRPr lang="ru-RU" sz="1600" b="1" u="sng" kern="120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kern="1200" dirty="0"/>
        </a:p>
      </dsp:txBody>
      <dsp:txXfrm rot="10800000">
        <a:off x="246267" y="2462673"/>
        <a:ext cx="2411367" cy="3009934"/>
      </dsp:txXfrm>
    </dsp:sp>
    <dsp:sp modelId="{FF914C58-58DC-4BC8-AAD5-6C2EFC9E4AD2}">
      <dsp:nvSpPr>
        <dsp:cNvPr id="0" name=""/>
        <dsp:cNvSpPr/>
      </dsp:nvSpPr>
      <dsp:spPr>
        <a:xfrm>
          <a:off x="2898772" y="328356"/>
          <a:ext cx="2411367" cy="18059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E27427-B2F5-450A-BFDA-4478B5692587}">
      <dsp:nvSpPr>
        <dsp:cNvPr id="0" name=""/>
        <dsp:cNvSpPr/>
      </dsp:nvSpPr>
      <dsp:spPr>
        <a:xfrm rot="10800000">
          <a:off x="2898772" y="2462673"/>
          <a:ext cx="2411367" cy="300993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Исследовательская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u="none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(координация инновационной деятельности)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«О реализации инновационных внедренческих проектов в системе образования городского округа г. Шахунья», 23.05.2014 </a:t>
          </a:r>
          <a:endParaRPr lang="ru-RU" sz="1400" b="0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kern="1200" dirty="0"/>
        </a:p>
      </dsp:txBody>
      <dsp:txXfrm rot="10800000">
        <a:off x="2898772" y="2462673"/>
        <a:ext cx="2411367" cy="3009934"/>
      </dsp:txXfrm>
    </dsp:sp>
    <dsp:sp modelId="{F66E94F8-1192-4CE1-9BC4-8E8A83A6CCA6}">
      <dsp:nvSpPr>
        <dsp:cNvPr id="0" name=""/>
        <dsp:cNvSpPr/>
      </dsp:nvSpPr>
      <dsp:spPr>
        <a:xfrm>
          <a:off x="5551276" y="328356"/>
          <a:ext cx="2411367" cy="18059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B99CFA-D23E-4B8A-975A-E01EDB1F8679}">
      <dsp:nvSpPr>
        <dsp:cNvPr id="0" name=""/>
        <dsp:cNvSpPr/>
      </dsp:nvSpPr>
      <dsp:spPr>
        <a:xfrm rot="10800000">
          <a:off x="5551276" y="2462673"/>
          <a:ext cx="2411367" cy="300993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Организационная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u="none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(подготовка к участию в конкурсах  педмастерства, диссеминация педопыта)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«О рассмотрении проекта положения муниципального конкурса «Калейдоскоп методических идей»,15.09.2014 г</a:t>
          </a:r>
          <a:endParaRPr lang="ru-RU" sz="1400" b="0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kern="1200" dirty="0"/>
        </a:p>
      </dsp:txBody>
      <dsp:txXfrm rot="10800000">
        <a:off x="5551276" y="2462673"/>
        <a:ext cx="2411367" cy="30099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0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20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20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0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3B7FE4F-11A2-463E-B4C2-C55308391A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B7FE4F-11A2-463E-B4C2-C55308391ACF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C94939-7688-4CDE-825F-2AEAD3CFF5A9}" type="slidenum">
              <a:rPr lang="ru-RU"/>
              <a:pPr/>
              <a:t>24</a:t>
            </a:fld>
            <a:endParaRPr lang="ru-RU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8E0976-86A9-4C7E-A3DD-8CBD2D6195F0}" type="slidenum">
              <a:rPr lang="ru-RU"/>
              <a:pPr/>
              <a:t>25</a:t>
            </a:fld>
            <a:endParaRPr lang="ru-RU"/>
          </a:p>
        </p:txBody>
      </p:sp>
      <p:sp>
        <p:nvSpPr>
          <p:cNvPr id="256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9C1DB-5D38-422C-8543-9F6DA84CDD1C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0973D-B60C-4F85-9300-9E3778C97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7E40B33-924E-48FC-B83D-15C8A2C95F94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8F94EE6-1CAB-4AE6-A309-1010BF4DE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50C13-1E64-4E14-85D1-591CC4FFBFD7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4F2BE-FFA0-46A2-9A28-9CFC30D5B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3A9D3-9343-4056-AB3A-8EB9A08814B6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4726C-C2F1-41D0-A2D0-A11D6C3914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5F93D-5CFB-48CF-90D4-B2021F54E676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643A9-D920-4263-AFD9-AB707C5C41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8B4FAC5-92F9-4EFA-9E1E-C620DE8F0509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9B2992-7A75-4462-8C8A-DDDC08D8D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BF4C3-8207-4DFB-B6DD-FE5FD0E48EA5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3EFD6-877D-4C37-B8A5-960249B76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69F65AF-39DE-41DF-9DB3-8E6BDC058591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55FEE98-4526-4DD2-B5EB-08EF297366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FD86C88-42D0-4041-B5C3-D20C97DAA780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1DA7742-6294-4B4A-AF05-4CF2D2D18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43B4D-FD78-4D36-9CCA-D7213439165E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6FD9-5C6F-4AF1-9BBF-11928E341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EED18-4743-4227-A3F3-CC98882606ED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45915-2A6B-4EE0-8818-71FA745CDF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3B38A6-0A45-48D8-B547-1C123A7DF043}" type="datetimeFigureOut">
              <a:rPr lang="ru-RU"/>
              <a:pPr>
                <a:defRPr/>
              </a:pPr>
              <a:t>27.04.2015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7A1ADA9-118E-46ED-90C4-32C45DA53D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5" r:id="rId1"/>
    <p:sldLayoutId id="2147484396" r:id="rId2"/>
    <p:sldLayoutId id="2147484397" r:id="rId3"/>
    <p:sldLayoutId id="2147484390" r:id="rId4"/>
    <p:sldLayoutId id="2147484391" r:id="rId5"/>
    <p:sldLayoutId id="2147484398" r:id="rId6"/>
    <p:sldLayoutId id="2147484392" r:id="rId7"/>
    <p:sldLayoutId id="2147484399" r:id="rId8"/>
    <p:sldLayoutId id="2147484400" r:id="rId9"/>
    <p:sldLayoutId id="2147484393" r:id="rId10"/>
    <p:sldLayoutId id="2147484394" r:id="rId11"/>
  </p:sldLayoutIdLst>
  <p:transition>
    <p:strips dir="l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86182" y="6715148"/>
            <a:ext cx="1285884" cy="142852"/>
          </a:xfrm>
          <a:prstGeom prst="rect">
            <a:avLst/>
          </a:prstGeom>
          <a:solidFill>
            <a:srgbClr val="316293"/>
          </a:solidFill>
          <a:ln>
            <a:solidFill>
              <a:srgbClr val="3162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6746" y="1403130"/>
            <a:ext cx="8008884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ru-RU" sz="3200" b="1" i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Arial" charset="0"/>
              <a:cs typeface="Arial" charset="0"/>
            </a:endParaRPr>
          </a:p>
          <a:p>
            <a:pPr algn="ctr"/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«Система подготовки педагогов</a:t>
            </a:r>
          </a:p>
          <a:p>
            <a:pPr algn="ctr"/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 внедрению проектно-дифференцированного обучения на муниципальном уровне»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0331" y="6082233"/>
            <a:ext cx="3014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28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апреля 2015 года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98124" y="5085184"/>
            <a:ext cx="4051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Е.В.Варакина, директор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МБУ «ИДЦ» г. Шахунья</a:t>
            </a:r>
          </a:p>
        </p:txBody>
      </p:sp>
      <p:grpSp>
        <p:nvGrpSpPr>
          <p:cNvPr id="2" name="Группа 19"/>
          <p:cNvGrpSpPr/>
          <p:nvPr/>
        </p:nvGrpSpPr>
        <p:grpSpPr>
          <a:xfrm>
            <a:off x="323528" y="0"/>
            <a:ext cx="2520279" cy="1916831"/>
            <a:chOff x="251520" y="1"/>
            <a:chExt cx="2520279" cy="1916831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3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2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="" xmlns:p14="http://schemas.microsoft.com/office/powerpoint/2010/main" val="2219270468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3"/>
          <p:cNvSpPr>
            <a:spLocks noChangeShapeType="1"/>
          </p:cNvSpPr>
          <p:nvPr/>
        </p:nvSpPr>
        <p:spPr bwMode="auto">
          <a:xfrm flipV="1">
            <a:off x="251520" y="6525344"/>
            <a:ext cx="8497888" cy="0"/>
          </a:xfrm>
          <a:prstGeom prst="line">
            <a:avLst/>
          </a:prstGeom>
          <a:noFill/>
          <a:ln w="9525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образовательного пространства </a:t>
            </a:r>
          </a:p>
          <a:p>
            <a:pPr algn="ctr"/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городского округа город Шахунья</a:t>
            </a:r>
          </a:p>
          <a:p>
            <a:pPr algn="ctr"/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педагогических кадров</a:t>
            </a:r>
            <a:endParaRPr lang="ru-RU" sz="2000" dirty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8" descr="Export Wizard-1"/>
          <p:cNvPicPr>
            <a:picLocks noChangeAspect="1" noChangeArrowheads="1"/>
          </p:cNvPicPr>
          <p:nvPr/>
        </p:nvPicPr>
        <p:blipFill>
          <a:blip r:embed="rId2" cstate="print">
            <a:lum bright="42000" contrast="6000"/>
          </a:blip>
          <a:srcRect/>
          <a:stretch>
            <a:fillRect/>
          </a:stretch>
        </p:blipFill>
        <p:spPr bwMode="auto">
          <a:xfrm>
            <a:off x="307975" y="1149350"/>
            <a:ext cx="4611688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7173" name="AutoShape 9"/>
          <p:cNvSpPr>
            <a:spLocks noChangeArrowheads="1"/>
          </p:cNvSpPr>
          <p:nvPr/>
        </p:nvSpPr>
        <p:spPr bwMode="auto">
          <a:xfrm>
            <a:off x="179512" y="1556792"/>
            <a:ext cx="5113461" cy="360363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7174" name="Text Box 10"/>
          <p:cNvSpPr txBox="1">
            <a:spLocks noChangeArrowheads="1"/>
          </p:cNvSpPr>
          <p:nvPr/>
        </p:nvSpPr>
        <p:spPr bwMode="auto">
          <a:xfrm>
            <a:off x="467544" y="1484784"/>
            <a:ext cx="5400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</a:rPr>
              <a:t>16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</a:rPr>
              <a:t>общеобразовательных учреждений:</a:t>
            </a:r>
          </a:p>
        </p:txBody>
      </p:sp>
      <p:sp>
        <p:nvSpPr>
          <p:cNvPr id="7175" name="AutoShape 14"/>
          <p:cNvSpPr>
            <a:spLocks noChangeArrowheads="1"/>
          </p:cNvSpPr>
          <p:nvPr/>
        </p:nvSpPr>
        <p:spPr bwMode="auto">
          <a:xfrm>
            <a:off x="585788" y="3356992"/>
            <a:ext cx="4130675" cy="360039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5 основных школ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7176" name="AutoShape 15"/>
          <p:cNvSpPr>
            <a:spLocks noChangeArrowheads="1"/>
          </p:cNvSpPr>
          <p:nvPr/>
        </p:nvSpPr>
        <p:spPr bwMode="auto">
          <a:xfrm>
            <a:off x="585788" y="4005065"/>
            <a:ext cx="4130675" cy="288032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2000" b="1" dirty="0" smtClean="0">
              <a:solidFill>
                <a:srgbClr val="006600"/>
              </a:solidFill>
              <a:latin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</a:rPr>
              <a:t>7 средних школ </a:t>
            </a:r>
          </a:p>
          <a:p>
            <a:pPr algn="ctr"/>
            <a:endParaRPr lang="ru-RU" sz="2000" b="1" dirty="0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7177" name="AutoShape 16"/>
          <p:cNvSpPr>
            <a:spLocks noChangeArrowheads="1"/>
          </p:cNvSpPr>
          <p:nvPr/>
        </p:nvSpPr>
        <p:spPr bwMode="auto">
          <a:xfrm>
            <a:off x="585788" y="2204865"/>
            <a:ext cx="4130675" cy="36004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24 дошкольных учреждений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7178" name="AutoShape 17"/>
          <p:cNvSpPr>
            <a:spLocks noChangeArrowheads="1"/>
          </p:cNvSpPr>
          <p:nvPr/>
        </p:nvSpPr>
        <p:spPr bwMode="auto">
          <a:xfrm>
            <a:off x="561975" y="2780929"/>
            <a:ext cx="4154488" cy="360039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2 начальные школы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7179" name="AutoShape 19"/>
          <p:cNvSpPr>
            <a:spLocks noChangeArrowheads="1"/>
          </p:cNvSpPr>
          <p:nvPr/>
        </p:nvSpPr>
        <p:spPr bwMode="auto">
          <a:xfrm>
            <a:off x="561975" y="4509120"/>
            <a:ext cx="4154488" cy="432047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1 коррекционная школ - интернат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17" name="Дата 3"/>
          <p:cNvSpPr txBox="1">
            <a:spLocks noGrp="1"/>
          </p:cNvSpPr>
          <p:nvPr/>
        </p:nvSpPr>
        <p:spPr bwMode="auto">
          <a:xfrm>
            <a:off x="493713" y="6153150"/>
            <a:ext cx="2668587" cy="265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en-US" sz="1400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" name="Дата 3"/>
          <p:cNvSpPr txBox="1">
            <a:spLocks noGrp="1"/>
          </p:cNvSpPr>
          <p:nvPr/>
        </p:nvSpPr>
        <p:spPr bwMode="auto">
          <a:xfrm>
            <a:off x="4454525" y="6230938"/>
            <a:ext cx="4279900" cy="3571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ru-RU" sz="1400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 eaLnBrk="1" hangingPunct="1">
              <a:defRPr/>
            </a:pPr>
            <a:endParaRPr lang="en-US" sz="1400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539552" y="5085184"/>
            <a:ext cx="4176464" cy="432048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центр образования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2" name="AutoShape 16"/>
          <p:cNvSpPr>
            <a:spLocks noChangeArrowheads="1"/>
          </p:cNvSpPr>
          <p:nvPr/>
        </p:nvSpPr>
        <p:spPr bwMode="auto">
          <a:xfrm>
            <a:off x="539552" y="5733256"/>
            <a:ext cx="4176464" cy="432048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4 учреждения доп.образования</a:t>
            </a:r>
            <a:endParaRPr lang="ru-RU" sz="2000" b="1" dirty="0">
              <a:latin typeface="Times New Roman" pitchFamily="18" charset="0"/>
            </a:endParaRPr>
          </a:p>
        </p:txBody>
      </p:sp>
      <p:pic>
        <p:nvPicPr>
          <p:cNvPr id="48132" name="Picture 4" descr="&amp;Fcy;&amp;acy;&amp;jcy;&amp;lcy;:&amp;Gcy;&amp;iecy;&amp;rcy;&amp;bcy; &amp;gcy;&amp;ocy;&amp;rcy;&amp;ocy;&amp;dcy;&amp;acy; &amp;SHcy;&amp;acy;&amp;khcy;&amp;ucy;&amp;ncy;&amp;softcy;&amp;yacy;.jpg - &amp;Vcy;&amp;icy;&amp;kcy;&amp;icy;&amp;pcy;&amp;iecy;&amp;dcy;&amp;icy;&amp;y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04664"/>
            <a:ext cx="1584176" cy="1872208"/>
          </a:xfrm>
          <a:prstGeom prst="rect">
            <a:avLst/>
          </a:prstGeom>
          <a:noFill/>
        </p:spPr>
      </p:pic>
      <p:graphicFrame>
        <p:nvGraphicFramePr>
          <p:cNvPr id="23" name="Таблица 22"/>
          <p:cNvGraphicFramePr>
            <a:graphicFrameLocks noGrp="1"/>
          </p:cNvGraphicFramePr>
          <p:nvPr/>
        </p:nvGraphicFramePr>
        <p:xfrm>
          <a:off x="4932040" y="2773680"/>
          <a:ext cx="3888432" cy="3535640"/>
        </p:xfrm>
        <a:graphic>
          <a:graphicData uri="http://schemas.openxmlformats.org/drawingml/2006/table">
            <a:tbl>
              <a:tblPr/>
              <a:tblGrid>
                <a:gridCol w="2262360"/>
                <a:gridCol w="1626072"/>
              </a:tblGrid>
              <a:tr h="9619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Учреждения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педагогических</a:t>
                      </a:r>
                      <a:r>
                        <a:rPr lang="ru-RU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работников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9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МБДОУ</a:t>
                      </a:r>
                      <a:endParaRPr lang="ru-RU" sz="16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214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19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Общеобразовательные  учреждения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374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4528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УДО</a:t>
                      </a:r>
                      <a:endParaRPr lang="ru-RU" sz="16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31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ИТОГО</a:t>
                      </a:r>
                      <a:endParaRPr lang="ru-RU" sz="160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</a:rPr>
                        <a:t>619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7215" marR="67215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</a:tbl>
          </a:graphicData>
        </a:graphic>
      </p:graphicFrame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5436096" y="2111937"/>
            <a:ext cx="31683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 педагогических кадров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6480720" cy="720080"/>
          </a:xfrm>
        </p:spPr>
        <p:txBody>
          <a:bodyPr>
            <a:noAutofit/>
          </a:bodyPr>
          <a:lstStyle/>
          <a:p>
            <a:pPr algn="ctr"/>
            <a:r>
              <a:rPr lang="ru-RU" sz="2400" b="1" i="1" u="sng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 педагогических кадров</a:t>
            </a:r>
            <a:endParaRPr lang="ru-RU" sz="2400" u="sng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Содержимое 14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="" xmlns:p14="http://schemas.microsoft.com/office/powerpoint/2010/main" val="2814287503"/>
              </p:ext>
            </p:extLst>
          </p:nvPr>
        </p:nvGraphicFramePr>
        <p:xfrm>
          <a:off x="4355976" y="1124744"/>
          <a:ext cx="439248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Группа 11"/>
          <p:cNvGrpSpPr/>
          <p:nvPr/>
        </p:nvGrpSpPr>
        <p:grpSpPr>
          <a:xfrm>
            <a:off x="179512" y="0"/>
            <a:ext cx="1368152" cy="936104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8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7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" name="Picture 3" descr="F:\курсы 2014\IMG_548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80728"/>
            <a:ext cx="3312368" cy="2232248"/>
          </a:xfrm>
          <a:prstGeom prst="round2DiagRect">
            <a:avLst/>
          </a:prstGeom>
          <a:noFill/>
        </p:spPr>
      </p:pic>
      <p:pic>
        <p:nvPicPr>
          <p:cNvPr id="17" name="Picture 2" descr="C:\Users\Методист_ИДЦ\Desktop\фото отчет\курсы 2014\IMG_54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429000"/>
            <a:ext cx="3168352" cy="2088232"/>
          </a:xfrm>
          <a:prstGeom prst="round2Diag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79512" y="5589240"/>
            <a:ext cx="4680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Курсы руководителей ОУ «Организация </a:t>
            </a:r>
            <a:r>
              <a:rPr lang="ru-RU" sz="18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проектно – исследовательского обучения в </a:t>
            </a:r>
            <a: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ОО   </a:t>
            </a:r>
            <a:r>
              <a:rPr lang="ru-RU" sz="18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условиях  внедрения ФГОС ООО»</a:t>
            </a:r>
            <a:endParaRPr lang="ru-RU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67544" y="260648"/>
          <a:ext cx="8064896" cy="6336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840865" cy="129222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_s1056"/>
          <p:cNvSpPr>
            <a:spLocks noChangeArrowheads="1"/>
          </p:cNvSpPr>
          <p:nvPr/>
        </p:nvSpPr>
        <p:spPr bwMode="auto">
          <a:xfrm>
            <a:off x="2915816" y="692696"/>
            <a:ext cx="3600400" cy="86409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45835" tIns="22918" rIns="45835" bIns="229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МБУ «Информационно-диагностический центр»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Заголовок 53"/>
          <p:cNvSpPr>
            <a:spLocks noGrp="1"/>
          </p:cNvSpPr>
          <p:nvPr>
            <p:ph type="title"/>
          </p:nvPr>
        </p:nvSpPr>
        <p:spPr>
          <a:xfrm>
            <a:off x="1619672" y="260648"/>
            <a:ext cx="6305128" cy="43204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Структурная модель работы с педагогами</a:t>
            </a:r>
            <a:endParaRPr lang="ru-RU" sz="24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467544" y="2636912"/>
            <a:ext cx="2376264" cy="5040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 - классы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39552" y="1556792"/>
            <a:ext cx="2354560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управленческого мастерства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_s1056"/>
          <p:cNvSpPr>
            <a:spLocks noChangeArrowheads="1"/>
          </p:cNvSpPr>
          <p:nvPr/>
        </p:nvSpPr>
        <p:spPr bwMode="auto">
          <a:xfrm>
            <a:off x="3347864" y="1916832"/>
            <a:ext cx="2664296" cy="936104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45835" tIns="22918" rIns="45835" bIns="229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Экспертно –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методический совет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_s1056"/>
          <p:cNvSpPr>
            <a:spLocks noChangeArrowheads="1"/>
          </p:cNvSpPr>
          <p:nvPr/>
        </p:nvSpPr>
        <p:spPr bwMode="auto">
          <a:xfrm>
            <a:off x="3419872" y="3140968"/>
            <a:ext cx="2520280" cy="79208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45835" tIns="22918" rIns="45835" bIns="229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Базовые школы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(4)</a:t>
            </a:r>
            <a:endParaRPr kumimoji="0" lang="ru-RU" b="0" i="0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_s1056"/>
          <p:cNvSpPr>
            <a:spLocks noChangeArrowheads="1"/>
          </p:cNvSpPr>
          <p:nvPr/>
        </p:nvSpPr>
        <p:spPr bwMode="auto">
          <a:xfrm>
            <a:off x="3419872" y="4653136"/>
            <a:ext cx="2520280" cy="648072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45835" tIns="22918" rIns="45835" bIns="2291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Проблемные группы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(9)</a:t>
            </a:r>
            <a:endParaRPr kumimoji="0" lang="ru-RU" b="0" i="0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3419872" y="5661248"/>
            <a:ext cx="2376264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ММО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(27)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39552" y="3645024"/>
            <a:ext cx="2376264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Постоянно-действующие семинары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6300192" y="1844824"/>
            <a:ext cx="2448272" cy="15121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Инновационные площадки:</a:t>
            </a:r>
          </a:p>
          <a:p>
            <a:pPr algn="ctr"/>
            <a:r>
              <a:rPr lang="ru-RU" sz="1600" b="1" u="sng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региональные (6)</a:t>
            </a:r>
          </a:p>
          <a:p>
            <a:pPr algn="ctr"/>
            <a:r>
              <a:rPr lang="ru-RU" sz="1600" b="1" u="sng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муниципальные (5)</a:t>
            </a:r>
            <a:endParaRPr lang="ru-RU" sz="1600" b="1" u="sng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6300192" y="3789040"/>
            <a:ext cx="2376264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Семинары -практикумы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7" name="Группа 19"/>
          <p:cNvGrpSpPr/>
          <p:nvPr/>
        </p:nvGrpSpPr>
        <p:grpSpPr>
          <a:xfrm>
            <a:off x="323529" y="188639"/>
            <a:ext cx="1368152" cy="1080121"/>
            <a:chOff x="251520" y="1"/>
            <a:chExt cx="2520279" cy="1916831"/>
          </a:xfrm>
        </p:grpSpPr>
        <p:grpSp>
          <p:nvGrpSpPr>
            <p:cNvPr id="68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70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1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2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3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4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5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6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69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9" name="Picture 3" descr="C:\Users\Методист_ИДЦ\Desktop\К отчету\фото к отчету 2014\IMG_47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941168"/>
            <a:ext cx="2448272" cy="1584176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0" name="Рисунок 39" descr="C:\Users\ИДЦ-ПК4\Desktop\ЛЛ фото ФГОС 2\IMG_488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941168"/>
            <a:ext cx="2160240" cy="1512168"/>
          </a:xfrm>
          <a:prstGeom prst="round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cxnSp>
        <p:nvCxnSpPr>
          <p:cNvPr id="31" name="Прямая соединительная линия 30"/>
          <p:cNvCxnSpPr>
            <a:stCxn id="49154" idx="3"/>
            <a:endCxn id="65" idx="0"/>
          </p:cNvCxnSpPr>
          <p:nvPr/>
        </p:nvCxnSpPr>
        <p:spPr>
          <a:xfrm>
            <a:off x="6516216" y="1124744"/>
            <a:ext cx="1008112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49154" idx="1"/>
          </p:cNvCxnSpPr>
          <p:nvPr/>
        </p:nvCxnSpPr>
        <p:spPr>
          <a:xfrm flipH="1">
            <a:off x="1835696" y="1124744"/>
            <a:ext cx="108012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49154" idx="2"/>
          </p:cNvCxnSpPr>
          <p:nvPr/>
        </p:nvCxnSpPr>
        <p:spPr>
          <a:xfrm>
            <a:off x="4716016" y="15567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60" idx="2"/>
            <a:endCxn id="61" idx="0"/>
          </p:cNvCxnSpPr>
          <p:nvPr/>
        </p:nvCxnSpPr>
        <p:spPr>
          <a:xfrm>
            <a:off x="4680012" y="285293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61" idx="2"/>
            <a:endCxn id="62" idx="0"/>
          </p:cNvCxnSpPr>
          <p:nvPr/>
        </p:nvCxnSpPr>
        <p:spPr>
          <a:xfrm>
            <a:off x="4680012" y="3933056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483768" y="188640"/>
            <a:ext cx="60486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Внедрение методов проектов  во внеучебной деятельности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5400000">
            <a:off x="3158088" y="3186728"/>
            <a:ext cx="630936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084168" y="908720"/>
            <a:ext cx="2520280" cy="5472607"/>
          </a:xfrm>
        </p:spPr>
        <p:txBody>
          <a:bodyPr>
            <a:normAutofit fontScale="92500"/>
          </a:bodyPr>
          <a:lstStyle/>
          <a:p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«Социальное проектирование в школе и учреждении дополнительного образования» 2012 г</a:t>
            </a:r>
          </a:p>
          <a:p>
            <a:endParaRPr lang="ru-RU" sz="16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 «Проектирование в работе социального педагога»</a:t>
            </a:r>
            <a:endParaRPr lang="ru-RU" sz="16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"Интерактивные методы работы с детьми в процессе обучения и воспитания» 2013 г</a:t>
            </a:r>
          </a:p>
          <a:p>
            <a:endParaRPr lang="ru-RU" sz="16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sz="16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«Развитие социальной активности. Проектный метод работы с обучающимися» 2014 г</a:t>
            </a:r>
          </a:p>
          <a:p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22436" b="22436"/>
          <a:stretch>
            <a:fillRect/>
          </a:stretch>
        </p:blipFill>
        <p:spPr bwMode="auto">
          <a:xfrm>
            <a:off x="3059832" y="1124744"/>
            <a:ext cx="2736304" cy="1656184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645024"/>
            <a:ext cx="2592288" cy="1800200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1772816"/>
            <a:ext cx="2592288" cy="1800199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3" y="4581128"/>
            <a:ext cx="2664296" cy="1736477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grpSp>
        <p:nvGrpSpPr>
          <p:cNvPr id="10" name="Группа 19"/>
          <p:cNvGrpSpPr/>
          <p:nvPr/>
        </p:nvGrpSpPr>
        <p:grpSpPr>
          <a:xfrm>
            <a:off x="323528" y="0"/>
            <a:ext cx="2088232" cy="1412777"/>
            <a:chOff x="251520" y="1"/>
            <a:chExt cx="2520279" cy="1916831"/>
          </a:xfrm>
        </p:grpSpPr>
        <p:grpSp>
          <p:nvGrpSpPr>
            <p:cNvPr id="11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3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2" name="Рисунок 1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  <p:sp>
        <p:nvSpPr>
          <p:cNvPr id="18" name="Текст 1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7" name="Группа 19"/>
          <p:cNvGrpSpPr/>
          <p:nvPr/>
        </p:nvGrpSpPr>
        <p:grpSpPr>
          <a:xfrm>
            <a:off x="323528" y="0"/>
            <a:ext cx="2088232" cy="1412777"/>
            <a:chOff x="251520" y="1"/>
            <a:chExt cx="2520279" cy="1916831"/>
          </a:xfrm>
        </p:grpSpPr>
        <p:grpSp>
          <p:nvGrpSpPr>
            <p:cNvPr id="8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0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9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0" name="Схема 19"/>
          <p:cNvGraphicFramePr/>
          <p:nvPr/>
        </p:nvGraphicFramePr>
        <p:xfrm>
          <a:off x="971600" y="1196751"/>
          <a:ext cx="7488832" cy="5661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2771800" y="188640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работы по организации социального  проектирования </a:t>
            </a:r>
            <a:endParaRPr lang="ru-RU" sz="2400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412776"/>
            <a:ext cx="2448272" cy="3456384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итогам  реализации в 2014 году ПНП «Образование» в части государственной поддержки талантливой молодежи </a:t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Астафурова</a:t>
            </a:r>
            <a:r>
              <a:rPr lang="ru-RU" sz="2000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Дарья Андреевна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старшая вожатая СОШ№14,  лауреат премии Президента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724128" y="1166648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Социальный проект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«Шахунья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844824"/>
            <a:ext cx="302433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C:\Users\Администратор\Documents\Малкова С.В\Сборники ИДЦ\2014\ФОТО\Астафурова Д.А.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84784"/>
            <a:ext cx="2160240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2" name="Группа 19"/>
          <p:cNvGrpSpPr/>
          <p:nvPr/>
        </p:nvGrpSpPr>
        <p:grpSpPr>
          <a:xfrm>
            <a:off x="323528" y="0"/>
            <a:ext cx="2088232" cy="1412777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4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3" name="Рисунок 1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Заголовок 20"/>
          <p:cNvSpPr>
            <a:spLocks noGrp="1"/>
          </p:cNvSpPr>
          <p:nvPr>
            <p:ph type="ctrTitle"/>
          </p:nvPr>
        </p:nvSpPr>
        <p:spPr>
          <a:xfrm>
            <a:off x="3203849" y="188913"/>
            <a:ext cx="5254352" cy="66198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eaLnBrk="1" hangingPunct="1"/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Внедрение методов проектов  во внеучебной деятельности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005064"/>
            <a:ext cx="3141691" cy="2327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Рисунок 22" descr="C:\Documents and Settings\user\Рабочий стол\кормушка\ALIM95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797152"/>
            <a:ext cx="2627784" cy="1896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508500"/>
            <a:ext cx="828092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lh5.googleusercontent.com/F8qTK5rTTcg0KkcwiNmtAueRFt1VaEkUPLcc2dxiXnc=w238-h207-p-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362607"/>
            <a:ext cx="2852161" cy="244365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18953" y="2885090"/>
            <a:ext cx="26504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Аллея ветеранов - символ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посёлка </a:t>
            </a:r>
            <a:r>
              <a:rPr lang="ru-RU" sz="1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Вахтан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МАОУ Вахтанская СОШ, 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место в номинации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«Как сохранить символ»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s://sites.google.com/site/skola1sahuna/_/rsrc/1394633595618/home/predstavlenie-simvola/%D0%BA%D1%83%D1%80%D0%B8%D1%86%D0%B0.jpg?height=320&amp;width=2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0"/>
            <a:ext cx="2228850" cy="300990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419872" y="2996952"/>
            <a:ext cx="2376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Птица – символ </a:t>
            </a:r>
            <a:r>
              <a:rPr lang="ru-RU" sz="16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шахунского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ручного узорного ткачества, МБОУ Шахунская СОШ №1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http://img-fotki.yandex.ru/get/9805/9114755.5/0_a5c39_2d4c99fd_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6662" y="536028"/>
            <a:ext cx="2935006" cy="2760417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028329" y="3356992"/>
            <a:ext cx="29660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«Славянское солнышко»,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«Шахунская гимназия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имени А.С. Пушкина»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_3014~1\AppData\Local\Temp\Rar$DIa0.434\Диплом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01627">
            <a:off x="460125" y="1360264"/>
            <a:ext cx="3222819" cy="4848490"/>
          </a:xfrm>
          <a:prstGeom prst="rect">
            <a:avLst/>
          </a:prstGeom>
          <a:noFill/>
        </p:spPr>
      </p:pic>
      <p:pic>
        <p:nvPicPr>
          <p:cNvPr id="4098" name="Picture 2" descr="C:\Users\_3014~1\AppData\Local\Temp\Rar$DIa0.631\P1020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124744"/>
            <a:ext cx="4587766" cy="2952328"/>
          </a:xfrm>
          <a:prstGeom prst="round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323528" y="0"/>
            <a:ext cx="8606190" cy="80932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Региональный Интернет – проект «Талант. Творчество.Дисциплина.Успех»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19490" name="Picture 2" descr="C:\Users\Методист_ИДЦ\Desktop\P10201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284984"/>
            <a:ext cx="4104456" cy="2808312"/>
          </a:xfrm>
          <a:prstGeom prst="round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«</a:t>
            </a:r>
            <a:r>
              <a:rPr lang="ru-RU" b="1" dirty="0" err="1" smtClean="0">
                <a:solidFill>
                  <a:schemeClr val="bg1"/>
                </a:solidFill>
              </a:rPr>
              <a:t>ЮШКо</a:t>
            </a:r>
            <a:r>
              <a:rPr lang="ru-RU" b="1" dirty="0" smtClean="0">
                <a:solidFill>
                  <a:schemeClr val="bg1"/>
                </a:solidFill>
              </a:rPr>
              <a:t>»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endParaRPr lang="ru-RU" dirty="0">
              <a:solidFill>
                <a:srgbClr val="003366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286" y="744246"/>
            <a:ext cx="230425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7472" y="1234662"/>
            <a:ext cx="1523801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7210" y="1423848"/>
            <a:ext cx="175466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3407" y="976035"/>
            <a:ext cx="1972828" cy="2802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11" descr="q74zsF53xp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18841" y="3889906"/>
            <a:ext cx="3869734" cy="2715845"/>
          </a:xfrm>
          <a:prstGeom prst="rect">
            <a:avLst/>
          </a:prstGeom>
          <a:noFill/>
        </p:spPr>
      </p:pic>
      <p:pic>
        <p:nvPicPr>
          <p:cNvPr id="9" name="Рисунок 8" descr="губернатор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026" y="3972910"/>
            <a:ext cx="3736429" cy="269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Методист_ИДЦ\Desktop\Совет старшеклассников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367837">
            <a:off x="2308887" y="1268205"/>
            <a:ext cx="1438475" cy="2400209"/>
          </a:xfrm>
          <a:prstGeom prst="rect">
            <a:avLst/>
          </a:prstGeom>
          <a:noFill/>
        </p:spPr>
      </p:pic>
      <p:sp>
        <p:nvSpPr>
          <p:cNvPr id="13" name="Скругленный прямоугольник 12"/>
          <p:cNvSpPr/>
          <p:nvPr/>
        </p:nvSpPr>
        <p:spPr>
          <a:xfrm>
            <a:off x="323528" y="188640"/>
            <a:ext cx="8606190" cy="6206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 «Международный сетевой клуб для подростков «ЮШКО»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derjurina.gimnaziapushkin.edusite.ru/images/p52_668739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74562">
            <a:off x="6284305" y="4581808"/>
            <a:ext cx="2592284" cy="1781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95044" y="252248"/>
            <a:ext cx="5716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u="sng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Интернет-проект  «Родной город»</a:t>
            </a:r>
            <a:endParaRPr lang="ru-RU" sz="2400" b="1" i="1" u="sng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24" name="Picture 4" descr="http://derjurina.gimnaziapushkin.edusite.ru/images/p52_parovo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1197">
            <a:off x="6247537" y="319932"/>
            <a:ext cx="2534669" cy="1781176"/>
          </a:xfrm>
          <a:prstGeom prst="rect">
            <a:avLst/>
          </a:prstGeom>
          <a:noFill/>
        </p:spPr>
      </p:pic>
      <p:pic>
        <p:nvPicPr>
          <p:cNvPr id="81926" name="Picture 6" descr="http://derjurina.gimnaziapushkin.edusite.ru/images/sha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42331">
            <a:off x="6222629" y="2434472"/>
            <a:ext cx="2639163" cy="158115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5669" y="733246"/>
            <a:ext cx="5442475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Предмет сетевого проекта «Родной город»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- творческие задания (эссе, переводы, сочинения, фотографии с комментариями, рисунки и открытки),  объединённые общей темой.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Задачи проекта: 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развивать творческую активность и креативность участников проекта;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 совершенствовать информационно-коммуникационные умения школьников;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активно использовать английский язык как средство сетевого общения в процессе творческой деятельности.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57199" y="1245476"/>
          <a:ext cx="8466083" cy="5076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2411760" y="271795"/>
            <a:ext cx="673223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0850" algn="l"/>
                <a:tab pos="45085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педагогов и учащихся -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0850" algn="l"/>
                <a:tab pos="45085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участников  проектной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Группа 19"/>
          <p:cNvGrpSpPr/>
          <p:nvPr/>
        </p:nvGrpSpPr>
        <p:grpSpPr>
          <a:xfrm>
            <a:off x="323528" y="260647"/>
            <a:ext cx="1800199" cy="1296145"/>
            <a:chOff x="251520" y="1"/>
            <a:chExt cx="2520279" cy="1916831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7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6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1979712" y="1124744"/>
          <a:ext cx="3312368" cy="1584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508104" y="1124744"/>
          <a:ext cx="3096344" cy="1584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755576" y="2564904"/>
          <a:ext cx="3528392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0" y="4725144"/>
          <a:ext cx="3635896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4860032" y="2636912"/>
          <a:ext cx="3600400" cy="180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3203848" y="4437112"/>
          <a:ext cx="5544616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2123728" y="0"/>
            <a:ext cx="6552728" cy="47667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  компетентности педагогов</a:t>
            </a:r>
          </a:p>
        </p:txBody>
      </p:sp>
      <p:grpSp>
        <p:nvGrpSpPr>
          <p:cNvPr id="12" name="Группа 19"/>
          <p:cNvGrpSpPr/>
          <p:nvPr/>
        </p:nvGrpSpPr>
        <p:grpSpPr>
          <a:xfrm>
            <a:off x="323528" y="260647"/>
            <a:ext cx="1800199" cy="1296145"/>
            <a:chOff x="251520" y="1"/>
            <a:chExt cx="2520279" cy="1916831"/>
          </a:xfrm>
        </p:grpSpPr>
        <p:grpSp>
          <p:nvGrpSpPr>
            <p:cNvPr id="13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5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4" name="Рисунок 14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2" name="Скругленный прямоугольник 61"/>
          <p:cNvSpPr/>
          <p:nvPr/>
        </p:nvSpPr>
        <p:spPr>
          <a:xfrm>
            <a:off x="2411760" y="620688"/>
            <a:ext cx="5544616" cy="43204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Внедрение образовательных технологий 2012 г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251520" y="1628800"/>
          <a:ext cx="432048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Группа 19"/>
          <p:cNvGrpSpPr/>
          <p:nvPr/>
        </p:nvGrpSpPr>
        <p:grpSpPr>
          <a:xfrm>
            <a:off x="323528" y="260647"/>
            <a:ext cx="1800200" cy="1152129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6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5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Скругленный прямоугольник 12"/>
          <p:cNvSpPr/>
          <p:nvPr/>
        </p:nvSpPr>
        <p:spPr>
          <a:xfrm>
            <a:off x="2267744" y="188640"/>
            <a:ext cx="6229926" cy="4237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  компетентности педагогов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67744" y="764704"/>
            <a:ext cx="6192688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Посещение и анализ уроков с позиции организации творческой деятельности обучающихся (167 уроков) 2011 г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699792" y="6137920"/>
            <a:ext cx="6192688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Более 80% - отлично   65-80% -хорошо</a:t>
            </a:r>
          </a:p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46-60% - удовлетворительно</a:t>
            </a:r>
          </a:p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45% - неудовлетворительно</a:t>
            </a:r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4716016" y="1556792"/>
          <a:ext cx="417646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9"/>
          <p:cNvGrpSpPr/>
          <p:nvPr/>
        </p:nvGrpSpPr>
        <p:grpSpPr>
          <a:xfrm>
            <a:off x="323528" y="260647"/>
            <a:ext cx="1800200" cy="1152129"/>
            <a:chOff x="251520" y="1"/>
            <a:chExt cx="2520279" cy="1916831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5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6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4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Скругленный прямоугольник 11"/>
          <p:cNvSpPr/>
          <p:nvPr/>
        </p:nvSpPr>
        <p:spPr>
          <a:xfrm>
            <a:off x="2267744" y="188640"/>
            <a:ext cx="6229926" cy="4237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  компетентности педагогов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267744" y="764704"/>
            <a:ext cx="6192688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Посещение и анализ уроков с позиции организации творческой деятельности обучающихся (167 уроков)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547664" y="6137920"/>
            <a:ext cx="6192688" cy="7200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Более 80% - отлично   65-80% -хорошо</a:t>
            </a:r>
          </a:p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46-60% - удовлетворительно</a:t>
            </a:r>
          </a:p>
          <a:p>
            <a:pPr algn="ctr" eaLnBrk="1" hangingPunct="1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45% - неудовлетворительно</a:t>
            </a:r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0" y="1628800"/>
          <a:ext cx="4716016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Диаграмма 18"/>
          <p:cNvGraphicFramePr/>
          <p:nvPr/>
        </p:nvGraphicFramePr>
        <p:xfrm>
          <a:off x="5004048" y="1700808"/>
          <a:ext cx="360040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599090" y="1700808"/>
          <a:ext cx="8005358" cy="458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2339752" y="260648"/>
            <a:ext cx="6229926" cy="4237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  компетентности педагогов</a:t>
            </a:r>
          </a:p>
        </p:txBody>
      </p:sp>
      <p:grpSp>
        <p:nvGrpSpPr>
          <p:cNvPr id="2" name="Группа 19"/>
          <p:cNvGrpSpPr/>
          <p:nvPr/>
        </p:nvGrpSpPr>
        <p:grpSpPr>
          <a:xfrm>
            <a:off x="323528" y="260647"/>
            <a:ext cx="1512167" cy="1152129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8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7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Скругленный прямоугольник 14"/>
          <p:cNvSpPr/>
          <p:nvPr/>
        </p:nvSpPr>
        <p:spPr>
          <a:xfrm>
            <a:off x="2411760" y="1052736"/>
            <a:ext cx="5544616" cy="42372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технологии  проектирования2013 г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395536" y="836712"/>
          <a:ext cx="8280920" cy="5559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Группа 19"/>
          <p:cNvGrpSpPr/>
          <p:nvPr/>
        </p:nvGrpSpPr>
        <p:grpSpPr>
          <a:xfrm>
            <a:off x="323528" y="1"/>
            <a:ext cx="1512167" cy="1340768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6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5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Скругленный прямоугольник 12"/>
          <p:cNvSpPr/>
          <p:nvPr/>
        </p:nvSpPr>
        <p:spPr>
          <a:xfrm>
            <a:off x="2339752" y="260648"/>
            <a:ext cx="6229926" cy="4237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Диагностика  компетентности педагогов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99545" y="1484784"/>
          <a:ext cx="8627754" cy="5112567"/>
        </p:xfrm>
        <a:graphic>
          <a:graphicData uri="http://schemas.openxmlformats.org/drawingml/2006/table">
            <a:tbl>
              <a:tblPr/>
              <a:tblGrid>
                <a:gridCol w="4128439"/>
                <a:gridCol w="4499315"/>
              </a:tblGrid>
              <a:tr h="51125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i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Проведено 48 </a:t>
                      </a:r>
                      <a:r>
                        <a:rPr lang="ru-RU" sz="1600" b="1" i="1" u="sng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мастер – </a:t>
                      </a:r>
                      <a:r>
                        <a:rPr lang="ru-RU" sz="1600" b="1" i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классов.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i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участников  -299 человек (80%).</a:t>
                      </a:r>
                      <a:r>
                        <a:rPr lang="ru-RU" sz="1600" b="1" i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«Повышение мотивации учащихся к обучению в условиях ФГОС», учитель английского языка МБОУ Шахунской СОШ № 14 Кондрашова Г.В</a:t>
                      </a:r>
                      <a:r>
                        <a:rPr lang="ru-RU" sz="16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-450215" algn="l"/>
                          <a:tab pos="450215" algn="l"/>
                        </a:tabLst>
                      </a:pP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</a:t>
                      </a:r>
                      <a:r>
                        <a:rPr lang="ru-RU" sz="16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Развитие логического мышления школьников с помощью ИКТ», учитель экономики МБОУ «Хмелевицкая СОШ» Смирнова И.Н</a:t>
                      </a:r>
                      <a:r>
                        <a:rPr lang="ru-RU" sz="16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-450215" algn="l"/>
                          <a:tab pos="450215" algn="l"/>
                        </a:tabLst>
                      </a:pP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</a:t>
                      </a:r>
                      <a:r>
                        <a:rPr lang="ru-RU" sz="16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Проектирование на уроках литературы», учитель русского языка и литературы МБОУ «Гимназия» Антакова Т.Ю.</a:t>
                      </a:r>
                      <a:endParaRPr lang="ru-RU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62250" algn="l"/>
                        </a:tabLs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Рисунок 2" descr="C:\Users\Методист_ИДЦ\Desktop\мастер-классы\2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556792"/>
            <a:ext cx="2643386" cy="1728192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4" name="Рисунок 3" descr="C:\Users\Методист_ИДЦ\Desktop\мастер-классы\2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924944"/>
            <a:ext cx="2784042" cy="1733610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Рисунок 4" descr="C:\Users\Методист_ИДЦ\Desktop\мастер-классы\МАСТЕР КЛАССЫ 10.2014\DSC002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797152"/>
            <a:ext cx="2711953" cy="1728192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grpSp>
        <p:nvGrpSpPr>
          <p:cNvPr id="6" name="Группа 19"/>
          <p:cNvGrpSpPr/>
          <p:nvPr/>
        </p:nvGrpSpPr>
        <p:grpSpPr>
          <a:xfrm>
            <a:off x="323528" y="260647"/>
            <a:ext cx="1656184" cy="1152129"/>
            <a:chOff x="251520" y="1"/>
            <a:chExt cx="2520279" cy="1916831"/>
          </a:xfrm>
        </p:grpSpPr>
        <p:grpSp>
          <p:nvGrpSpPr>
            <p:cNvPr id="7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9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8" name="Рисунок 1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Скругленный прямоугольник 15"/>
          <p:cNvSpPr/>
          <p:nvPr/>
        </p:nvSpPr>
        <p:spPr>
          <a:xfrm>
            <a:off x="2267744" y="188640"/>
            <a:ext cx="6229926" cy="52080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и содержание работы с педагогами по внедрению проектно – дифференцированного обучения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267744" y="764704"/>
            <a:ext cx="6192688" cy="42372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Диссеминация педопыта участниками клуба «Педагог – мастер»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449783" y="389276"/>
            <a:ext cx="615072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Алгоритм организации проведения мастер-классов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61974" y="1340768"/>
            <a:ext cx="7898457" cy="5040560"/>
            <a:chOff x="885" y="1749"/>
            <a:chExt cx="8055" cy="7506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4950" y="3000"/>
              <a:ext cx="3329" cy="801"/>
            </a:xfrm>
            <a:prstGeom prst="rect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Изучение запросов педагогов школ округа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5670" y="4053"/>
              <a:ext cx="3105" cy="1127"/>
            </a:xfrm>
            <a:prstGeom prst="rect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Сбор заявок ОО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Формирование групп  участников мастер-классов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9" name="AutoShape 5"/>
            <p:cNvSpPr>
              <a:spLocks noChangeArrowheads="1"/>
            </p:cNvSpPr>
            <p:nvPr/>
          </p:nvSpPr>
          <p:spPr bwMode="auto">
            <a:xfrm>
              <a:off x="1095" y="5055"/>
              <a:ext cx="3570" cy="1755"/>
            </a:xfrm>
            <a:prstGeom prst="flowChartAlternateProcess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B6DDE8"/>
                </a:gs>
              </a:gsLst>
              <a:lin ang="5400000" scaled="1"/>
            </a:gradFill>
            <a:ln w="12700">
              <a:solidFill>
                <a:srgbClr val="92CDDC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Основной этап</a:t>
              </a:r>
              <a:endPara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Проведение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мастер – классов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30" name="AutoShape 6"/>
            <p:cNvCxnSpPr>
              <a:cxnSpLocks noChangeShapeType="1"/>
            </p:cNvCxnSpPr>
            <p:nvPr/>
          </p:nvCxnSpPr>
          <p:spPr bwMode="auto">
            <a:xfrm>
              <a:off x="3600" y="2319"/>
              <a:ext cx="585" cy="0"/>
            </a:xfrm>
            <a:prstGeom prst="straightConnector1">
              <a:avLst/>
            </a:prstGeom>
            <a:noFill/>
            <a:ln w="9525">
              <a:solidFill>
                <a:schemeClr val="accent3">
                  <a:lumMod val="75000"/>
                </a:schemeClr>
              </a:solidFill>
              <a:round/>
              <a:headEnd/>
              <a:tailEnd type="triangle" w="med" len="med"/>
            </a:ln>
          </p:spPr>
        </p:cxnSp>
        <p:cxnSp>
          <p:nvCxnSpPr>
            <p:cNvPr id="1031" name="AutoShape 7"/>
            <p:cNvCxnSpPr>
              <a:cxnSpLocks noChangeShapeType="1"/>
            </p:cNvCxnSpPr>
            <p:nvPr/>
          </p:nvCxnSpPr>
          <p:spPr bwMode="auto">
            <a:xfrm>
              <a:off x="4305" y="2829"/>
              <a:ext cx="645" cy="600"/>
            </a:xfrm>
            <a:prstGeom prst="bentConnector3">
              <a:avLst>
                <a:gd name="adj1" fmla="val 49921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2" name="AutoShape 8"/>
            <p:cNvCxnSpPr>
              <a:cxnSpLocks noChangeShapeType="1"/>
            </p:cNvCxnSpPr>
            <p:nvPr/>
          </p:nvCxnSpPr>
          <p:spPr bwMode="auto">
            <a:xfrm>
              <a:off x="5115" y="3801"/>
              <a:ext cx="555" cy="510"/>
            </a:xfrm>
            <a:prstGeom prst="bentConnector3">
              <a:avLst>
                <a:gd name="adj1" fmla="val 49912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033" name="AutoShape 9"/>
            <p:cNvSpPr>
              <a:spLocks noChangeArrowheads="1"/>
            </p:cNvSpPr>
            <p:nvPr/>
          </p:nvSpPr>
          <p:spPr bwMode="auto">
            <a:xfrm>
              <a:off x="1995" y="2958"/>
              <a:ext cx="405" cy="1995"/>
            </a:xfrm>
            <a:prstGeom prst="downArrow">
              <a:avLst>
                <a:gd name="adj1" fmla="val 50000"/>
                <a:gd name="adj2" fmla="val 123148"/>
              </a:avLst>
            </a:prstGeom>
            <a:solidFill>
              <a:srgbClr val="C0504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cxnSp>
          <p:nvCxnSpPr>
            <p:cNvPr id="1034" name="AutoShape 10"/>
            <p:cNvCxnSpPr>
              <a:cxnSpLocks noChangeShapeType="1"/>
            </p:cNvCxnSpPr>
            <p:nvPr/>
          </p:nvCxnSpPr>
          <p:spPr bwMode="auto">
            <a:xfrm flipH="1">
              <a:off x="4665" y="5512"/>
              <a:ext cx="2355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35" name="AutoShape 11"/>
            <p:cNvSpPr>
              <a:spLocks noChangeArrowheads="1"/>
            </p:cNvSpPr>
            <p:nvPr/>
          </p:nvSpPr>
          <p:spPr bwMode="auto">
            <a:xfrm>
              <a:off x="1350" y="7575"/>
              <a:ext cx="2715" cy="1455"/>
            </a:xfrm>
            <a:prstGeom prst="flowChartAlternateProcess">
              <a:avLst/>
            </a:prstGeom>
            <a:gradFill rotWithShape="0">
              <a:gsLst>
                <a:gs pos="0">
                  <a:srgbClr val="C2D69B"/>
                </a:gs>
                <a:gs pos="50000">
                  <a:srgbClr val="EAF1DD"/>
                </a:gs>
                <a:gs pos="100000">
                  <a:srgbClr val="C2D69B"/>
                </a:gs>
              </a:gsLst>
              <a:lin ang="18900000" scaled="1"/>
            </a:gradFill>
            <a:ln w="12700">
              <a:solidFill>
                <a:srgbClr val="C2D69B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Рефлексивно – оценочный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этап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AutoShape 12"/>
            <p:cNvSpPr>
              <a:spLocks noChangeArrowheads="1"/>
            </p:cNvSpPr>
            <p:nvPr/>
          </p:nvSpPr>
          <p:spPr bwMode="auto">
            <a:xfrm>
              <a:off x="2400" y="6894"/>
              <a:ext cx="435" cy="578"/>
            </a:xfrm>
            <a:prstGeom prst="downArrow">
              <a:avLst>
                <a:gd name="adj1" fmla="val 50000"/>
                <a:gd name="adj2" fmla="val 33218"/>
              </a:avLst>
            </a:prstGeom>
            <a:solidFill>
              <a:srgbClr val="C0504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5370" y="6645"/>
              <a:ext cx="3570" cy="1140"/>
            </a:xfrm>
            <a:prstGeom prst="rect">
              <a:avLst/>
            </a:prstGeom>
            <a:solidFill>
              <a:srgbClr val="FFFFFF"/>
            </a:solidFill>
            <a:ln w="63500" cmpd="thickThin">
              <a:solidFill>
                <a:srgbClr val="9BBB59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Анкетирование участников мастер-классов   по результатам  работы секций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5370" y="8070"/>
              <a:ext cx="2760" cy="1185"/>
            </a:xfrm>
            <a:prstGeom prst="rect">
              <a:avLst/>
            </a:prstGeom>
            <a:solidFill>
              <a:srgbClr val="FFFFFF"/>
            </a:solidFill>
            <a:ln w="63500" cmpd="thickThin">
              <a:solidFill>
                <a:srgbClr val="9BBB59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Самооценка руководителей мастер-классов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 flipV="1">
              <a:off x="4065" y="7472"/>
              <a:ext cx="1305" cy="4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0" name="AutoShape 16"/>
            <p:cNvCxnSpPr>
              <a:cxnSpLocks noChangeShapeType="1"/>
            </p:cNvCxnSpPr>
            <p:nvPr/>
          </p:nvCxnSpPr>
          <p:spPr bwMode="auto">
            <a:xfrm>
              <a:off x="4065" y="8544"/>
              <a:ext cx="1305" cy="48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1" name="AutoShape 17"/>
            <p:cNvCxnSpPr>
              <a:cxnSpLocks noChangeShapeType="1"/>
            </p:cNvCxnSpPr>
            <p:nvPr/>
          </p:nvCxnSpPr>
          <p:spPr bwMode="auto">
            <a:xfrm flipV="1">
              <a:off x="7020" y="5055"/>
              <a:ext cx="0" cy="4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042" name="AutoShape 18"/>
            <p:cNvSpPr>
              <a:spLocks noChangeArrowheads="1"/>
            </p:cNvSpPr>
            <p:nvPr/>
          </p:nvSpPr>
          <p:spPr bwMode="auto">
            <a:xfrm>
              <a:off x="885" y="1749"/>
              <a:ext cx="2715" cy="1080"/>
            </a:xfrm>
            <a:prstGeom prst="flowChartAlternateProcess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E5B8B7"/>
                </a:gs>
              </a:gsLst>
              <a:lin ang="5400000" scaled="1"/>
            </a:gradFill>
            <a:ln w="12700">
              <a:solidFill>
                <a:srgbClr val="D99594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Подготовительный этап</a:t>
              </a: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3" name="Rectangle 19"/>
            <p:cNvSpPr>
              <a:spLocks noChangeArrowheads="1"/>
            </p:cNvSpPr>
            <p:nvPr/>
          </p:nvSpPr>
          <p:spPr bwMode="auto">
            <a:xfrm>
              <a:off x="4185" y="1989"/>
              <a:ext cx="2835" cy="840"/>
            </a:xfrm>
            <a:prstGeom prst="rect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Составление программы мастер-классов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19"/>
          <p:cNvGrpSpPr/>
          <p:nvPr/>
        </p:nvGrpSpPr>
        <p:grpSpPr>
          <a:xfrm>
            <a:off x="323528" y="0"/>
            <a:ext cx="2088232" cy="1412777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26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7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8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9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30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31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32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25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99545" y="1340768"/>
          <a:ext cx="8376911" cy="5575743"/>
        </p:xfrm>
        <a:graphic>
          <a:graphicData uri="http://schemas.openxmlformats.org/drawingml/2006/table">
            <a:tbl>
              <a:tblPr/>
              <a:tblGrid>
                <a:gridCol w="3624383"/>
                <a:gridCol w="4752528"/>
              </a:tblGrid>
              <a:tr h="55757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Педагогический десант.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МБОУ Шахунская СОШ №2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Шахунская  СОШ №1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Шахунская СОШ№14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Туманинская ООШ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endParaRPr lang="ru-RU" sz="14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Мастер – класс «Реализация учительского</a:t>
                      </a:r>
                      <a:r>
                        <a:rPr lang="ru-RU" sz="14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проекта – способ внедрения инновационных идей» Держурина Е.Н. , учитель МБОУ «Гимназия»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endParaRPr lang="ru-RU" sz="14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Мастер – классы  «Дифференцированный подход в обучении», И.Н. Тихомирова,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О.И. Адабир, С.В. Малкова, педагоги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450215" algn="l"/>
                          <a:tab pos="45021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МБОУ Лужайской СОШ </a:t>
                      </a:r>
                      <a:endParaRPr lang="ru-RU" sz="14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endParaRPr lang="ru-RU" sz="14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Муниципальная проблемная  группа «Системный подход в организации</a:t>
                      </a:r>
                      <a:r>
                        <a:rPr lang="ru-RU" sz="14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проектно -</a:t>
                      </a:r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исследовательской деятельности школьников» , руководитель Зорина Н.Н.,  учитель биологии МБОУ «Гимназия»</a:t>
                      </a:r>
                      <a:endParaRPr lang="ru-RU" sz="14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endParaRPr lang="ru-RU" sz="1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450215" algn="l"/>
                          <a:tab pos="450215" algn="l"/>
                        </a:tabLst>
                      </a:pP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762250" algn="l"/>
                        </a:tabLs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" name="Группа 19"/>
          <p:cNvGrpSpPr/>
          <p:nvPr/>
        </p:nvGrpSpPr>
        <p:grpSpPr>
          <a:xfrm>
            <a:off x="323528" y="260647"/>
            <a:ext cx="1872208" cy="1152129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9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8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Скругленный прямоугольник 15"/>
          <p:cNvSpPr/>
          <p:nvPr/>
        </p:nvSpPr>
        <p:spPr>
          <a:xfrm>
            <a:off x="2267744" y="188640"/>
            <a:ext cx="6229926" cy="52080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и содержание работы с педагогами по внедрению проектно – дифференцированного обучения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267744" y="764704"/>
            <a:ext cx="6192688" cy="42372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16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Диссеминация педопыта участниками клуба «Педагог – мастер»</a:t>
            </a:r>
          </a:p>
        </p:txBody>
      </p:sp>
      <p:pic>
        <p:nvPicPr>
          <p:cNvPr id="18" name="Рисунок 17" descr="S700204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412776"/>
            <a:ext cx="2574395" cy="1629968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9" name="Рисунок 5" descr="IMG_3117 - Коп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077072"/>
            <a:ext cx="2592288" cy="1584176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0" name="Picture 1" descr="D:\Мои документы\Клуб Педагог-мастер\СОШ №1, 12января 2011\S70033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852936"/>
            <a:ext cx="2376264" cy="1656184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1" name="Рисунок 20" descr="C:\Documents and Settings\user\Рабочий стол\фото мл\P102026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5373216"/>
            <a:ext cx="2448272" cy="1484784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/>
        </p:nvGraphicFramePr>
        <p:xfrm>
          <a:off x="251520" y="0"/>
          <a:ext cx="5328592" cy="659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Содержимое 5" descr="C:\мои документы\Крайнова\НОУ\НОУ фото нач школа\Технология проекты\IMG_5236.JPG"/>
          <p:cNvPicPr>
            <a:picLocks/>
          </p:cNvPicPr>
          <p:nvPr/>
        </p:nvPicPr>
        <p:blipFill>
          <a:blip r:embed="rId3" cstate="print"/>
          <a:srcRect t="14107"/>
          <a:stretch>
            <a:fillRect/>
          </a:stretch>
        </p:blipFill>
        <p:spPr bwMode="auto">
          <a:xfrm>
            <a:off x="5652120" y="404664"/>
            <a:ext cx="3024336" cy="194421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мои документы\Крайнова\НОУ\НОУ фото 29 апреля 2014\Химия\DSCN6624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492896"/>
            <a:ext cx="3024336" cy="187220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sx="1000" sy="1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4" descr="C:\мои документы\Крайнова\НОУ\НОУ фото нач школа\Экология и здоровье\IMG_5226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581128"/>
            <a:ext cx="3024336" cy="194421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мои документы\Крайнова\НОУ\НОУ фото 29 апреля 2014\IMG_5283.JPG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563888" y="980728"/>
            <a:ext cx="1844566" cy="1311469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9"/>
          <p:cNvGrpSpPr/>
          <p:nvPr/>
        </p:nvGrpSpPr>
        <p:grpSpPr>
          <a:xfrm>
            <a:off x="323528" y="260647"/>
            <a:ext cx="2088232" cy="1152129"/>
            <a:chOff x="251520" y="1"/>
            <a:chExt cx="2520279" cy="1916831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5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6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4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Скругленный прямоугольник 11"/>
          <p:cNvSpPr/>
          <p:nvPr/>
        </p:nvSpPr>
        <p:spPr>
          <a:xfrm>
            <a:off x="2483768" y="188640"/>
            <a:ext cx="6120680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Повышение компетентности </a:t>
            </a:r>
          </a:p>
          <a:p>
            <a:pPr algn="ctr" eaLnBrk="1" hangingPunct="1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педагогов на заседаниях ММО </a:t>
            </a:r>
          </a:p>
        </p:txBody>
      </p:sp>
      <p:pic>
        <p:nvPicPr>
          <p:cNvPr id="322562" name="Picture 2" descr="C:\Users\_3014~1\AppData\Local\Temp\Rar$DIa0.597\IMG_23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84784"/>
            <a:ext cx="3528392" cy="2232248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322563" name="Picture 3" descr="C:\Users\_3014~1\AppData\Local\Temp\Rar$DIa0.682\IMG_49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484784"/>
            <a:ext cx="3312368" cy="2304256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7" name="Прямоугольник 16"/>
          <p:cNvSpPr/>
          <p:nvPr/>
        </p:nvSpPr>
        <p:spPr>
          <a:xfrm>
            <a:off x="755576" y="3933056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Семинар-практикум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"Проектное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обучение как средство формирование ключевых  компетенций обучающихся на уроках географии"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860032" y="4221088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Семинар-практикум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Новые подходы при проектировании урока биологии"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720" y="228600"/>
            <a:ext cx="6552728" cy="114300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педработников  ОО округа, </a:t>
            </a:r>
            <a:b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принявших активное участие в общественном обсуждении  примерной ООП ООО</a:t>
            </a:r>
            <a:endParaRPr lang="ru-RU" sz="20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539552" y="1412776"/>
          <a:ext cx="8064896" cy="5016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5" name="Picture 2" descr="&amp;Ocy;&amp;bcy;&amp;rcy;&amp;acy;&amp;zcy;&amp;ocy;&amp;vcy;&amp;acy;&amp;tcy;&amp;iecy;&amp;lcy;&amp;softcy;&amp;ncy;&amp;ycy;&amp;iecy; &amp;pcy;&amp;rcy;&amp;ocy;&amp;gcy;&amp;rcy;&amp;acy;&amp;mcy;&amp;mcy;&amp;ycy; &amp;rcy;&amp;ocy;&amp;scy;&amp;scy;&amp;icy;&amp;jcy;&amp;scy;&amp;kcy;&amp;ocy;&amp;iecy; &amp;ocy;&amp;bcy;&amp;rcy;&amp;acy;&amp;zcy;&amp;ocy;&amp;vcy;&amp;acy;&amp;ncy;&amp;icy;&amp;iecy; &amp;dcy;&amp;lcy;&amp;yacy; &quot; &amp;TScy;&amp;Jcy;&amp;Tcy;&amp;Jcy;&amp;Zcy;&amp;IEcy;&amp;Ncy;J&amp;Ocy;&amp;Ucy;&amp;Rcy;&amp;Ncy;&amp;Acy;&amp;Lcy;.&amp;Jcy;&amp;Ncy;&amp;Fcy;&amp;O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1872208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95736" y="274638"/>
            <a:ext cx="6768752" cy="114300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Разделы сайта общественного обсуждения,</a:t>
            </a:r>
            <a:b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вызвавшие наибольший интерес  у педагогических работников ОО округа</a:t>
            </a:r>
            <a:endParaRPr lang="ru-RU" sz="20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z="1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1500175"/>
          <a:ext cx="8352927" cy="4953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9922"/>
                <a:gridCol w="2256102"/>
                <a:gridCol w="966903"/>
              </a:tblGrid>
              <a:tr h="59648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5">
                              <a:lumMod val="10000"/>
                            </a:schemeClr>
                          </a:solidFill>
                        </a:rPr>
                        <a:t>Разделы сайта</a:t>
                      </a:r>
                      <a:endParaRPr lang="ru-RU" sz="1600" dirty="0">
                        <a:solidFill>
                          <a:schemeClr val="accent5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5">
                              <a:lumMod val="10000"/>
                            </a:schemeClr>
                          </a:solidFill>
                        </a:rPr>
                        <a:t>Число участников обсуждения</a:t>
                      </a:r>
                      <a:endParaRPr lang="ru-RU" sz="1600" dirty="0">
                        <a:solidFill>
                          <a:schemeClr val="accent5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accent5">
                              <a:lumMod val="10000"/>
                            </a:schemeClr>
                          </a:solidFill>
                        </a:rPr>
                        <a:t>%</a:t>
                      </a:r>
                      <a:endParaRPr lang="ru-RU" sz="1600" dirty="0">
                        <a:solidFill>
                          <a:schemeClr val="accent5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Программы учебных предметов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116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36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Планируемые результаты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44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Универсальные учебные действия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54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Воспитание и социализация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31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Коррекционная работа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Система оценки качества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46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689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Учебный план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71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36840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Система</a:t>
                      </a:r>
                      <a:r>
                        <a:rPr lang="ru-RU" b="1" baseline="0" dirty="0" smtClean="0"/>
                        <a:t> условий</a:t>
                      </a:r>
                    </a:p>
                    <a:p>
                      <a:r>
                        <a:rPr lang="ru-RU" b="1" baseline="0" dirty="0" smtClean="0"/>
                        <a:t> </a:t>
                      </a:r>
                      <a:r>
                        <a:rPr lang="ru-RU" sz="1600" baseline="0" dirty="0" smtClean="0"/>
                        <a:t>(кадровые и психолого-педагогические условия; материально-технические условия; информационно- методические условия)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38</a:t>
                      </a:r>
                      <a:endParaRPr lang="ru-RU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38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2" descr="&amp;Ocy;&amp;bcy;&amp;rcy;&amp;acy;&amp;zcy;&amp;ocy;&amp;vcy;&amp;acy;&amp;tcy;&amp;iecy;&amp;lcy;&amp;softcy;&amp;ncy;&amp;ycy;&amp;iecy; &amp;pcy;&amp;rcy;&amp;ocy;&amp;gcy;&amp;rcy;&amp;acy;&amp;mcy;&amp;mcy;&amp;ycy; &amp;rcy;&amp;ocy;&amp;scy;&amp;scy;&amp;icy;&amp;jcy;&amp;scy;&amp;kcy;&amp;ocy;&amp;iecy; &amp;ocy;&amp;bcy;&amp;rcy;&amp;acy;&amp;zcy;&amp;ocy;&amp;vcy;&amp;acy;&amp;ncy;&amp;icy;&amp;iecy; &amp;dcy;&amp;lcy;&amp;yacy; &quot; &amp;TScy;&amp;Jcy;&amp;Tcy;&amp;Jcy;&amp;Zcy;&amp;IEcy;&amp;Ncy;J&amp;Ocy;&amp;Ucy;&amp;Rcy;&amp;Ncy;&amp;Acy;&amp;Lcy;.&amp;Jcy;&amp;Ncy;&amp;Fcy;&amp;O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656184" cy="136815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411760" y="260648"/>
            <a:ext cx="6118225" cy="661987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    педагогов </a:t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«Калейдоскоп методических идей»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67544" y="1340768"/>
            <a:ext cx="4248472" cy="57606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участия педагогов 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номинации "Социальный проект»</a:t>
            </a:r>
            <a:endParaRPr lang="ru-RU" sz="18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251520" y="1916832"/>
          <a:ext cx="4968552" cy="46885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" name="Группа 19"/>
          <p:cNvGrpSpPr/>
          <p:nvPr/>
        </p:nvGrpSpPr>
        <p:grpSpPr>
          <a:xfrm>
            <a:off x="323528" y="0"/>
            <a:ext cx="1872208" cy="1412777"/>
            <a:chOff x="251520" y="1"/>
            <a:chExt cx="2520279" cy="1916831"/>
          </a:xfrm>
        </p:grpSpPr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2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1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Прямоугольник 18"/>
          <p:cNvSpPr/>
          <p:nvPr/>
        </p:nvSpPr>
        <p:spPr>
          <a:xfrm>
            <a:off x="4932040" y="1268761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 педагогов,</a:t>
            </a:r>
          </a:p>
          <a:p>
            <a:pPr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участников номинации </a:t>
            </a:r>
          </a:p>
          <a:p>
            <a:pPr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«Технологическая карта урока (учебного занятия)»</a:t>
            </a:r>
            <a:endParaRPr lang="ru-RU" sz="16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5148064" y="2057400"/>
          <a:ext cx="3096344" cy="3819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 descr="C:\Users\Методист_ИДЦ\Desktop\Фестиваль\IMG_2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3384376" cy="2232248"/>
          </a:xfrm>
          <a:prstGeom prst="snip2Diag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66915" name="Picture 3" descr="C:\Users\Методист_ИДЦ\Desktop\Фестиваль\IMG_25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645024"/>
            <a:ext cx="3384376" cy="2232248"/>
          </a:xfrm>
          <a:prstGeom prst="snip2Diag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66916" name="Picture 4" descr="C:\Users\Методист_ИДЦ\Desktop\Фестиваль\IMG_2533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4664"/>
            <a:ext cx="3456384" cy="2160240"/>
          </a:xfrm>
          <a:prstGeom prst="snip2Diag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66919" name="Rectangle 7"/>
          <p:cNvSpPr>
            <a:spLocks noChangeArrowheads="1"/>
          </p:cNvSpPr>
          <p:nvPr/>
        </p:nvSpPr>
        <p:spPr bwMode="auto">
          <a:xfrm>
            <a:off x="2555776" y="292007"/>
            <a:ext cx="2664296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Фестиваль методических идей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"Инновационное движение в образовании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городского округа город Шахунья в условиях введения ФГОС".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работе фестиваля приняли участие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162</a:t>
            </a: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педагога.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877273"/>
            <a:ext cx="4499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Секция   «Системно- деятельностный подход в образовании и воспитании в рамках реализации ФГОС</a:t>
            </a: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6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32040" y="2708920"/>
            <a:ext cx="4032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Секция </a:t>
            </a:r>
          </a:p>
          <a:p>
            <a:pPr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«Конструирование современного урока». </a:t>
            </a:r>
            <a:endParaRPr lang="ru-RU" sz="16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4572000" y="5813485"/>
            <a:ext cx="42484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318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Секция «Современные формы организации внеклассной работы  с обучающимися».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 descr="D:\Мои документы\Фестиваль\IMG_2505 -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1340768"/>
            <a:ext cx="2664296" cy="2138928"/>
          </a:xfrm>
          <a:prstGeom prst="snip2Diag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grpSp>
        <p:nvGrpSpPr>
          <p:cNvPr id="10" name="Группа 19"/>
          <p:cNvGrpSpPr/>
          <p:nvPr/>
        </p:nvGrpSpPr>
        <p:grpSpPr>
          <a:xfrm>
            <a:off x="323528" y="0"/>
            <a:ext cx="1656184" cy="1340769"/>
            <a:chOff x="251520" y="1"/>
            <a:chExt cx="2520279" cy="1916831"/>
          </a:xfrm>
        </p:grpSpPr>
        <p:grpSp>
          <p:nvGrpSpPr>
            <p:cNvPr id="11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3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2" name="Рисунок 1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95536" y="1124744"/>
          <a:ext cx="820891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624736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Функции экспертно -методического совета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9"/>
          <p:cNvGrpSpPr/>
          <p:nvPr/>
        </p:nvGrpSpPr>
        <p:grpSpPr>
          <a:xfrm>
            <a:off x="179512" y="1"/>
            <a:ext cx="1656184" cy="1124744"/>
            <a:chOff x="251520" y="1"/>
            <a:chExt cx="2520279" cy="1916831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8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7" name="Рисунок 1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Стрелка вниз 14"/>
          <p:cNvSpPr/>
          <p:nvPr/>
        </p:nvSpPr>
        <p:spPr>
          <a:xfrm>
            <a:off x="2123728" y="764704"/>
            <a:ext cx="64807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139952" y="764704"/>
            <a:ext cx="64807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6732240" y="764704"/>
            <a:ext cx="64807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44008" y="4365104"/>
            <a:ext cx="3960440" cy="1800200"/>
          </a:xfrm>
        </p:spPr>
        <p:txBody>
          <a:bodyPr anchor="t">
            <a:normAutofit/>
          </a:bodyPr>
          <a:lstStyle/>
          <a:p>
            <a:pPr algn="ctr"/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Семинар-практикум с заместителями директоров по учебно-воспитательной работе «Системно - деятельностный подход как основа формирования универсальных учебных действий  в обучении» </a:t>
            </a:r>
            <a:b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(март 2014 г,  Шахунская СОШ № 2 )</a:t>
            </a:r>
            <a:endParaRPr lang="ru-RU" sz="14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907704" y="260350"/>
            <a:ext cx="6984776" cy="504825"/>
          </a:xfrm>
        </p:spPr>
        <p:txBody>
          <a:bodyPr anchor="t">
            <a:noAutofit/>
          </a:bodyPr>
          <a:lstStyle/>
          <a:p>
            <a:pPr algn="ctr">
              <a:buNone/>
            </a:pPr>
            <a:r>
              <a:rPr lang="ru-RU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компетентности руководителей ОО</a:t>
            </a:r>
            <a:endParaRPr lang="ru-RU" b="1" i="1" u="sng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908720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</a:t>
            </a:r>
            <a:r>
              <a:rPr lang="ru-RU" sz="16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заместителями директоров по </a:t>
            </a:r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учебно-воспитательной работе </a:t>
            </a:r>
            <a:r>
              <a:rPr lang="ru-RU" sz="16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«Организация проектной деятельности  учащихся как одно из основных требований  ФГОС» </a:t>
            </a:r>
            <a:endParaRPr lang="ru-RU" sz="16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сентябрь  2014 г, МБОУ «Гимназия</a:t>
            </a:r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endParaRPr lang="ru-RU" sz="16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Методист_ИДЦ\Desktop\К отчету\фото к отчету 2014\IMG_4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3456384" cy="2232248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0" name="Прямоугольник 9"/>
          <p:cNvSpPr/>
          <p:nvPr/>
        </p:nvSpPr>
        <p:spPr>
          <a:xfrm>
            <a:off x="4644008" y="2708921"/>
            <a:ext cx="417646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Семинар – практикум</a:t>
            </a:r>
            <a:b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«Методика подготовки и проведения педсовета в условиях введения ФГОС»</a:t>
            </a:r>
            <a:b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(январь 2014 года, МБОУ Туманинская ООШ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b="1" i="1" dirty="0"/>
          </a:p>
        </p:txBody>
      </p:sp>
      <p:pic>
        <p:nvPicPr>
          <p:cNvPr id="11" name="Содержимое 20" descr="IMG_47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861048"/>
            <a:ext cx="3528392" cy="237626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grpSp>
        <p:nvGrpSpPr>
          <p:cNvPr id="5" name="Группа 19"/>
          <p:cNvGrpSpPr/>
          <p:nvPr/>
        </p:nvGrpSpPr>
        <p:grpSpPr>
          <a:xfrm>
            <a:off x="323528" y="1"/>
            <a:ext cx="1872208" cy="1268760"/>
            <a:chOff x="251520" y="1"/>
            <a:chExt cx="2520279" cy="1916831"/>
          </a:xfrm>
        </p:grpSpPr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5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4" name="Рисунок 1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323528" y="1340768"/>
          <a:ext cx="4876085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 descr="C:\Users\Методист_ИДЦ\Desktop\К отчету\фото к отчету 2014\IMG_5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484784"/>
            <a:ext cx="3384376" cy="2204864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195736" y="188641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 аттестации </a:t>
            </a:r>
          </a:p>
          <a:p>
            <a:pPr algn="ctr"/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педагогических и руководящих кадров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3" descr="F:\АТТЕСТАЦИЯ\IMG_50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3312368" cy="2304256"/>
          </a:xfrm>
          <a:prstGeom prst="snip2Diag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  <a:softEdge rad="63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grpSp>
        <p:nvGrpSpPr>
          <p:cNvPr id="7" name="Группа 19"/>
          <p:cNvGrpSpPr/>
          <p:nvPr/>
        </p:nvGrpSpPr>
        <p:grpSpPr>
          <a:xfrm>
            <a:off x="323528" y="260647"/>
            <a:ext cx="2016224" cy="936105"/>
            <a:chOff x="251520" y="1"/>
            <a:chExt cx="2520279" cy="1916831"/>
          </a:xfrm>
        </p:grpSpPr>
        <p:grpSp>
          <p:nvGrpSpPr>
            <p:cNvPr id="8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0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9" name="Рисунок 1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67544" y="764704"/>
          <a:ext cx="8352928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2483768" y="332656"/>
            <a:ext cx="5976664" cy="6926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Диагностика готовности педагогов к внедрению  проектно – диффференцированого обучения</a:t>
            </a:r>
          </a:p>
        </p:txBody>
      </p:sp>
      <p:grpSp>
        <p:nvGrpSpPr>
          <p:cNvPr id="4" name="Группа 19"/>
          <p:cNvGrpSpPr/>
          <p:nvPr/>
        </p:nvGrpSpPr>
        <p:grpSpPr>
          <a:xfrm>
            <a:off x="251520" y="0"/>
            <a:ext cx="1872208" cy="1556792"/>
            <a:chOff x="251520" y="1"/>
            <a:chExt cx="2520279" cy="1916831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7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3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6" name="Рисунок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user\Local Settings\Temporary Internet Files\Content.Word\DSC01927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76872"/>
            <a:ext cx="3168352" cy="1944216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  <a:softEdge rad="112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339752" y="188640"/>
            <a:ext cx="6552728" cy="1101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160" b="1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 sz="2200" b="1" i="1" dirty="0" smtClean="0">
              <a:solidFill>
                <a:srgbClr val="0070C0"/>
              </a:solidFill>
            </a:endParaRPr>
          </a:p>
          <a:p>
            <a:pPr algn="ctr">
              <a:defRPr sz="2160" b="1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 b="1" i="1" dirty="0" smtClean="0">
              <a:solidFill>
                <a:srgbClr val="0070C0"/>
              </a:solidFill>
            </a:endParaRPr>
          </a:p>
          <a:p>
            <a:pPr>
              <a:defRPr sz="2160" b="1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 sz="2200" b="1" i="1" dirty="0">
              <a:solidFill>
                <a:srgbClr val="0070C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95736" y="285728"/>
            <a:ext cx="6733982" cy="62299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 педагогических</a:t>
            </a:r>
          </a:p>
          <a:p>
            <a:pPr algn="ctr" eaLnBrk="1" hangingPunct="1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руководящих кадров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1268760"/>
            <a:ext cx="388843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«Проектная деятельность  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информационно-образовательной 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среде </a:t>
            </a:r>
            <a:r>
              <a:rPr lang="en-US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века»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F:\курсы 2014\IMG_54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429000"/>
            <a:ext cx="3240360" cy="1944216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Методист_ИДЦ\Desktop\фото отчет\курсы 2014\IMG_54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268760"/>
            <a:ext cx="3240360" cy="1944216"/>
          </a:xfrm>
          <a:prstGeom prst="round2Diag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11560" y="5517232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Курсы руководителей ОУ «Организация проектно – исследовательского обучения в ОО   в условиях  внедрения ФГОС ООО»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2" name="Группа 19"/>
          <p:cNvGrpSpPr/>
          <p:nvPr/>
        </p:nvGrpSpPr>
        <p:grpSpPr>
          <a:xfrm>
            <a:off x="323528" y="1"/>
            <a:ext cx="1872208" cy="1268760"/>
            <a:chOff x="251520" y="1"/>
            <a:chExt cx="2520279" cy="1916831"/>
          </a:xfrm>
        </p:grpSpPr>
        <p:grpSp>
          <p:nvGrpSpPr>
            <p:cNvPr id="11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4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5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3" name="Рисунок 1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1" name="Рисунок 20" descr="IMG_5365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09120"/>
            <a:ext cx="3168352" cy="1872208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9"/>
          <p:cNvGrpSpPr/>
          <p:nvPr/>
        </p:nvGrpSpPr>
        <p:grpSpPr>
          <a:xfrm>
            <a:off x="179512" y="1"/>
            <a:ext cx="2016224" cy="1268760"/>
            <a:chOff x="251520" y="1"/>
            <a:chExt cx="2520279" cy="1916831"/>
          </a:xfrm>
        </p:grpSpPr>
        <p:grpSp>
          <p:nvGrpSpPr>
            <p:cNvPr id="13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15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6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7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8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9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0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21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14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908847"/>
            <a:ext cx="8705850" cy="5597969"/>
            <a:chOff x="570" y="1982"/>
            <a:chExt cx="13560" cy="8956"/>
          </a:xfrm>
        </p:grpSpPr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7590" y="2097"/>
              <a:ext cx="3645" cy="1863"/>
            </a:xfrm>
            <a:prstGeom prst="wedgeRectCallout">
              <a:avLst>
                <a:gd name="adj1" fmla="val -40944"/>
                <a:gd name="adj2" fmla="val 99435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Включение проектных задач в образовательную деятельность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sng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 180 </a:t>
              </a:r>
              <a:r>
                <a:rPr kumimoji="0" lang="ru-RU" sz="1400" b="1" i="0" u="sng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педагогов (56%) </a:t>
              </a:r>
              <a:endPara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5085" y="5037"/>
              <a:ext cx="4230" cy="1458"/>
            </a:xfrm>
            <a:prstGeom prst="rect">
              <a:avLst/>
            </a:prstGeom>
            <a:solidFill>
              <a:srgbClr val="E5B8B7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Реализация моделей организации проектной деятельности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9" name="AutoShape 5"/>
            <p:cNvSpPr>
              <a:spLocks noChangeArrowheads="1"/>
            </p:cNvSpPr>
            <p:nvPr/>
          </p:nvSpPr>
          <p:spPr bwMode="auto">
            <a:xfrm rot="16200000">
              <a:off x="1623" y="1433"/>
              <a:ext cx="2757" cy="3855"/>
            </a:xfrm>
            <a:prstGeom prst="wedgeRectCallout">
              <a:avLst>
                <a:gd name="adj1" fmla="val -56065"/>
                <a:gd name="adj2" fmla="val 92486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AutoShape 6"/>
            <p:cNvSpPr>
              <a:spLocks noChangeArrowheads="1"/>
            </p:cNvSpPr>
            <p:nvPr/>
          </p:nvSpPr>
          <p:spPr bwMode="auto">
            <a:xfrm>
              <a:off x="570" y="5532"/>
              <a:ext cx="3570" cy="1878"/>
            </a:xfrm>
            <a:prstGeom prst="wedgeRectCallout">
              <a:avLst>
                <a:gd name="adj1" fmla="val 72690"/>
                <a:gd name="adj2" fmla="val -21245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На отдельных уроках осуществление полного цикла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проектной деятельности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sng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97 педагогов (30%)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AutoShape 7"/>
            <p:cNvSpPr>
              <a:spLocks noChangeArrowheads="1"/>
            </p:cNvSpPr>
            <p:nvPr/>
          </p:nvSpPr>
          <p:spPr bwMode="auto">
            <a:xfrm>
              <a:off x="9960" y="8385"/>
              <a:ext cx="3060" cy="2307"/>
            </a:xfrm>
            <a:prstGeom prst="wedgeRectCallout">
              <a:avLst>
                <a:gd name="adj1" fmla="val -89218"/>
                <a:gd name="adj2" fmla="val -120481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В ОО выделены особые предметные области для освоения  проектной деятельности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32 педагога (10%)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AutoShape 8"/>
            <p:cNvSpPr>
              <a:spLocks noChangeArrowheads="1"/>
            </p:cNvSpPr>
            <p:nvPr/>
          </p:nvSpPr>
          <p:spPr bwMode="auto">
            <a:xfrm>
              <a:off x="5745" y="8835"/>
              <a:ext cx="3780" cy="2103"/>
            </a:xfrm>
            <a:prstGeom prst="wedgeRectCallout">
              <a:avLst>
                <a:gd name="adj1" fmla="val -7542"/>
                <a:gd name="adj2" fmla="val -150144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Выделение в рабочей программе  по отдельным учебным программам  проектного модуля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sng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28 педагогов (9%)</a:t>
              </a:r>
              <a:endPara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3" name="AutoShape 9"/>
            <p:cNvSpPr>
              <a:spLocks noChangeArrowheads="1"/>
            </p:cNvSpPr>
            <p:nvPr/>
          </p:nvSpPr>
          <p:spPr bwMode="auto">
            <a:xfrm>
              <a:off x="10935" y="4290"/>
              <a:ext cx="3195" cy="3567"/>
            </a:xfrm>
            <a:prstGeom prst="wedgeRectCallout">
              <a:avLst>
                <a:gd name="adj1" fmla="val -94130"/>
                <a:gd name="adj2" fmla="val 8176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Формирование опыта проектной деятельности при выполнении межпредметных проектов, осуществляемых во внеурочной деятельности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sng" strike="noStrike" cap="none" normalizeH="0" baseline="0" dirty="0" smtClean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effectLst/>
                  <a:latin typeface="Times New Roman" pitchFamily="18" charset="0"/>
                  <a:cs typeface="Arial" pitchFamily="34" charset="0"/>
                </a:rPr>
                <a:t>94 педагога (29%)</a:t>
              </a:r>
              <a:endParaRPr kumimoji="0" lang="ru-RU" sz="1800" b="0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AutoShape 10"/>
            <p:cNvSpPr>
              <a:spLocks noChangeArrowheads="1"/>
            </p:cNvSpPr>
            <p:nvPr/>
          </p:nvSpPr>
          <p:spPr bwMode="auto">
            <a:xfrm rot="10800000">
              <a:off x="1422" y="7995"/>
              <a:ext cx="3663" cy="2835"/>
            </a:xfrm>
            <a:prstGeom prst="wedgeRectCallout">
              <a:avLst>
                <a:gd name="adj1" fmla="val -70722"/>
                <a:gd name="adj2" fmla="val 93981"/>
              </a:avLst>
            </a:prstGeom>
            <a:solidFill>
              <a:srgbClr val="FDE9D9"/>
            </a:solidFill>
            <a:ln w="63500" cmpd="thickThin">
              <a:solidFill>
                <a:srgbClr val="C0504D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Скругленный прямоугольник 21"/>
          <p:cNvSpPr/>
          <p:nvPr/>
        </p:nvSpPr>
        <p:spPr>
          <a:xfrm>
            <a:off x="2195736" y="1"/>
            <a:ext cx="6445950" cy="8367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Модели организации проектной деятельности  в школах городского округа г. Шахунья  на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01.04.2015 г</a:t>
            </a:r>
            <a:endParaRPr lang="ru-RU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результатам диагностики педагогов)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11560" y="4653136"/>
            <a:ext cx="2160240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latin typeface="Times New Roman" pitchFamily="18" charset="0"/>
                <a:cs typeface="Arial" pitchFamily="34" charset="0"/>
              </a:rPr>
              <a:t>Осуществление проектной деятельности  в форме социальных проектов в рамках программы по воспитанию и социализации</a:t>
            </a:r>
          </a:p>
          <a:p>
            <a:pPr lvl="0" algn="ctr"/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118 педагогов (37%)</a:t>
            </a:r>
            <a:endParaRPr lang="ru-RU" sz="1400" u="sng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1052736"/>
            <a:ext cx="257403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latin typeface="Times New Roman" pitchFamily="18" charset="0"/>
                <a:cs typeface="Arial" pitchFamily="34" charset="0"/>
              </a:rPr>
              <a:t>На отдельных уроках  осуществляется  формирование отдельных проектных  действий  на содержательном  материале предмета</a:t>
            </a:r>
          </a:p>
          <a:p>
            <a:pPr lvl="0" algn="ctr"/>
            <a:r>
              <a:rPr lang="ru-RU" sz="1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191 педагог (59%)</a:t>
            </a:r>
            <a:endParaRPr lang="ru-RU" sz="1400" u="sng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19"/>
          <p:cNvGrpSpPr/>
          <p:nvPr/>
        </p:nvGrpSpPr>
        <p:grpSpPr>
          <a:xfrm>
            <a:off x="179512" y="0"/>
            <a:ext cx="2016224" cy="1628799"/>
            <a:chOff x="251520" y="1"/>
            <a:chExt cx="2520279" cy="1916831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451775" y="1"/>
              <a:ext cx="1837165" cy="1916831"/>
              <a:chOff x="112656709" y="106865105"/>
              <a:chExt cx="2235155" cy="2348027"/>
            </a:xfrm>
          </p:grpSpPr>
          <p:sp>
            <p:nvSpPr>
              <p:cNvPr id="6" name="Rectangle 5" hidden="1"/>
              <p:cNvSpPr>
                <a:spLocks noChangeArrowheads="1" noChangeShapeType="1"/>
              </p:cNvSpPr>
              <p:nvPr/>
            </p:nvSpPr>
            <p:spPr bwMode="auto">
              <a:xfrm>
                <a:off x="112656709" y="106865105"/>
                <a:ext cx="2235155" cy="2348027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7" name="Rectangle 6"/>
              <p:cNvSpPr>
                <a:spLocks noChangeArrowheads="1" noChangeShapeType="1"/>
              </p:cNvSpPr>
              <p:nvPr/>
            </p:nvSpPr>
            <p:spPr bwMode="auto">
              <a:xfrm>
                <a:off x="113772174" y="108557835"/>
                <a:ext cx="1030693" cy="440138"/>
              </a:xfrm>
              <a:prstGeom prst="rect">
                <a:avLst/>
              </a:prstGeom>
              <a:solidFill>
                <a:srgbClr val="CCCC99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8" name="Rectangle 7"/>
              <p:cNvSpPr>
                <a:spLocks noChangeArrowheads="1" noChangeShapeType="1"/>
              </p:cNvSpPr>
              <p:nvPr/>
            </p:nvSpPr>
            <p:spPr bwMode="auto">
              <a:xfrm>
                <a:off x="112745705" y="107081991"/>
                <a:ext cx="1030692" cy="440142"/>
              </a:xfrm>
              <a:prstGeom prst="rect">
                <a:avLst/>
              </a:prstGeom>
              <a:solidFill>
                <a:srgbClr val="000080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113774286" y="106989431"/>
                <a:ext cx="0" cy="532702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113774286" y="108557835"/>
                <a:ext cx="0" cy="592189"/>
              </a:xfrm>
              <a:prstGeom prst="line">
                <a:avLst/>
              </a:prstGeom>
              <a:noFill/>
              <a:ln w="25400" algn="ctr">
                <a:solidFill>
                  <a:srgbClr val="CCCC99"/>
                </a:solidFill>
                <a:round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1" name="AutoShape 10"/>
              <p:cNvSpPr>
                <a:spLocks noChangeArrowheads="1" noChangeShapeType="1"/>
              </p:cNvSpPr>
              <p:nvPr/>
            </p:nvSpPr>
            <p:spPr bwMode="auto">
              <a:xfrm flipV="1">
                <a:off x="112677771" y="106865105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  <p:sp>
            <p:nvSpPr>
              <p:cNvPr id="12" name="AutoShape 11"/>
              <p:cNvSpPr>
                <a:spLocks noChangeArrowheads="1" noChangeShapeType="1"/>
              </p:cNvSpPr>
              <p:nvPr/>
            </p:nvSpPr>
            <p:spPr bwMode="auto">
              <a:xfrm>
                <a:off x="112677771" y="107245623"/>
                <a:ext cx="2193031" cy="1967508"/>
              </a:xfrm>
              <a:custGeom>
                <a:avLst/>
                <a:gdLst>
                  <a:gd name="T0" fmla="*/ 2147483647 w 21600"/>
                  <a:gd name="T1" fmla="*/ 0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66 w 21600"/>
                  <a:gd name="T13" fmla="*/ 0 h 21600"/>
                  <a:gd name="T14" fmla="*/ 19034 w 21600"/>
                  <a:gd name="T15" fmla="*/ 3911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4263" y="2397"/>
                    </a:moveTo>
                    <a:cubicBezTo>
                      <a:pt x="6132" y="943"/>
                      <a:pt x="8432" y="153"/>
                      <a:pt x="10800" y="154"/>
                    </a:cubicBezTo>
                    <a:cubicBezTo>
                      <a:pt x="13167" y="154"/>
                      <a:pt x="15467" y="943"/>
                      <a:pt x="17336" y="2397"/>
                    </a:cubicBezTo>
                    <a:lnTo>
                      <a:pt x="17431" y="2275"/>
                    </a:lnTo>
                    <a:cubicBezTo>
                      <a:pt x="15535" y="800"/>
                      <a:pt x="13201" y="-1"/>
                      <a:pt x="10799" y="0"/>
                    </a:cubicBezTo>
                    <a:cubicBezTo>
                      <a:pt x="8398" y="0"/>
                      <a:pt x="6064" y="800"/>
                      <a:pt x="4168" y="2275"/>
                    </a:cubicBezTo>
                    <a:close/>
                  </a:path>
                </a:pathLst>
              </a:custGeom>
              <a:solidFill>
                <a:srgbClr val="CCCCE6"/>
              </a:solidFill>
              <a:ln w="0" algn="in">
                <a:noFill/>
                <a:miter lim="800000"/>
                <a:headEnd/>
                <a:tailEnd/>
              </a:ln>
            </p:spPr>
            <p:txBody>
              <a:bodyPr lIns="36576" tIns="36576" rIns="36576" bIns="36576"/>
              <a:lstStyle/>
              <a:p>
                <a:endParaRPr lang="ru-RU" dirty="0"/>
              </a:p>
            </p:txBody>
          </p:sp>
        </p:grpSp>
        <p:pic>
          <p:nvPicPr>
            <p:cNvPr id="5" name="Рисунок 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443583"/>
              <a:ext cx="2520279" cy="12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2286000" y="1412776"/>
            <a:ext cx="6172200" cy="2448272"/>
          </a:xfrm>
        </p:spPr>
        <p:txBody>
          <a:bodyPr/>
          <a:lstStyle/>
          <a:p>
            <a:pPr algn="r"/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Единственный путь, ведущий </a:t>
            </a:r>
            <a:b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знанию,- это деятельность.</a:t>
            </a:r>
            <a:b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Б.Шоу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idx="1"/>
          </p:nvPr>
        </p:nvSpPr>
        <p:spPr>
          <a:xfrm>
            <a:off x="2286000" y="4437112"/>
            <a:ext cx="6172200" cy="19446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5" name="Рисунок 1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573016"/>
            <a:ext cx="4392488" cy="2736304"/>
          </a:xfrm>
          <a:prstGeom prst="flowChartDocumen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6697</TotalTime>
  <Words>1330</Words>
  <Application>Microsoft Office PowerPoint</Application>
  <PresentationFormat>Экран (4:3)</PresentationFormat>
  <Paragraphs>275</Paragraphs>
  <Slides>34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Эркер</vt:lpstr>
      <vt:lpstr>Слайд 1</vt:lpstr>
      <vt:lpstr>Слайд 2</vt:lpstr>
      <vt:lpstr>Повышение квалификации педагогических кадров</vt:lpstr>
      <vt:lpstr>Слайд 4</vt:lpstr>
      <vt:lpstr>Структурная модель работы с педагогами</vt:lpstr>
      <vt:lpstr>Слайд 6</vt:lpstr>
      <vt:lpstr>                        </vt:lpstr>
      <vt:lpstr>Внедрение методов проектов  во внеучебной деятельности</vt:lpstr>
      <vt:lpstr>Слайд 9</vt:lpstr>
      <vt:lpstr>Слайд 10</vt:lpstr>
      <vt:lpstr>«ЮШКо»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Количество педработников  ОО округа,  принявших активное участие в общественном обсуждении  примерной ООП ООО</vt:lpstr>
      <vt:lpstr>Разделы сайта общественного обсуждения,  вызвавшие наибольший интерес  у педагогических работников ОО округа</vt:lpstr>
      <vt:lpstr>Конкурс     педагогов  «Калейдоскоп методических идей»</vt:lpstr>
      <vt:lpstr>Слайд 27</vt:lpstr>
      <vt:lpstr>Функции экспертно -методического совета</vt:lpstr>
      <vt:lpstr>Семинар-практикум с заместителями директоров по учебно-воспитательной работе «Системно - деятельностный подход как основа формирования универсальных учебных действий  в обучении»  (март 2014 г,  Шахунская СОШ № 2 )</vt:lpstr>
      <vt:lpstr>Слайд 30</vt:lpstr>
      <vt:lpstr>Слайд 31</vt:lpstr>
      <vt:lpstr>Слайд 32</vt:lpstr>
      <vt:lpstr>Слайд 33</vt:lpstr>
      <vt:lpstr>Единственный путь, ведущий  к знанию,- это деятельность. Б.Шоу </vt:lpstr>
    </vt:vector>
  </TitlesOfParts>
  <Company>NIRO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Карасева</dc:creator>
  <cp:lastModifiedBy>Методист_ИДЦ</cp:lastModifiedBy>
  <cp:revision>1504</cp:revision>
  <dcterms:created xsi:type="dcterms:W3CDTF">2010-04-15T04:42:46Z</dcterms:created>
  <dcterms:modified xsi:type="dcterms:W3CDTF">2015-04-27T13:21:50Z</dcterms:modified>
</cp:coreProperties>
</file>