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48" r:id="rId2"/>
    <p:sldId id="351" r:id="rId3"/>
    <p:sldId id="375" r:id="rId4"/>
    <p:sldId id="370" r:id="rId5"/>
    <p:sldId id="380" r:id="rId6"/>
    <p:sldId id="350" r:id="rId7"/>
    <p:sldId id="374" r:id="rId8"/>
    <p:sldId id="376" r:id="rId9"/>
    <p:sldId id="373" r:id="rId10"/>
    <p:sldId id="368" r:id="rId11"/>
    <p:sldId id="352" r:id="rId12"/>
    <p:sldId id="353" r:id="rId13"/>
    <p:sldId id="354" r:id="rId14"/>
    <p:sldId id="355" r:id="rId15"/>
    <p:sldId id="356" r:id="rId16"/>
    <p:sldId id="381" r:id="rId17"/>
    <p:sldId id="369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78" r:id="rId28"/>
    <p:sldId id="349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FB09A-9F6B-4AB5-A405-E43AD5A0C9F0}" type="datetimeFigureOut">
              <a:rPr lang="ru-RU" smtClean="0"/>
              <a:t>17.09.2021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39EA9-B4B6-43F6-A7FF-24EA60C128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619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EDC0-D821-4BC1-AFC2-7056C9F60A0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4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76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019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791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94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4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0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925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294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000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51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08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439A2-39A8-494E-BE7E-0810E705B0D0}" type="datetimeFigureOut">
              <a:rPr lang="ru-RU" smtClean="0"/>
              <a:pPr/>
              <a:t>17.09.2021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EF4DD-E975-469A-96ED-482C9821BC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88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21" y="-34382"/>
            <a:ext cx="2011854" cy="14997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1188" y="2080635"/>
            <a:ext cx="42759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Управленческие механизмы перехода </a:t>
            </a:r>
            <a:r>
              <a:rPr lang="ru-RU" sz="3200" dirty="0" smtClean="0">
                <a:solidFill>
                  <a:srgbClr val="FF0000"/>
                </a:solidFill>
              </a:rPr>
              <a:t>на обновлённые ФГОС </a:t>
            </a:r>
            <a:r>
              <a:rPr lang="ru-RU" sz="3200" dirty="0" smtClean="0">
                <a:solidFill>
                  <a:srgbClr val="FF0000"/>
                </a:solidFill>
              </a:rPr>
              <a:t>НОО в общеобразовательной организации</a:t>
            </a:r>
            <a:endParaRPr lang="ru-RU" sz="3200" dirty="0">
              <a:solidFill>
                <a:srgbClr val="FF0000"/>
              </a:solidFill>
            </a:endParaRP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462" y="6235336"/>
            <a:ext cx="90970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Махов А.П., </a:t>
            </a:r>
            <a:r>
              <a:rPr lang="ru-RU" sz="1600" dirty="0" err="1" smtClean="0"/>
              <a:t>к.п.н</a:t>
            </a:r>
            <a:r>
              <a:rPr lang="ru-RU" sz="1600" dirty="0" smtClean="0"/>
              <a:t>., заведующий кафедры теории и  практики управления образованием</a:t>
            </a:r>
            <a:endParaRPr lang="ru-RU" sz="1600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78900" y="1627218"/>
            <a:ext cx="5720917" cy="381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4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31371" y="0"/>
            <a:ext cx="11396133" cy="1152128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 fontScale="97500"/>
          </a:bodyPr>
          <a:lstStyle/>
          <a:p>
            <a:pPr algn="ctr" defTabSz="1219170">
              <a:spcBef>
                <a:spcPct val="0"/>
              </a:spcBef>
              <a:defRPr/>
            </a:pPr>
            <a:r>
              <a:rPr lang="ru-RU" sz="32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О чем поговорим? </a:t>
            </a:r>
          </a:p>
        </p:txBody>
      </p:sp>
      <p:sp>
        <p:nvSpPr>
          <p:cNvPr id="4" name="object 2"/>
          <p:cNvSpPr>
            <a:spLocks/>
          </p:cNvSpPr>
          <p:nvPr/>
        </p:nvSpPr>
        <p:spPr bwMode="auto">
          <a:xfrm>
            <a:off x="335361" y="2610015"/>
            <a:ext cx="11713300" cy="913114"/>
          </a:xfrm>
          <a:custGeom>
            <a:avLst/>
            <a:gdLst>
              <a:gd name="T0" fmla="*/ 634866 w 4032885"/>
              <a:gd name="T1" fmla="*/ 0 h 3816350"/>
              <a:gd name="T2" fmla="*/ 541055 w 4032885"/>
              <a:gd name="T3" fmla="*/ 6895 h 3816350"/>
              <a:gd name="T4" fmla="*/ 451513 w 4032885"/>
              <a:gd name="T5" fmla="*/ 26926 h 3816350"/>
              <a:gd name="T6" fmla="*/ 367224 w 4032885"/>
              <a:gd name="T7" fmla="*/ 59109 h 3816350"/>
              <a:gd name="T8" fmla="*/ 289174 w 4032885"/>
              <a:gd name="T9" fmla="*/ 102461 h 3816350"/>
              <a:gd name="T10" fmla="*/ 218355 w 4032885"/>
              <a:gd name="T11" fmla="*/ 155997 h 3816350"/>
              <a:gd name="T12" fmla="*/ 155720 w 4032885"/>
              <a:gd name="T13" fmla="*/ 218734 h 3816350"/>
              <a:gd name="T14" fmla="*/ 102284 w 4032885"/>
              <a:gd name="T15" fmla="*/ 289689 h 3816350"/>
              <a:gd name="T16" fmla="*/ 59010 w 4032885"/>
              <a:gd name="T17" fmla="*/ 367879 h 3816350"/>
              <a:gd name="T18" fmla="*/ 26883 w 4032885"/>
              <a:gd name="T19" fmla="*/ 452318 h 3816350"/>
              <a:gd name="T20" fmla="*/ 6884 w 4032885"/>
              <a:gd name="T21" fmla="*/ 542025 h 3816350"/>
              <a:gd name="T22" fmla="*/ 0 w 4032885"/>
              <a:gd name="T23" fmla="*/ 636015 h 3816350"/>
              <a:gd name="T24" fmla="*/ 1744 w 4032885"/>
              <a:gd name="T25" fmla="*/ 3227752 h 3816350"/>
              <a:gd name="T26" fmla="*/ 15309 w 4032885"/>
              <a:gd name="T27" fmla="*/ 3319726 h 3816350"/>
              <a:gd name="T28" fmla="*/ 41483 w 4032885"/>
              <a:gd name="T29" fmla="*/ 3406926 h 3816350"/>
              <a:gd name="T30" fmla="*/ 79312 w 4032885"/>
              <a:gd name="T31" fmla="*/ 3488368 h 3816350"/>
              <a:gd name="T32" fmla="*/ 127796 w 4032885"/>
              <a:gd name="T33" fmla="*/ 3563070 h 3816350"/>
              <a:gd name="T34" fmla="*/ 185954 w 4032885"/>
              <a:gd name="T35" fmla="*/ 3630046 h 3816350"/>
              <a:gd name="T36" fmla="*/ 252798 w 4032885"/>
              <a:gd name="T37" fmla="*/ 3688312 h 3816350"/>
              <a:gd name="T38" fmla="*/ 327357 w 4032885"/>
              <a:gd name="T39" fmla="*/ 3736886 h 3816350"/>
              <a:gd name="T40" fmla="*/ 408655 w 4032885"/>
              <a:gd name="T41" fmla="*/ 3774782 h 3816350"/>
              <a:gd name="T42" fmla="*/ 495687 w 4032885"/>
              <a:gd name="T43" fmla="*/ 3801016 h 3816350"/>
              <a:gd name="T44" fmla="*/ 587482 w 4032885"/>
              <a:gd name="T45" fmla="*/ 3814604 h 3816350"/>
              <a:gd name="T46" fmla="*/ 3389759 w 4032885"/>
              <a:gd name="T47" fmla="*/ 3816350 h 3816350"/>
              <a:gd name="T48" fmla="*/ 3483574 w 4032885"/>
              <a:gd name="T49" fmla="*/ 3809452 h 3816350"/>
              <a:gd name="T50" fmla="*/ 3573120 w 4032885"/>
              <a:gd name="T51" fmla="*/ 3789418 h 3816350"/>
              <a:gd name="T52" fmla="*/ 3657413 w 4032885"/>
              <a:gd name="T53" fmla="*/ 3757230 h 3816350"/>
              <a:gd name="T54" fmla="*/ 3735469 w 4032885"/>
              <a:gd name="T55" fmla="*/ 3713872 h 3816350"/>
              <a:gd name="T56" fmla="*/ 3806308 w 4032885"/>
              <a:gd name="T57" fmla="*/ 3660330 h 3816350"/>
              <a:gd name="T58" fmla="*/ 3868944 w 4032885"/>
              <a:gd name="T59" fmla="*/ 3597586 h 3816350"/>
              <a:gd name="T60" fmla="*/ 3922395 w 4032885"/>
              <a:gd name="T61" fmla="*/ 3526624 h 3816350"/>
              <a:gd name="T62" fmla="*/ 3965678 w 4032885"/>
              <a:gd name="T63" fmla="*/ 3448428 h 3816350"/>
              <a:gd name="T64" fmla="*/ 3997813 w 4032885"/>
              <a:gd name="T65" fmla="*/ 3363984 h 3816350"/>
              <a:gd name="T66" fmla="*/ 4017814 w 4032885"/>
              <a:gd name="T67" fmla="*/ 3274274 h 3816350"/>
              <a:gd name="T68" fmla="*/ 4024701 w 4032885"/>
              <a:gd name="T69" fmla="*/ 3180282 h 3816350"/>
              <a:gd name="T70" fmla="*/ 4022959 w 4032885"/>
              <a:gd name="T71" fmla="*/ 588546 h 3816350"/>
              <a:gd name="T72" fmla="*/ 4009394 w 4032885"/>
              <a:gd name="T73" fmla="*/ 496575 h 3816350"/>
              <a:gd name="T74" fmla="*/ 3983204 w 4032885"/>
              <a:gd name="T75" fmla="*/ 409379 h 3816350"/>
              <a:gd name="T76" fmla="*/ 3945371 w 4032885"/>
              <a:gd name="T77" fmla="*/ 327941 h 3816350"/>
              <a:gd name="T78" fmla="*/ 3896879 w 4032885"/>
              <a:gd name="T79" fmla="*/ 253246 h 3816350"/>
              <a:gd name="T80" fmla="*/ 3838712 w 4032885"/>
              <a:gd name="T81" fmla="*/ 186277 h 3816350"/>
              <a:gd name="T82" fmla="*/ 3771853 w 4032885"/>
              <a:gd name="T83" fmla="*/ 128017 h 3816350"/>
              <a:gd name="T84" fmla="*/ 3697283 w 4032885"/>
              <a:gd name="T85" fmla="*/ 79450 h 3816350"/>
              <a:gd name="T86" fmla="*/ 3615986 w 4032885"/>
              <a:gd name="T87" fmla="*/ 41560 h 3816350"/>
              <a:gd name="T88" fmla="*/ 3528943 w 4032885"/>
              <a:gd name="T89" fmla="*/ 15330 h 3816350"/>
              <a:gd name="T90" fmla="*/ 3437140 w 4032885"/>
              <a:gd name="T91" fmla="*/ 1744 h 381635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032885"/>
              <a:gd name="T139" fmla="*/ 0 h 3816350"/>
              <a:gd name="T140" fmla="*/ 4032885 w 4032885"/>
              <a:gd name="T141" fmla="*/ 3816350 h 381635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032885" h="3816350">
                <a:moveTo>
                  <a:pt x="3396170" y="0"/>
                </a:moveTo>
                <a:lnTo>
                  <a:pt x="636066" y="0"/>
                </a:lnTo>
                <a:lnTo>
                  <a:pt x="588597" y="1744"/>
                </a:lnTo>
                <a:lnTo>
                  <a:pt x="542075" y="6895"/>
                </a:lnTo>
                <a:lnTo>
                  <a:pt x="496623" y="15330"/>
                </a:lnTo>
                <a:lnTo>
                  <a:pt x="452365" y="26926"/>
                </a:lnTo>
                <a:lnTo>
                  <a:pt x="409423" y="41560"/>
                </a:lnTo>
                <a:lnTo>
                  <a:pt x="367920" y="59109"/>
                </a:lnTo>
                <a:lnTo>
                  <a:pt x="327980" y="79450"/>
                </a:lnTo>
                <a:lnTo>
                  <a:pt x="289725" y="102461"/>
                </a:lnTo>
                <a:lnTo>
                  <a:pt x="253278" y="128017"/>
                </a:lnTo>
                <a:lnTo>
                  <a:pt x="218763" y="155997"/>
                </a:lnTo>
                <a:lnTo>
                  <a:pt x="186302" y="186277"/>
                </a:lnTo>
                <a:lnTo>
                  <a:pt x="156019" y="218734"/>
                </a:lnTo>
                <a:lnTo>
                  <a:pt x="128036" y="253246"/>
                </a:lnTo>
                <a:lnTo>
                  <a:pt x="102476" y="289689"/>
                </a:lnTo>
                <a:lnTo>
                  <a:pt x="79462" y="327941"/>
                </a:lnTo>
                <a:lnTo>
                  <a:pt x="59118" y="367879"/>
                </a:lnTo>
                <a:lnTo>
                  <a:pt x="41567" y="409379"/>
                </a:lnTo>
                <a:lnTo>
                  <a:pt x="26931" y="452318"/>
                </a:lnTo>
                <a:lnTo>
                  <a:pt x="15333" y="496575"/>
                </a:lnTo>
                <a:lnTo>
                  <a:pt x="6896" y="542025"/>
                </a:lnTo>
                <a:lnTo>
                  <a:pt x="1744" y="588546"/>
                </a:lnTo>
                <a:lnTo>
                  <a:pt x="0" y="636015"/>
                </a:lnTo>
                <a:lnTo>
                  <a:pt x="0" y="3180283"/>
                </a:lnTo>
                <a:lnTo>
                  <a:pt x="1744" y="3227752"/>
                </a:lnTo>
                <a:lnTo>
                  <a:pt x="6896" y="3274274"/>
                </a:lnTo>
                <a:lnTo>
                  <a:pt x="15333" y="3319726"/>
                </a:lnTo>
                <a:lnTo>
                  <a:pt x="26931" y="3363984"/>
                </a:lnTo>
                <a:lnTo>
                  <a:pt x="41567" y="3406926"/>
                </a:lnTo>
                <a:lnTo>
                  <a:pt x="59118" y="3448429"/>
                </a:lnTo>
                <a:lnTo>
                  <a:pt x="79462" y="3488369"/>
                </a:lnTo>
                <a:lnTo>
                  <a:pt x="102476" y="3526624"/>
                </a:lnTo>
                <a:lnTo>
                  <a:pt x="128036" y="3563071"/>
                </a:lnTo>
                <a:lnTo>
                  <a:pt x="156019" y="3597586"/>
                </a:lnTo>
                <a:lnTo>
                  <a:pt x="186302" y="3630047"/>
                </a:lnTo>
                <a:lnTo>
                  <a:pt x="218763" y="3660330"/>
                </a:lnTo>
                <a:lnTo>
                  <a:pt x="253278" y="3688313"/>
                </a:lnTo>
                <a:lnTo>
                  <a:pt x="289725" y="3713873"/>
                </a:lnTo>
                <a:lnTo>
                  <a:pt x="327980" y="3736887"/>
                </a:lnTo>
                <a:lnTo>
                  <a:pt x="367920" y="3757231"/>
                </a:lnTo>
                <a:lnTo>
                  <a:pt x="409423" y="3774782"/>
                </a:lnTo>
                <a:lnTo>
                  <a:pt x="452365" y="3789418"/>
                </a:lnTo>
                <a:lnTo>
                  <a:pt x="496623" y="3801016"/>
                </a:lnTo>
                <a:lnTo>
                  <a:pt x="542075" y="3809453"/>
                </a:lnTo>
                <a:lnTo>
                  <a:pt x="588597" y="3814605"/>
                </a:lnTo>
                <a:lnTo>
                  <a:pt x="636066" y="3816350"/>
                </a:lnTo>
                <a:lnTo>
                  <a:pt x="3396170" y="3816350"/>
                </a:lnTo>
                <a:lnTo>
                  <a:pt x="3443640" y="3814605"/>
                </a:lnTo>
                <a:lnTo>
                  <a:pt x="3490163" y="3809453"/>
                </a:lnTo>
                <a:lnTo>
                  <a:pt x="3535617" y="3801016"/>
                </a:lnTo>
                <a:lnTo>
                  <a:pt x="3579878" y="3789418"/>
                </a:lnTo>
                <a:lnTo>
                  <a:pt x="3622824" y="3774782"/>
                </a:lnTo>
                <a:lnTo>
                  <a:pt x="3664330" y="3757231"/>
                </a:lnTo>
                <a:lnTo>
                  <a:pt x="3704275" y="3736887"/>
                </a:lnTo>
                <a:lnTo>
                  <a:pt x="3742534" y="3713873"/>
                </a:lnTo>
                <a:lnTo>
                  <a:pt x="3778986" y="3688313"/>
                </a:lnTo>
                <a:lnTo>
                  <a:pt x="3813506" y="3660330"/>
                </a:lnTo>
                <a:lnTo>
                  <a:pt x="3845972" y="3630047"/>
                </a:lnTo>
                <a:lnTo>
                  <a:pt x="3876261" y="3597586"/>
                </a:lnTo>
                <a:lnTo>
                  <a:pt x="3904249" y="3563071"/>
                </a:lnTo>
                <a:lnTo>
                  <a:pt x="3929814" y="3526624"/>
                </a:lnTo>
                <a:lnTo>
                  <a:pt x="3952832" y="3488369"/>
                </a:lnTo>
                <a:lnTo>
                  <a:pt x="3973180" y="3448429"/>
                </a:lnTo>
                <a:lnTo>
                  <a:pt x="3990736" y="3406926"/>
                </a:lnTo>
                <a:lnTo>
                  <a:pt x="4005375" y="3363984"/>
                </a:lnTo>
                <a:lnTo>
                  <a:pt x="4016976" y="3319726"/>
                </a:lnTo>
                <a:lnTo>
                  <a:pt x="4025414" y="3274274"/>
                </a:lnTo>
                <a:lnTo>
                  <a:pt x="4030568" y="3227752"/>
                </a:lnTo>
                <a:lnTo>
                  <a:pt x="4032313" y="3180283"/>
                </a:lnTo>
                <a:lnTo>
                  <a:pt x="4032313" y="636015"/>
                </a:lnTo>
                <a:lnTo>
                  <a:pt x="4030568" y="588546"/>
                </a:lnTo>
                <a:lnTo>
                  <a:pt x="4025414" y="542025"/>
                </a:lnTo>
                <a:lnTo>
                  <a:pt x="4016976" y="496575"/>
                </a:lnTo>
                <a:lnTo>
                  <a:pt x="4005375" y="452318"/>
                </a:lnTo>
                <a:lnTo>
                  <a:pt x="3990736" y="409379"/>
                </a:lnTo>
                <a:lnTo>
                  <a:pt x="3973180" y="367879"/>
                </a:lnTo>
                <a:lnTo>
                  <a:pt x="3952832" y="327941"/>
                </a:lnTo>
                <a:lnTo>
                  <a:pt x="3929814" y="289689"/>
                </a:lnTo>
                <a:lnTo>
                  <a:pt x="3904249" y="253246"/>
                </a:lnTo>
                <a:lnTo>
                  <a:pt x="3876261" y="218734"/>
                </a:lnTo>
                <a:lnTo>
                  <a:pt x="3845972" y="186277"/>
                </a:lnTo>
                <a:lnTo>
                  <a:pt x="3813506" y="155997"/>
                </a:lnTo>
                <a:lnTo>
                  <a:pt x="3778986" y="128017"/>
                </a:lnTo>
                <a:lnTo>
                  <a:pt x="3742534" y="102461"/>
                </a:lnTo>
                <a:lnTo>
                  <a:pt x="3704275" y="79450"/>
                </a:lnTo>
                <a:lnTo>
                  <a:pt x="3664330" y="59109"/>
                </a:lnTo>
                <a:lnTo>
                  <a:pt x="3622824" y="41560"/>
                </a:lnTo>
                <a:lnTo>
                  <a:pt x="3579878" y="26926"/>
                </a:lnTo>
                <a:lnTo>
                  <a:pt x="3535617" y="15330"/>
                </a:lnTo>
                <a:lnTo>
                  <a:pt x="3490163" y="6895"/>
                </a:lnTo>
                <a:lnTo>
                  <a:pt x="3443640" y="1744"/>
                </a:lnTo>
                <a:lnTo>
                  <a:pt x="3396170" y="0"/>
                </a:lnTo>
                <a:close/>
              </a:path>
            </a:pathLst>
          </a:custGeom>
          <a:ln w="63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/>
          <a:lstStyle/>
          <a:p>
            <a:pPr algn="ctr"/>
            <a:r>
              <a:rPr lang="ru-RU" sz="2667" b="1" dirty="0" smtClean="0"/>
              <a:t>      </a:t>
            </a:r>
          </a:p>
          <a:p>
            <a:pPr algn="ctr"/>
            <a:r>
              <a:rPr lang="ru-RU" sz="2667" b="1" dirty="0" smtClean="0"/>
              <a:t>Как определить, готова ли школа к введению обновлённых ФГОС НОО? </a:t>
            </a:r>
            <a:endParaRPr lang="ru-RU" sz="2667" b="1" dirty="0"/>
          </a:p>
        </p:txBody>
      </p:sp>
      <p:sp>
        <p:nvSpPr>
          <p:cNvPr id="6" name="object 2"/>
          <p:cNvSpPr>
            <a:spLocks/>
          </p:cNvSpPr>
          <p:nvPr/>
        </p:nvSpPr>
        <p:spPr bwMode="auto">
          <a:xfrm>
            <a:off x="239350" y="1152128"/>
            <a:ext cx="11713300" cy="847119"/>
          </a:xfrm>
          <a:custGeom>
            <a:avLst/>
            <a:gdLst>
              <a:gd name="T0" fmla="*/ 634866 w 4032885"/>
              <a:gd name="T1" fmla="*/ 0 h 3816350"/>
              <a:gd name="T2" fmla="*/ 541055 w 4032885"/>
              <a:gd name="T3" fmla="*/ 6895 h 3816350"/>
              <a:gd name="T4" fmla="*/ 451513 w 4032885"/>
              <a:gd name="T5" fmla="*/ 26926 h 3816350"/>
              <a:gd name="T6" fmla="*/ 367224 w 4032885"/>
              <a:gd name="T7" fmla="*/ 59109 h 3816350"/>
              <a:gd name="T8" fmla="*/ 289174 w 4032885"/>
              <a:gd name="T9" fmla="*/ 102461 h 3816350"/>
              <a:gd name="T10" fmla="*/ 218355 w 4032885"/>
              <a:gd name="T11" fmla="*/ 155997 h 3816350"/>
              <a:gd name="T12" fmla="*/ 155720 w 4032885"/>
              <a:gd name="T13" fmla="*/ 218734 h 3816350"/>
              <a:gd name="T14" fmla="*/ 102284 w 4032885"/>
              <a:gd name="T15" fmla="*/ 289689 h 3816350"/>
              <a:gd name="T16" fmla="*/ 59010 w 4032885"/>
              <a:gd name="T17" fmla="*/ 367879 h 3816350"/>
              <a:gd name="T18" fmla="*/ 26883 w 4032885"/>
              <a:gd name="T19" fmla="*/ 452318 h 3816350"/>
              <a:gd name="T20" fmla="*/ 6884 w 4032885"/>
              <a:gd name="T21" fmla="*/ 542025 h 3816350"/>
              <a:gd name="T22" fmla="*/ 0 w 4032885"/>
              <a:gd name="T23" fmla="*/ 636015 h 3816350"/>
              <a:gd name="T24" fmla="*/ 1744 w 4032885"/>
              <a:gd name="T25" fmla="*/ 3227752 h 3816350"/>
              <a:gd name="T26" fmla="*/ 15309 w 4032885"/>
              <a:gd name="T27" fmla="*/ 3319726 h 3816350"/>
              <a:gd name="T28" fmla="*/ 41483 w 4032885"/>
              <a:gd name="T29" fmla="*/ 3406926 h 3816350"/>
              <a:gd name="T30" fmla="*/ 79312 w 4032885"/>
              <a:gd name="T31" fmla="*/ 3488368 h 3816350"/>
              <a:gd name="T32" fmla="*/ 127796 w 4032885"/>
              <a:gd name="T33" fmla="*/ 3563070 h 3816350"/>
              <a:gd name="T34" fmla="*/ 185954 w 4032885"/>
              <a:gd name="T35" fmla="*/ 3630046 h 3816350"/>
              <a:gd name="T36" fmla="*/ 252798 w 4032885"/>
              <a:gd name="T37" fmla="*/ 3688312 h 3816350"/>
              <a:gd name="T38" fmla="*/ 327357 w 4032885"/>
              <a:gd name="T39" fmla="*/ 3736886 h 3816350"/>
              <a:gd name="T40" fmla="*/ 408655 w 4032885"/>
              <a:gd name="T41" fmla="*/ 3774782 h 3816350"/>
              <a:gd name="T42" fmla="*/ 495687 w 4032885"/>
              <a:gd name="T43" fmla="*/ 3801016 h 3816350"/>
              <a:gd name="T44" fmla="*/ 587482 w 4032885"/>
              <a:gd name="T45" fmla="*/ 3814604 h 3816350"/>
              <a:gd name="T46" fmla="*/ 3389759 w 4032885"/>
              <a:gd name="T47" fmla="*/ 3816350 h 3816350"/>
              <a:gd name="T48" fmla="*/ 3483574 w 4032885"/>
              <a:gd name="T49" fmla="*/ 3809452 h 3816350"/>
              <a:gd name="T50" fmla="*/ 3573120 w 4032885"/>
              <a:gd name="T51" fmla="*/ 3789418 h 3816350"/>
              <a:gd name="T52" fmla="*/ 3657413 w 4032885"/>
              <a:gd name="T53" fmla="*/ 3757230 h 3816350"/>
              <a:gd name="T54" fmla="*/ 3735469 w 4032885"/>
              <a:gd name="T55" fmla="*/ 3713872 h 3816350"/>
              <a:gd name="T56" fmla="*/ 3806308 w 4032885"/>
              <a:gd name="T57" fmla="*/ 3660330 h 3816350"/>
              <a:gd name="T58" fmla="*/ 3868944 w 4032885"/>
              <a:gd name="T59" fmla="*/ 3597586 h 3816350"/>
              <a:gd name="T60" fmla="*/ 3922395 w 4032885"/>
              <a:gd name="T61" fmla="*/ 3526624 h 3816350"/>
              <a:gd name="T62" fmla="*/ 3965678 w 4032885"/>
              <a:gd name="T63" fmla="*/ 3448428 h 3816350"/>
              <a:gd name="T64" fmla="*/ 3997813 w 4032885"/>
              <a:gd name="T65" fmla="*/ 3363984 h 3816350"/>
              <a:gd name="T66" fmla="*/ 4017814 w 4032885"/>
              <a:gd name="T67" fmla="*/ 3274274 h 3816350"/>
              <a:gd name="T68" fmla="*/ 4024701 w 4032885"/>
              <a:gd name="T69" fmla="*/ 3180282 h 3816350"/>
              <a:gd name="T70" fmla="*/ 4022959 w 4032885"/>
              <a:gd name="T71" fmla="*/ 588546 h 3816350"/>
              <a:gd name="T72" fmla="*/ 4009394 w 4032885"/>
              <a:gd name="T73" fmla="*/ 496575 h 3816350"/>
              <a:gd name="T74" fmla="*/ 3983204 w 4032885"/>
              <a:gd name="T75" fmla="*/ 409379 h 3816350"/>
              <a:gd name="T76" fmla="*/ 3945371 w 4032885"/>
              <a:gd name="T77" fmla="*/ 327941 h 3816350"/>
              <a:gd name="T78" fmla="*/ 3896879 w 4032885"/>
              <a:gd name="T79" fmla="*/ 253246 h 3816350"/>
              <a:gd name="T80" fmla="*/ 3838712 w 4032885"/>
              <a:gd name="T81" fmla="*/ 186277 h 3816350"/>
              <a:gd name="T82" fmla="*/ 3771853 w 4032885"/>
              <a:gd name="T83" fmla="*/ 128017 h 3816350"/>
              <a:gd name="T84" fmla="*/ 3697283 w 4032885"/>
              <a:gd name="T85" fmla="*/ 79450 h 3816350"/>
              <a:gd name="T86" fmla="*/ 3615986 w 4032885"/>
              <a:gd name="T87" fmla="*/ 41560 h 3816350"/>
              <a:gd name="T88" fmla="*/ 3528943 w 4032885"/>
              <a:gd name="T89" fmla="*/ 15330 h 3816350"/>
              <a:gd name="T90" fmla="*/ 3437140 w 4032885"/>
              <a:gd name="T91" fmla="*/ 1744 h 381635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032885"/>
              <a:gd name="T139" fmla="*/ 0 h 3816350"/>
              <a:gd name="T140" fmla="*/ 4032885 w 4032885"/>
              <a:gd name="T141" fmla="*/ 3816350 h 381635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032885" h="3816350">
                <a:moveTo>
                  <a:pt x="3396170" y="0"/>
                </a:moveTo>
                <a:lnTo>
                  <a:pt x="636066" y="0"/>
                </a:lnTo>
                <a:lnTo>
                  <a:pt x="588597" y="1744"/>
                </a:lnTo>
                <a:lnTo>
                  <a:pt x="542075" y="6895"/>
                </a:lnTo>
                <a:lnTo>
                  <a:pt x="496623" y="15330"/>
                </a:lnTo>
                <a:lnTo>
                  <a:pt x="452365" y="26926"/>
                </a:lnTo>
                <a:lnTo>
                  <a:pt x="409423" y="41560"/>
                </a:lnTo>
                <a:lnTo>
                  <a:pt x="367920" y="59109"/>
                </a:lnTo>
                <a:lnTo>
                  <a:pt x="327980" y="79450"/>
                </a:lnTo>
                <a:lnTo>
                  <a:pt x="289725" y="102461"/>
                </a:lnTo>
                <a:lnTo>
                  <a:pt x="253278" y="128017"/>
                </a:lnTo>
                <a:lnTo>
                  <a:pt x="218763" y="155997"/>
                </a:lnTo>
                <a:lnTo>
                  <a:pt x="186302" y="186277"/>
                </a:lnTo>
                <a:lnTo>
                  <a:pt x="156019" y="218734"/>
                </a:lnTo>
                <a:lnTo>
                  <a:pt x="128036" y="253246"/>
                </a:lnTo>
                <a:lnTo>
                  <a:pt x="102476" y="289689"/>
                </a:lnTo>
                <a:lnTo>
                  <a:pt x="79462" y="327941"/>
                </a:lnTo>
                <a:lnTo>
                  <a:pt x="59118" y="367879"/>
                </a:lnTo>
                <a:lnTo>
                  <a:pt x="41567" y="409379"/>
                </a:lnTo>
                <a:lnTo>
                  <a:pt x="26931" y="452318"/>
                </a:lnTo>
                <a:lnTo>
                  <a:pt x="15333" y="496575"/>
                </a:lnTo>
                <a:lnTo>
                  <a:pt x="6896" y="542025"/>
                </a:lnTo>
                <a:lnTo>
                  <a:pt x="1744" y="588546"/>
                </a:lnTo>
                <a:lnTo>
                  <a:pt x="0" y="636015"/>
                </a:lnTo>
                <a:lnTo>
                  <a:pt x="0" y="3180283"/>
                </a:lnTo>
                <a:lnTo>
                  <a:pt x="1744" y="3227752"/>
                </a:lnTo>
                <a:lnTo>
                  <a:pt x="6896" y="3274274"/>
                </a:lnTo>
                <a:lnTo>
                  <a:pt x="15333" y="3319726"/>
                </a:lnTo>
                <a:lnTo>
                  <a:pt x="26931" y="3363984"/>
                </a:lnTo>
                <a:lnTo>
                  <a:pt x="41567" y="3406926"/>
                </a:lnTo>
                <a:lnTo>
                  <a:pt x="59118" y="3448429"/>
                </a:lnTo>
                <a:lnTo>
                  <a:pt x="79462" y="3488369"/>
                </a:lnTo>
                <a:lnTo>
                  <a:pt x="102476" y="3526624"/>
                </a:lnTo>
                <a:lnTo>
                  <a:pt x="128036" y="3563071"/>
                </a:lnTo>
                <a:lnTo>
                  <a:pt x="156019" y="3597586"/>
                </a:lnTo>
                <a:lnTo>
                  <a:pt x="186302" y="3630047"/>
                </a:lnTo>
                <a:lnTo>
                  <a:pt x="218763" y="3660330"/>
                </a:lnTo>
                <a:lnTo>
                  <a:pt x="253278" y="3688313"/>
                </a:lnTo>
                <a:lnTo>
                  <a:pt x="289725" y="3713873"/>
                </a:lnTo>
                <a:lnTo>
                  <a:pt x="327980" y="3736887"/>
                </a:lnTo>
                <a:lnTo>
                  <a:pt x="367920" y="3757231"/>
                </a:lnTo>
                <a:lnTo>
                  <a:pt x="409423" y="3774782"/>
                </a:lnTo>
                <a:lnTo>
                  <a:pt x="452365" y="3789418"/>
                </a:lnTo>
                <a:lnTo>
                  <a:pt x="496623" y="3801016"/>
                </a:lnTo>
                <a:lnTo>
                  <a:pt x="542075" y="3809453"/>
                </a:lnTo>
                <a:lnTo>
                  <a:pt x="588597" y="3814605"/>
                </a:lnTo>
                <a:lnTo>
                  <a:pt x="636066" y="3816350"/>
                </a:lnTo>
                <a:lnTo>
                  <a:pt x="3396170" y="3816350"/>
                </a:lnTo>
                <a:lnTo>
                  <a:pt x="3443640" y="3814605"/>
                </a:lnTo>
                <a:lnTo>
                  <a:pt x="3490163" y="3809453"/>
                </a:lnTo>
                <a:lnTo>
                  <a:pt x="3535617" y="3801016"/>
                </a:lnTo>
                <a:lnTo>
                  <a:pt x="3579878" y="3789418"/>
                </a:lnTo>
                <a:lnTo>
                  <a:pt x="3622824" y="3774782"/>
                </a:lnTo>
                <a:lnTo>
                  <a:pt x="3664330" y="3757231"/>
                </a:lnTo>
                <a:lnTo>
                  <a:pt x="3704275" y="3736887"/>
                </a:lnTo>
                <a:lnTo>
                  <a:pt x="3742534" y="3713873"/>
                </a:lnTo>
                <a:lnTo>
                  <a:pt x="3778986" y="3688313"/>
                </a:lnTo>
                <a:lnTo>
                  <a:pt x="3813506" y="3660330"/>
                </a:lnTo>
                <a:lnTo>
                  <a:pt x="3845972" y="3630047"/>
                </a:lnTo>
                <a:lnTo>
                  <a:pt x="3876261" y="3597586"/>
                </a:lnTo>
                <a:lnTo>
                  <a:pt x="3904249" y="3563071"/>
                </a:lnTo>
                <a:lnTo>
                  <a:pt x="3929814" y="3526624"/>
                </a:lnTo>
                <a:lnTo>
                  <a:pt x="3952832" y="3488369"/>
                </a:lnTo>
                <a:lnTo>
                  <a:pt x="3973180" y="3448429"/>
                </a:lnTo>
                <a:lnTo>
                  <a:pt x="3990736" y="3406926"/>
                </a:lnTo>
                <a:lnTo>
                  <a:pt x="4005375" y="3363984"/>
                </a:lnTo>
                <a:lnTo>
                  <a:pt x="4016976" y="3319726"/>
                </a:lnTo>
                <a:lnTo>
                  <a:pt x="4025414" y="3274274"/>
                </a:lnTo>
                <a:lnTo>
                  <a:pt x="4030568" y="3227752"/>
                </a:lnTo>
                <a:lnTo>
                  <a:pt x="4032313" y="3180283"/>
                </a:lnTo>
                <a:lnTo>
                  <a:pt x="4032313" y="636015"/>
                </a:lnTo>
                <a:lnTo>
                  <a:pt x="4030568" y="588546"/>
                </a:lnTo>
                <a:lnTo>
                  <a:pt x="4025414" y="542025"/>
                </a:lnTo>
                <a:lnTo>
                  <a:pt x="4016976" y="496575"/>
                </a:lnTo>
                <a:lnTo>
                  <a:pt x="4005375" y="452318"/>
                </a:lnTo>
                <a:lnTo>
                  <a:pt x="3990736" y="409379"/>
                </a:lnTo>
                <a:lnTo>
                  <a:pt x="3973180" y="367879"/>
                </a:lnTo>
                <a:lnTo>
                  <a:pt x="3952832" y="327941"/>
                </a:lnTo>
                <a:lnTo>
                  <a:pt x="3929814" y="289689"/>
                </a:lnTo>
                <a:lnTo>
                  <a:pt x="3904249" y="253246"/>
                </a:lnTo>
                <a:lnTo>
                  <a:pt x="3876261" y="218734"/>
                </a:lnTo>
                <a:lnTo>
                  <a:pt x="3845972" y="186277"/>
                </a:lnTo>
                <a:lnTo>
                  <a:pt x="3813506" y="155997"/>
                </a:lnTo>
                <a:lnTo>
                  <a:pt x="3778986" y="128017"/>
                </a:lnTo>
                <a:lnTo>
                  <a:pt x="3742534" y="102461"/>
                </a:lnTo>
                <a:lnTo>
                  <a:pt x="3704275" y="79450"/>
                </a:lnTo>
                <a:lnTo>
                  <a:pt x="3664330" y="59109"/>
                </a:lnTo>
                <a:lnTo>
                  <a:pt x="3622824" y="41560"/>
                </a:lnTo>
                <a:lnTo>
                  <a:pt x="3579878" y="26926"/>
                </a:lnTo>
                <a:lnTo>
                  <a:pt x="3535617" y="15330"/>
                </a:lnTo>
                <a:lnTo>
                  <a:pt x="3490163" y="6895"/>
                </a:lnTo>
                <a:lnTo>
                  <a:pt x="3443640" y="1744"/>
                </a:lnTo>
                <a:lnTo>
                  <a:pt x="3396170" y="0"/>
                </a:lnTo>
                <a:close/>
              </a:path>
            </a:pathLst>
          </a:custGeom>
          <a:ln w="63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/>
          <a:lstStyle/>
          <a:p>
            <a:pPr algn="ctr"/>
            <a:r>
              <a:rPr lang="ru-RU" sz="2667" b="1" dirty="0" smtClean="0"/>
              <a:t>О подготовке ОО к переходу на обновлённый ФГОС НОО</a:t>
            </a:r>
            <a:endParaRPr lang="ru-RU" sz="2667" b="1" dirty="0"/>
          </a:p>
        </p:txBody>
      </p:sp>
      <p:sp>
        <p:nvSpPr>
          <p:cNvPr id="7" name="object 2"/>
          <p:cNvSpPr>
            <a:spLocks/>
          </p:cNvSpPr>
          <p:nvPr/>
        </p:nvSpPr>
        <p:spPr bwMode="auto">
          <a:xfrm>
            <a:off x="335361" y="4133898"/>
            <a:ext cx="11713300" cy="958055"/>
          </a:xfrm>
          <a:custGeom>
            <a:avLst/>
            <a:gdLst>
              <a:gd name="T0" fmla="*/ 634866 w 4032885"/>
              <a:gd name="T1" fmla="*/ 0 h 3816350"/>
              <a:gd name="T2" fmla="*/ 541055 w 4032885"/>
              <a:gd name="T3" fmla="*/ 6895 h 3816350"/>
              <a:gd name="T4" fmla="*/ 451513 w 4032885"/>
              <a:gd name="T5" fmla="*/ 26926 h 3816350"/>
              <a:gd name="T6" fmla="*/ 367224 w 4032885"/>
              <a:gd name="T7" fmla="*/ 59109 h 3816350"/>
              <a:gd name="T8" fmla="*/ 289174 w 4032885"/>
              <a:gd name="T9" fmla="*/ 102461 h 3816350"/>
              <a:gd name="T10" fmla="*/ 218355 w 4032885"/>
              <a:gd name="T11" fmla="*/ 155997 h 3816350"/>
              <a:gd name="T12" fmla="*/ 155720 w 4032885"/>
              <a:gd name="T13" fmla="*/ 218734 h 3816350"/>
              <a:gd name="T14" fmla="*/ 102284 w 4032885"/>
              <a:gd name="T15" fmla="*/ 289689 h 3816350"/>
              <a:gd name="T16" fmla="*/ 59010 w 4032885"/>
              <a:gd name="T17" fmla="*/ 367879 h 3816350"/>
              <a:gd name="T18" fmla="*/ 26883 w 4032885"/>
              <a:gd name="T19" fmla="*/ 452318 h 3816350"/>
              <a:gd name="T20" fmla="*/ 6884 w 4032885"/>
              <a:gd name="T21" fmla="*/ 542025 h 3816350"/>
              <a:gd name="T22" fmla="*/ 0 w 4032885"/>
              <a:gd name="T23" fmla="*/ 636015 h 3816350"/>
              <a:gd name="T24" fmla="*/ 1744 w 4032885"/>
              <a:gd name="T25" fmla="*/ 3227752 h 3816350"/>
              <a:gd name="T26" fmla="*/ 15309 w 4032885"/>
              <a:gd name="T27" fmla="*/ 3319726 h 3816350"/>
              <a:gd name="T28" fmla="*/ 41483 w 4032885"/>
              <a:gd name="T29" fmla="*/ 3406926 h 3816350"/>
              <a:gd name="T30" fmla="*/ 79312 w 4032885"/>
              <a:gd name="T31" fmla="*/ 3488368 h 3816350"/>
              <a:gd name="T32" fmla="*/ 127796 w 4032885"/>
              <a:gd name="T33" fmla="*/ 3563070 h 3816350"/>
              <a:gd name="T34" fmla="*/ 185954 w 4032885"/>
              <a:gd name="T35" fmla="*/ 3630046 h 3816350"/>
              <a:gd name="T36" fmla="*/ 252798 w 4032885"/>
              <a:gd name="T37" fmla="*/ 3688312 h 3816350"/>
              <a:gd name="T38" fmla="*/ 327357 w 4032885"/>
              <a:gd name="T39" fmla="*/ 3736886 h 3816350"/>
              <a:gd name="T40" fmla="*/ 408655 w 4032885"/>
              <a:gd name="T41" fmla="*/ 3774782 h 3816350"/>
              <a:gd name="T42" fmla="*/ 495687 w 4032885"/>
              <a:gd name="T43" fmla="*/ 3801016 h 3816350"/>
              <a:gd name="T44" fmla="*/ 587482 w 4032885"/>
              <a:gd name="T45" fmla="*/ 3814604 h 3816350"/>
              <a:gd name="T46" fmla="*/ 3389759 w 4032885"/>
              <a:gd name="T47" fmla="*/ 3816350 h 3816350"/>
              <a:gd name="T48" fmla="*/ 3483574 w 4032885"/>
              <a:gd name="T49" fmla="*/ 3809452 h 3816350"/>
              <a:gd name="T50" fmla="*/ 3573120 w 4032885"/>
              <a:gd name="T51" fmla="*/ 3789418 h 3816350"/>
              <a:gd name="T52" fmla="*/ 3657413 w 4032885"/>
              <a:gd name="T53" fmla="*/ 3757230 h 3816350"/>
              <a:gd name="T54" fmla="*/ 3735469 w 4032885"/>
              <a:gd name="T55" fmla="*/ 3713872 h 3816350"/>
              <a:gd name="T56" fmla="*/ 3806308 w 4032885"/>
              <a:gd name="T57" fmla="*/ 3660330 h 3816350"/>
              <a:gd name="T58" fmla="*/ 3868944 w 4032885"/>
              <a:gd name="T59" fmla="*/ 3597586 h 3816350"/>
              <a:gd name="T60" fmla="*/ 3922395 w 4032885"/>
              <a:gd name="T61" fmla="*/ 3526624 h 3816350"/>
              <a:gd name="T62" fmla="*/ 3965678 w 4032885"/>
              <a:gd name="T63" fmla="*/ 3448428 h 3816350"/>
              <a:gd name="T64" fmla="*/ 3997813 w 4032885"/>
              <a:gd name="T65" fmla="*/ 3363984 h 3816350"/>
              <a:gd name="T66" fmla="*/ 4017814 w 4032885"/>
              <a:gd name="T67" fmla="*/ 3274274 h 3816350"/>
              <a:gd name="T68" fmla="*/ 4024701 w 4032885"/>
              <a:gd name="T69" fmla="*/ 3180282 h 3816350"/>
              <a:gd name="T70" fmla="*/ 4022959 w 4032885"/>
              <a:gd name="T71" fmla="*/ 588546 h 3816350"/>
              <a:gd name="T72" fmla="*/ 4009394 w 4032885"/>
              <a:gd name="T73" fmla="*/ 496575 h 3816350"/>
              <a:gd name="T74" fmla="*/ 3983204 w 4032885"/>
              <a:gd name="T75" fmla="*/ 409379 h 3816350"/>
              <a:gd name="T76" fmla="*/ 3945371 w 4032885"/>
              <a:gd name="T77" fmla="*/ 327941 h 3816350"/>
              <a:gd name="T78" fmla="*/ 3896879 w 4032885"/>
              <a:gd name="T79" fmla="*/ 253246 h 3816350"/>
              <a:gd name="T80" fmla="*/ 3838712 w 4032885"/>
              <a:gd name="T81" fmla="*/ 186277 h 3816350"/>
              <a:gd name="T82" fmla="*/ 3771853 w 4032885"/>
              <a:gd name="T83" fmla="*/ 128017 h 3816350"/>
              <a:gd name="T84" fmla="*/ 3697283 w 4032885"/>
              <a:gd name="T85" fmla="*/ 79450 h 3816350"/>
              <a:gd name="T86" fmla="*/ 3615986 w 4032885"/>
              <a:gd name="T87" fmla="*/ 41560 h 3816350"/>
              <a:gd name="T88" fmla="*/ 3528943 w 4032885"/>
              <a:gd name="T89" fmla="*/ 15330 h 3816350"/>
              <a:gd name="T90" fmla="*/ 3437140 w 4032885"/>
              <a:gd name="T91" fmla="*/ 1744 h 381635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032885"/>
              <a:gd name="T139" fmla="*/ 0 h 3816350"/>
              <a:gd name="T140" fmla="*/ 4032885 w 4032885"/>
              <a:gd name="T141" fmla="*/ 3816350 h 381635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032885" h="3816350">
                <a:moveTo>
                  <a:pt x="3396170" y="0"/>
                </a:moveTo>
                <a:lnTo>
                  <a:pt x="636066" y="0"/>
                </a:lnTo>
                <a:lnTo>
                  <a:pt x="588597" y="1744"/>
                </a:lnTo>
                <a:lnTo>
                  <a:pt x="542075" y="6895"/>
                </a:lnTo>
                <a:lnTo>
                  <a:pt x="496623" y="15330"/>
                </a:lnTo>
                <a:lnTo>
                  <a:pt x="452365" y="26926"/>
                </a:lnTo>
                <a:lnTo>
                  <a:pt x="409423" y="41560"/>
                </a:lnTo>
                <a:lnTo>
                  <a:pt x="367920" y="59109"/>
                </a:lnTo>
                <a:lnTo>
                  <a:pt x="327980" y="79450"/>
                </a:lnTo>
                <a:lnTo>
                  <a:pt x="289725" y="102461"/>
                </a:lnTo>
                <a:lnTo>
                  <a:pt x="253278" y="128017"/>
                </a:lnTo>
                <a:lnTo>
                  <a:pt x="218763" y="155997"/>
                </a:lnTo>
                <a:lnTo>
                  <a:pt x="186302" y="186277"/>
                </a:lnTo>
                <a:lnTo>
                  <a:pt x="156019" y="218734"/>
                </a:lnTo>
                <a:lnTo>
                  <a:pt x="128036" y="253246"/>
                </a:lnTo>
                <a:lnTo>
                  <a:pt x="102476" y="289689"/>
                </a:lnTo>
                <a:lnTo>
                  <a:pt x="79462" y="327941"/>
                </a:lnTo>
                <a:lnTo>
                  <a:pt x="59118" y="367879"/>
                </a:lnTo>
                <a:lnTo>
                  <a:pt x="41567" y="409379"/>
                </a:lnTo>
                <a:lnTo>
                  <a:pt x="26931" y="452318"/>
                </a:lnTo>
                <a:lnTo>
                  <a:pt x="15333" y="496575"/>
                </a:lnTo>
                <a:lnTo>
                  <a:pt x="6896" y="542025"/>
                </a:lnTo>
                <a:lnTo>
                  <a:pt x="1744" y="588546"/>
                </a:lnTo>
                <a:lnTo>
                  <a:pt x="0" y="636015"/>
                </a:lnTo>
                <a:lnTo>
                  <a:pt x="0" y="3180283"/>
                </a:lnTo>
                <a:lnTo>
                  <a:pt x="1744" y="3227752"/>
                </a:lnTo>
                <a:lnTo>
                  <a:pt x="6896" y="3274274"/>
                </a:lnTo>
                <a:lnTo>
                  <a:pt x="15333" y="3319726"/>
                </a:lnTo>
                <a:lnTo>
                  <a:pt x="26931" y="3363984"/>
                </a:lnTo>
                <a:lnTo>
                  <a:pt x="41567" y="3406926"/>
                </a:lnTo>
                <a:lnTo>
                  <a:pt x="59118" y="3448429"/>
                </a:lnTo>
                <a:lnTo>
                  <a:pt x="79462" y="3488369"/>
                </a:lnTo>
                <a:lnTo>
                  <a:pt x="102476" y="3526624"/>
                </a:lnTo>
                <a:lnTo>
                  <a:pt x="128036" y="3563071"/>
                </a:lnTo>
                <a:lnTo>
                  <a:pt x="156019" y="3597586"/>
                </a:lnTo>
                <a:lnTo>
                  <a:pt x="186302" y="3630047"/>
                </a:lnTo>
                <a:lnTo>
                  <a:pt x="218763" y="3660330"/>
                </a:lnTo>
                <a:lnTo>
                  <a:pt x="253278" y="3688313"/>
                </a:lnTo>
                <a:lnTo>
                  <a:pt x="289725" y="3713873"/>
                </a:lnTo>
                <a:lnTo>
                  <a:pt x="327980" y="3736887"/>
                </a:lnTo>
                <a:lnTo>
                  <a:pt x="367920" y="3757231"/>
                </a:lnTo>
                <a:lnTo>
                  <a:pt x="409423" y="3774782"/>
                </a:lnTo>
                <a:lnTo>
                  <a:pt x="452365" y="3789418"/>
                </a:lnTo>
                <a:lnTo>
                  <a:pt x="496623" y="3801016"/>
                </a:lnTo>
                <a:lnTo>
                  <a:pt x="542075" y="3809453"/>
                </a:lnTo>
                <a:lnTo>
                  <a:pt x="588597" y="3814605"/>
                </a:lnTo>
                <a:lnTo>
                  <a:pt x="636066" y="3816350"/>
                </a:lnTo>
                <a:lnTo>
                  <a:pt x="3396170" y="3816350"/>
                </a:lnTo>
                <a:lnTo>
                  <a:pt x="3443640" y="3814605"/>
                </a:lnTo>
                <a:lnTo>
                  <a:pt x="3490163" y="3809453"/>
                </a:lnTo>
                <a:lnTo>
                  <a:pt x="3535617" y="3801016"/>
                </a:lnTo>
                <a:lnTo>
                  <a:pt x="3579878" y="3789418"/>
                </a:lnTo>
                <a:lnTo>
                  <a:pt x="3622824" y="3774782"/>
                </a:lnTo>
                <a:lnTo>
                  <a:pt x="3664330" y="3757231"/>
                </a:lnTo>
                <a:lnTo>
                  <a:pt x="3704275" y="3736887"/>
                </a:lnTo>
                <a:lnTo>
                  <a:pt x="3742534" y="3713873"/>
                </a:lnTo>
                <a:lnTo>
                  <a:pt x="3778986" y="3688313"/>
                </a:lnTo>
                <a:lnTo>
                  <a:pt x="3813506" y="3660330"/>
                </a:lnTo>
                <a:lnTo>
                  <a:pt x="3845972" y="3630047"/>
                </a:lnTo>
                <a:lnTo>
                  <a:pt x="3876261" y="3597586"/>
                </a:lnTo>
                <a:lnTo>
                  <a:pt x="3904249" y="3563071"/>
                </a:lnTo>
                <a:lnTo>
                  <a:pt x="3929814" y="3526624"/>
                </a:lnTo>
                <a:lnTo>
                  <a:pt x="3952832" y="3488369"/>
                </a:lnTo>
                <a:lnTo>
                  <a:pt x="3973180" y="3448429"/>
                </a:lnTo>
                <a:lnTo>
                  <a:pt x="3990736" y="3406926"/>
                </a:lnTo>
                <a:lnTo>
                  <a:pt x="4005375" y="3363984"/>
                </a:lnTo>
                <a:lnTo>
                  <a:pt x="4016976" y="3319726"/>
                </a:lnTo>
                <a:lnTo>
                  <a:pt x="4025414" y="3274274"/>
                </a:lnTo>
                <a:lnTo>
                  <a:pt x="4030568" y="3227752"/>
                </a:lnTo>
                <a:lnTo>
                  <a:pt x="4032313" y="3180283"/>
                </a:lnTo>
                <a:lnTo>
                  <a:pt x="4032313" y="636015"/>
                </a:lnTo>
                <a:lnTo>
                  <a:pt x="4030568" y="588546"/>
                </a:lnTo>
                <a:lnTo>
                  <a:pt x="4025414" y="542025"/>
                </a:lnTo>
                <a:lnTo>
                  <a:pt x="4016976" y="496575"/>
                </a:lnTo>
                <a:lnTo>
                  <a:pt x="4005375" y="452318"/>
                </a:lnTo>
                <a:lnTo>
                  <a:pt x="3990736" y="409379"/>
                </a:lnTo>
                <a:lnTo>
                  <a:pt x="3973180" y="367879"/>
                </a:lnTo>
                <a:lnTo>
                  <a:pt x="3952832" y="327941"/>
                </a:lnTo>
                <a:lnTo>
                  <a:pt x="3929814" y="289689"/>
                </a:lnTo>
                <a:lnTo>
                  <a:pt x="3904249" y="253246"/>
                </a:lnTo>
                <a:lnTo>
                  <a:pt x="3876261" y="218734"/>
                </a:lnTo>
                <a:lnTo>
                  <a:pt x="3845972" y="186277"/>
                </a:lnTo>
                <a:lnTo>
                  <a:pt x="3813506" y="155997"/>
                </a:lnTo>
                <a:lnTo>
                  <a:pt x="3778986" y="128017"/>
                </a:lnTo>
                <a:lnTo>
                  <a:pt x="3742534" y="102461"/>
                </a:lnTo>
                <a:lnTo>
                  <a:pt x="3704275" y="79450"/>
                </a:lnTo>
                <a:lnTo>
                  <a:pt x="3664330" y="59109"/>
                </a:lnTo>
                <a:lnTo>
                  <a:pt x="3622824" y="41560"/>
                </a:lnTo>
                <a:lnTo>
                  <a:pt x="3579878" y="26926"/>
                </a:lnTo>
                <a:lnTo>
                  <a:pt x="3535617" y="15330"/>
                </a:lnTo>
                <a:lnTo>
                  <a:pt x="3490163" y="6895"/>
                </a:lnTo>
                <a:lnTo>
                  <a:pt x="3443640" y="1744"/>
                </a:lnTo>
                <a:lnTo>
                  <a:pt x="3396170" y="0"/>
                </a:lnTo>
                <a:close/>
              </a:path>
            </a:pathLst>
          </a:custGeom>
          <a:ln w="63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/>
          <a:lstStyle/>
          <a:p>
            <a:pPr algn="ctr"/>
            <a:r>
              <a:rPr lang="ru-RU" sz="2667" b="1" dirty="0"/>
              <a:t> </a:t>
            </a:r>
            <a:r>
              <a:rPr lang="ru-RU" sz="2667" b="1" dirty="0" smtClean="0"/>
              <a:t>О критериях качества ООП НОО- основного механизма реализации требований обновлённого ФГОС НОО</a:t>
            </a:r>
            <a:endParaRPr lang="ru-RU" sz="2667" b="1" dirty="0"/>
          </a:p>
        </p:txBody>
      </p:sp>
    </p:spTree>
    <p:extLst>
      <p:ext uri="{BB962C8B-B14F-4D97-AF65-F5344CB8AC3E}">
        <p14:creationId xmlns:p14="http://schemas.microsoft.com/office/powerpoint/2010/main" val="60316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307" t="19686" r="25458" b="8865"/>
          <a:stretch/>
        </p:blipFill>
        <p:spPr>
          <a:xfrm>
            <a:off x="923108" y="305862"/>
            <a:ext cx="10319658" cy="599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73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562"/>
            <a:ext cx="3326187" cy="17980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2393" y="500062"/>
            <a:ext cx="10515600" cy="1325563"/>
          </a:xfrm>
        </p:spPr>
        <p:txBody>
          <a:bodyPr/>
          <a:lstStyle/>
          <a:p>
            <a:r>
              <a:rPr lang="ru-RU" smtClean="0"/>
              <a:t>                   </a:t>
            </a:r>
            <a:r>
              <a:rPr lang="ru-RU" smtClean="0"/>
              <a:t>     Наши </a:t>
            </a:r>
            <a:r>
              <a:rPr lang="ru-RU" smtClean="0"/>
              <a:t>ближние </a:t>
            </a:r>
            <a:r>
              <a:rPr lang="ru-RU" smtClean="0"/>
              <a:t/>
            </a:r>
            <a:br>
              <a:rPr lang="ru-RU" smtClean="0"/>
            </a:br>
            <a:r>
              <a:rPr lang="ru-RU"/>
              <a:t> </a:t>
            </a:r>
            <a:r>
              <a:rPr lang="ru-RU" smtClean="0"/>
              <a:t>                 </a:t>
            </a:r>
            <a:r>
              <a:rPr lang="ru-RU" smtClean="0"/>
              <a:t>управленческие цели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С первого сентября 2022 года все ОО в обязательном порядке должны приступить к реализации ООП НОО основанной на обновлённом ФГОС НОО (Приказ </a:t>
            </a:r>
            <a:r>
              <a:rPr lang="ru-RU" dirty="0" err="1" smtClean="0"/>
              <a:t>Минпросвещения</a:t>
            </a:r>
            <a:r>
              <a:rPr lang="ru-RU" dirty="0" smtClean="0"/>
              <a:t> России «Об утверждении федерального государственного стандарта НОО» №286 от 31 мая 2021 года</a:t>
            </a:r>
            <a:endParaRPr lang="ru-RU" dirty="0"/>
          </a:p>
          <a:p>
            <a:r>
              <a:rPr lang="ru-RU" dirty="0" smtClean="0"/>
              <a:t>П.  2 приказа установлено, что «приём на обучение в соответствии с ФГОС НОО (приказ №373 от 6 октября 2009 г. с последующими изменениями) прекращается 01 сентября 2022 года.</a:t>
            </a:r>
          </a:p>
          <a:p>
            <a:r>
              <a:rPr lang="ru-RU" dirty="0" smtClean="0"/>
              <a:t>В 2022</a:t>
            </a:r>
            <a:r>
              <a:rPr lang="en-US" dirty="0" smtClean="0"/>
              <a:t>-23 </a:t>
            </a:r>
            <a:r>
              <a:rPr lang="ru-RU" dirty="0" smtClean="0"/>
              <a:t> учебном  году только 2-4 </a:t>
            </a:r>
            <a:r>
              <a:rPr lang="ru-RU" dirty="0"/>
              <a:t>классы </a:t>
            </a:r>
            <a:r>
              <a:rPr lang="ru-RU" dirty="0" smtClean="0"/>
              <a:t>могут продолжить </a:t>
            </a:r>
            <a:r>
              <a:rPr lang="ru-RU" dirty="0"/>
              <a:t>обучение </a:t>
            </a:r>
            <a:r>
              <a:rPr lang="ru-RU" dirty="0" smtClean="0"/>
              <a:t>по </a:t>
            </a:r>
            <a:r>
              <a:rPr lang="ru-RU" dirty="0"/>
              <a:t>ФГОС и </a:t>
            </a:r>
            <a:r>
              <a:rPr lang="ru-RU" dirty="0" smtClean="0"/>
              <a:t>соответствующей ему ООП </a:t>
            </a:r>
            <a:r>
              <a:rPr lang="ru-RU" dirty="0"/>
              <a:t>НОО, разработанной и утверждённой в ОО </a:t>
            </a:r>
            <a:r>
              <a:rPr lang="ru-RU" dirty="0" smtClean="0"/>
              <a:t>ранее</a:t>
            </a:r>
            <a:r>
              <a:rPr lang="ru-RU" dirty="0"/>
              <a:t> </a:t>
            </a:r>
            <a:r>
              <a:rPr lang="ru-RU" dirty="0" smtClean="0"/>
              <a:t>(приказ </a:t>
            </a:r>
            <a:r>
              <a:rPr lang="ru-RU" dirty="0"/>
              <a:t>№373 от 6 октября 2009 </a:t>
            </a:r>
            <a:r>
              <a:rPr lang="ru-RU" dirty="0" smtClean="0"/>
              <a:t>г.)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8274" y="118790"/>
            <a:ext cx="1969179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81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Перечень задач: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Организовать процесс подготовки ООП в соответствии с обновлённым ФГОС</a:t>
            </a:r>
          </a:p>
          <a:p>
            <a:r>
              <a:rPr lang="ru-RU" dirty="0" smtClean="0"/>
              <a:t>Составить план ПК и направить педагогов на повышение квалификации</a:t>
            </a:r>
          </a:p>
          <a:p>
            <a:r>
              <a:rPr lang="ru-RU" dirty="0" smtClean="0"/>
              <a:t>Составить перечень актуальной учебно-методической литературы и приобрести её</a:t>
            </a:r>
          </a:p>
          <a:p>
            <a:r>
              <a:rPr lang="ru-RU" dirty="0" smtClean="0"/>
              <a:t>Провести подготовку образовательной среды школы в соответствии с требованиям обновлённых ФГОС к условиям реализации ООП</a:t>
            </a:r>
          </a:p>
          <a:p>
            <a:r>
              <a:rPr lang="ru-RU" dirty="0" smtClean="0"/>
              <a:t>Проинформировать участников образовательных отношении о предстоящих изменениях в образовательной системе школы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553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Основополагающие нормативные документы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endParaRPr lang="ru-RU" dirty="0"/>
          </a:p>
          <a:p>
            <a:r>
              <a:rPr lang="ru-RU" b="1" dirty="0" smtClean="0"/>
              <a:t>ФЗ 273-ФЗ «Об образовании в Российской Федерации» ( в редакции  2020г.  в 304 ФЗ и 2021г. в 144 ФЗ)</a:t>
            </a:r>
          </a:p>
          <a:p>
            <a:r>
              <a:rPr lang="ru-RU" b="1" dirty="0" smtClean="0"/>
              <a:t>Федеральный </a:t>
            </a:r>
            <a:r>
              <a:rPr lang="ru-RU" b="1" dirty="0"/>
              <a:t>государственный образовательный </a:t>
            </a:r>
            <a:r>
              <a:rPr lang="ru-RU" b="1" dirty="0" smtClean="0"/>
              <a:t>стандарт начального </a:t>
            </a:r>
            <a:r>
              <a:rPr lang="ru-RU" b="1" dirty="0"/>
              <a:t>общего </a:t>
            </a:r>
            <a:r>
              <a:rPr lang="ru-RU" b="1" dirty="0" smtClean="0"/>
              <a:t>образования</a:t>
            </a:r>
            <a:r>
              <a:rPr lang="ru-RU" dirty="0"/>
              <a:t> </a:t>
            </a:r>
            <a:r>
              <a:rPr lang="ru-RU" dirty="0" smtClean="0"/>
              <a:t>УТВЕРЖДЕН приказом Министерства просвещения Российской </a:t>
            </a:r>
            <a:r>
              <a:rPr lang="ru-RU" dirty="0"/>
              <a:t>Федерации от 31 мая 2021 г. №286</a:t>
            </a:r>
          </a:p>
          <a:p>
            <a:r>
              <a:rPr lang="ru-RU" dirty="0" smtClean="0"/>
              <a:t>Приказ </a:t>
            </a:r>
            <a:r>
              <a:rPr lang="ru-RU" dirty="0" err="1" smtClean="0"/>
              <a:t>Минпросвещения</a:t>
            </a:r>
            <a:r>
              <a:rPr lang="ru-RU" dirty="0" smtClean="0"/>
              <a:t> России </a:t>
            </a:r>
            <a:r>
              <a:rPr lang="ru-RU" dirty="0"/>
              <a:t>от 20 мая 2020 г. </a:t>
            </a:r>
            <a:r>
              <a:rPr lang="ru-RU" dirty="0" smtClean="0"/>
              <a:t>№ </a:t>
            </a:r>
            <a:r>
              <a:rPr lang="ru-RU" dirty="0"/>
              <a:t>254 «Об утверждении федерального перечня учебников, допущенных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 организациями, осуществляющими образовательную деятельность» (с изм., приказ </a:t>
            </a:r>
            <a:r>
              <a:rPr lang="ru-RU" dirty="0" err="1"/>
              <a:t>МинпросвещенияРоссии</a:t>
            </a:r>
            <a:r>
              <a:rPr lang="ru-RU" dirty="0"/>
              <a:t> от 23 декабря 2020 г. </a:t>
            </a:r>
            <a:r>
              <a:rPr lang="ru-RU" dirty="0" err="1"/>
              <a:t>No</a:t>
            </a:r>
            <a:r>
              <a:rPr lang="ru-RU" dirty="0"/>
              <a:t> 766</a:t>
            </a:r>
            <a:r>
              <a:rPr lang="ru-RU" dirty="0" smtClean="0"/>
              <a:t>);</a:t>
            </a:r>
          </a:p>
          <a:p>
            <a:r>
              <a:rPr lang="ru-RU" dirty="0" smtClean="0"/>
              <a:t>Приказ </a:t>
            </a:r>
            <a:r>
              <a:rPr lang="ru-RU" dirty="0" err="1" smtClean="0"/>
              <a:t>Минпросвещения</a:t>
            </a:r>
            <a:r>
              <a:rPr lang="ru-RU" dirty="0" smtClean="0"/>
              <a:t> России </a:t>
            </a:r>
            <a:r>
              <a:rPr lang="ru-RU" dirty="0"/>
              <a:t>от 22.03.2021 №</a:t>
            </a:r>
            <a:r>
              <a:rPr lang="ru-RU" dirty="0" smtClean="0"/>
              <a:t>115 </a:t>
            </a:r>
            <a:r>
              <a:rPr lang="ru-RU" dirty="0"/>
              <a:t>«Об утверждении Порядка организации и осуществления образовательной деятельности по основным общеобразовательным программам -образовательным программам начального общего, основного общего и среднего общего образования», вступает в силу с 1.09.2021 г. </a:t>
            </a:r>
            <a:r>
              <a:rPr lang="ru-RU" dirty="0" smtClean="0"/>
              <a:t></a:t>
            </a:r>
          </a:p>
          <a:p>
            <a:r>
              <a:rPr lang="ru-RU" dirty="0" smtClean="0"/>
              <a:t>Постановление </a:t>
            </a:r>
            <a:r>
              <a:rPr lang="ru-RU" dirty="0"/>
              <a:t>главного государственного санитарного врача РФ от 28 сентября 2020 г. </a:t>
            </a:r>
            <a:r>
              <a:rPr lang="ru-RU" dirty="0" err="1"/>
              <a:t>No</a:t>
            </a:r>
            <a:r>
              <a:rPr lang="ru-RU" dirty="0"/>
              <a:t> 28 «Об утверждении санитарных правил СП 2.4.3648-20 "Санитарно-эпидемиологические требования к организациям воспитания и обучения, отдыха и оздоровления детей и молодежи" (далее –СП 2.4.3648-20</a:t>
            </a:r>
            <a:r>
              <a:rPr lang="ru-RU" dirty="0" smtClean="0"/>
              <a:t>);</a:t>
            </a:r>
          </a:p>
          <a:p>
            <a:r>
              <a:rPr lang="ru-RU" dirty="0" smtClean="0"/>
              <a:t>Постановление </a:t>
            </a:r>
            <a:r>
              <a:rPr lang="ru-RU" dirty="0"/>
              <a:t>главного государственного санитарного врача РФ от 28 января 2021 г. </a:t>
            </a:r>
            <a:r>
              <a:rPr lang="ru-RU" dirty="0" err="1"/>
              <a:t>No</a:t>
            </a:r>
            <a:r>
              <a:rPr lang="ru-RU" dirty="0"/>
              <a:t> 2 Об утверждении санитарных правил и норм СанПиН 1.2.3685-21 "Гигиенические нормативы и требования к обеспечению безопасности и (или) безвредности для человека факторов среды обитания" (далее –СанПиН 1.2.3685-21).</a:t>
            </a:r>
          </a:p>
        </p:txBody>
      </p:sp>
    </p:spTree>
    <p:extLst>
      <p:ext uri="{BB962C8B-B14F-4D97-AF65-F5344CB8AC3E}">
        <p14:creationId xmlns:p14="http://schemas.microsoft.com/office/powerpoint/2010/main" val="1393752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object 2"/>
          <p:cNvSpPr>
            <a:spLocks noGrp="1"/>
          </p:cNvSpPr>
          <p:nvPr>
            <p:ph idx="1"/>
          </p:nvPr>
        </p:nvSpPr>
        <p:spPr bwMode="auto">
          <a:xfrm>
            <a:off x="838200" y="1851751"/>
            <a:ext cx="10515600" cy="4351338"/>
          </a:xfrm>
          <a:custGeom>
            <a:avLst/>
            <a:gdLst>
              <a:gd name="T0" fmla="*/ 634866 w 4032885"/>
              <a:gd name="T1" fmla="*/ 0 h 3816350"/>
              <a:gd name="T2" fmla="*/ 541055 w 4032885"/>
              <a:gd name="T3" fmla="*/ 6895 h 3816350"/>
              <a:gd name="T4" fmla="*/ 451513 w 4032885"/>
              <a:gd name="T5" fmla="*/ 26926 h 3816350"/>
              <a:gd name="T6" fmla="*/ 367224 w 4032885"/>
              <a:gd name="T7" fmla="*/ 59109 h 3816350"/>
              <a:gd name="T8" fmla="*/ 289174 w 4032885"/>
              <a:gd name="T9" fmla="*/ 102461 h 3816350"/>
              <a:gd name="T10" fmla="*/ 218355 w 4032885"/>
              <a:gd name="T11" fmla="*/ 155997 h 3816350"/>
              <a:gd name="T12" fmla="*/ 155720 w 4032885"/>
              <a:gd name="T13" fmla="*/ 218734 h 3816350"/>
              <a:gd name="T14" fmla="*/ 102284 w 4032885"/>
              <a:gd name="T15" fmla="*/ 289689 h 3816350"/>
              <a:gd name="T16" fmla="*/ 59010 w 4032885"/>
              <a:gd name="T17" fmla="*/ 367879 h 3816350"/>
              <a:gd name="T18" fmla="*/ 26883 w 4032885"/>
              <a:gd name="T19" fmla="*/ 452318 h 3816350"/>
              <a:gd name="T20" fmla="*/ 6884 w 4032885"/>
              <a:gd name="T21" fmla="*/ 542025 h 3816350"/>
              <a:gd name="T22" fmla="*/ 0 w 4032885"/>
              <a:gd name="T23" fmla="*/ 636015 h 3816350"/>
              <a:gd name="T24" fmla="*/ 1744 w 4032885"/>
              <a:gd name="T25" fmla="*/ 3227752 h 3816350"/>
              <a:gd name="T26" fmla="*/ 15309 w 4032885"/>
              <a:gd name="T27" fmla="*/ 3319726 h 3816350"/>
              <a:gd name="T28" fmla="*/ 41483 w 4032885"/>
              <a:gd name="T29" fmla="*/ 3406926 h 3816350"/>
              <a:gd name="T30" fmla="*/ 79312 w 4032885"/>
              <a:gd name="T31" fmla="*/ 3488368 h 3816350"/>
              <a:gd name="T32" fmla="*/ 127796 w 4032885"/>
              <a:gd name="T33" fmla="*/ 3563070 h 3816350"/>
              <a:gd name="T34" fmla="*/ 185954 w 4032885"/>
              <a:gd name="T35" fmla="*/ 3630046 h 3816350"/>
              <a:gd name="T36" fmla="*/ 252798 w 4032885"/>
              <a:gd name="T37" fmla="*/ 3688312 h 3816350"/>
              <a:gd name="T38" fmla="*/ 327357 w 4032885"/>
              <a:gd name="T39" fmla="*/ 3736886 h 3816350"/>
              <a:gd name="T40" fmla="*/ 408655 w 4032885"/>
              <a:gd name="T41" fmla="*/ 3774782 h 3816350"/>
              <a:gd name="T42" fmla="*/ 495687 w 4032885"/>
              <a:gd name="T43" fmla="*/ 3801016 h 3816350"/>
              <a:gd name="T44" fmla="*/ 587482 w 4032885"/>
              <a:gd name="T45" fmla="*/ 3814604 h 3816350"/>
              <a:gd name="T46" fmla="*/ 3389759 w 4032885"/>
              <a:gd name="T47" fmla="*/ 3816350 h 3816350"/>
              <a:gd name="T48" fmla="*/ 3483574 w 4032885"/>
              <a:gd name="T49" fmla="*/ 3809452 h 3816350"/>
              <a:gd name="T50" fmla="*/ 3573120 w 4032885"/>
              <a:gd name="T51" fmla="*/ 3789418 h 3816350"/>
              <a:gd name="T52" fmla="*/ 3657413 w 4032885"/>
              <a:gd name="T53" fmla="*/ 3757230 h 3816350"/>
              <a:gd name="T54" fmla="*/ 3735469 w 4032885"/>
              <a:gd name="T55" fmla="*/ 3713872 h 3816350"/>
              <a:gd name="T56" fmla="*/ 3806308 w 4032885"/>
              <a:gd name="T57" fmla="*/ 3660330 h 3816350"/>
              <a:gd name="T58" fmla="*/ 3868944 w 4032885"/>
              <a:gd name="T59" fmla="*/ 3597586 h 3816350"/>
              <a:gd name="T60" fmla="*/ 3922395 w 4032885"/>
              <a:gd name="T61" fmla="*/ 3526624 h 3816350"/>
              <a:gd name="T62" fmla="*/ 3965678 w 4032885"/>
              <a:gd name="T63" fmla="*/ 3448428 h 3816350"/>
              <a:gd name="T64" fmla="*/ 3997813 w 4032885"/>
              <a:gd name="T65" fmla="*/ 3363984 h 3816350"/>
              <a:gd name="T66" fmla="*/ 4017814 w 4032885"/>
              <a:gd name="T67" fmla="*/ 3274274 h 3816350"/>
              <a:gd name="T68" fmla="*/ 4024701 w 4032885"/>
              <a:gd name="T69" fmla="*/ 3180282 h 3816350"/>
              <a:gd name="T70" fmla="*/ 4022959 w 4032885"/>
              <a:gd name="T71" fmla="*/ 588546 h 3816350"/>
              <a:gd name="T72" fmla="*/ 4009394 w 4032885"/>
              <a:gd name="T73" fmla="*/ 496575 h 3816350"/>
              <a:gd name="T74" fmla="*/ 3983204 w 4032885"/>
              <a:gd name="T75" fmla="*/ 409379 h 3816350"/>
              <a:gd name="T76" fmla="*/ 3945371 w 4032885"/>
              <a:gd name="T77" fmla="*/ 327941 h 3816350"/>
              <a:gd name="T78" fmla="*/ 3896879 w 4032885"/>
              <a:gd name="T79" fmla="*/ 253246 h 3816350"/>
              <a:gd name="T80" fmla="*/ 3838712 w 4032885"/>
              <a:gd name="T81" fmla="*/ 186277 h 3816350"/>
              <a:gd name="T82" fmla="*/ 3771853 w 4032885"/>
              <a:gd name="T83" fmla="*/ 128017 h 3816350"/>
              <a:gd name="T84" fmla="*/ 3697283 w 4032885"/>
              <a:gd name="T85" fmla="*/ 79450 h 3816350"/>
              <a:gd name="T86" fmla="*/ 3615986 w 4032885"/>
              <a:gd name="T87" fmla="*/ 41560 h 3816350"/>
              <a:gd name="T88" fmla="*/ 3528943 w 4032885"/>
              <a:gd name="T89" fmla="*/ 15330 h 3816350"/>
              <a:gd name="T90" fmla="*/ 3437140 w 4032885"/>
              <a:gd name="T91" fmla="*/ 1744 h 381635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032885"/>
              <a:gd name="T139" fmla="*/ 0 h 3816350"/>
              <a:gd name="T140" fmla="*/ 4032885 w 4032885"/>
              <a:gd name="T141" fmla="*/ 3816350 h 381635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032885" h="3816350">
                <a:moveTo>
                  <a:pt x="3396170" y="0"/>
                </a:moveTo>
                <a:lnTo>
                  <a:pt x="636066" y="0"/>
                </a:lnTo>
                <a:lnTo>
                  <a:pt x="588597" y="1744"/>
                </a:lnTo>
                <a:lnTo>
                  <a:pt x="542075" y="6895"/>
                </a:lnTo>
                <a:lnTo>
                  <a:pt x="496623" y="15330"/>
                </a:lnTo>
                <a:lnTo>
                  <a:pt x="452365" y="26926"/>
                </a:lnTo>
                <a:lnTo>
                  <a:pt x="409423" y="41560"/>
                </a:lnTo>
                <a:lnTo>
                  <a:pt x="367920" y="59109"/>
                </a:lnTo>
                <a:lnTo>
                  <a:pt x="327980" y="79450"/>
                </a:lnTo>
                <a:lnTo>
                  <a:pt x="289725" y="102461"/>
                </a:lnTo>
                <a:lnTo>
                  <a:pt x="253278" y="128017"/>
                </a:lnTo>
                <a:lnTo>
                  <a:pt x="218763" y="155997"/>
                </a:lnTo>
                <a:lnTo>
                  <a:pt x="186302" y="186277"/>
                </a:lnTo>
                <a:lnTo>
                  <a:pt x="156019" y="218734"/>
                </a:lnTo>
                <a:lnTo>
                  <a:pt x="128036" y="253246"/>
                </a:lnTo>
                <a:lnTo>
                  <a:pt x="102476" y="289689"/>
                </a:lnTo>
                <a:lnTo>
                  <a:pt x="79462" y="327941"/>
                </a:lnTo>
                <a:lnTo>
                  <a:pt x="59118" y="367879"/>
                </a:lnTo>
                <a:lnTo>
                  <a:pt x="41567" y="409379"/>
                </a:lnTo>
                <a:lnTo>
                  <a:pt x="26931" y="452318"/>
                </a:lnTo>
                <a:lnTo>
                  <a:pt x="15333" y="496575"/>
                </a:lnTo>
                <a:lnTo>
                  <a:pt x="6896" y="542025"/>
                </a:lnTo>
                <a:lnTo>
                  <a:pt x="1744" y="588546"/>
                </a:lnTo>
                <a:lnTo>
                  <a:pt x="0" y="636015"/>
                </a:lnTo>
                <a:lnTo>
                  <a:pt x="0" y="3180283"/>
                </a:lnTo>
                <a:lnTo>
                  <a:pt x="1744" y="3227752"/>
                </a:lnTo>
                <a:lnTo>
                  <a:pt x="6896" y="3274274"/>
                </a:lnTo>
                <a:lnTo>
                  <a:pt x="15333" y="3319726"/>
                </a:lnTo>
                <a:lnTo>
                  <a:pt x="26931" y="3363984"/>
                </a:lnTo>
                <a:lnTo>
                  <a:pt x="41567" y="3406926"/>
                </a:lnTo>
                <a:lnTo>
                  <a:pt x="59118" y="3448429"/>
                </a:lnTo>
                <a:lnTo>
                  <a:pt x="79462" y="3488369"/>
                </a:lnTo>
                <a:lnTo>
                  <a:pt x="102476" y="3526624"/>
                </a:lnTo>
                <a:lnTo>
                  <a:pt x="128036" y="3563071"/>
                </a:lnTo>
                <a:lnTo>
                  <a:pt x="156019" y="3597586"/>
                </a:lnTo>
                <a:lnTo>
                  <a:pt x="186302" y="3630047"/>
                </a:lnTo>
                <a:lnTo>
                  <a:pt x="218763" y="3660330"/>
                </a:lnTo>
                <a:lnTo>
                  <a:pt x="253278" y="3688313"/>
                </a:lnTo>
                <a:lnTo>
                  <a:pt x="289725" y="3713873"/>
                </a:lnTo>
                <a:lnTo>
                  <a:pt x="327980" y="3736887"/>
                </a:lnTo>
                <a:lnTo>
                  <a:pt x="367920" y="3757231"/>
                </a:lnTo>
                <a:lnTo>
                  <a:pt x="409423" y="3774782"/>
                </a:lnTo>
                <a:lnTo>
                  <a:pt x="452365" y="3789418"/>
                </a:lnTo>
                <a:lnTo>
                  <a:pt x="496623" y="3801016"/>
                </a:lnTo>
                <a:lnTo>
                  <a:pt x="542075" y="3809453"/>
                </a:lnTo>
                <a:lnTo>
                  <a:pt x="588597" y="3814605"/>
                </a:lnTo>
                <a:lnTo>
                  <a:pt x="636066" y="3816350"/>
                </a:lnTo>
                <a:lnTo>
                  <a:pt x="3396170" y="3816350"/>
                </a:lnTo>
                <a:lnTo>
                  <a:pt x="3443640" y="3814605"/>
                </a:lnTo>
                <a:lnTo>
                  <a:pt x="3490163" y="3809453"/>
                </a:lnTo>
                <a:lnTo>
                  <a:pt x="3535617" y="3801016"/>
                </a:lnTo>
                <a:lnTo>
                  <a:pt x="3579878" y="3789418"/>
                </a:lnTo>
                <a:lnTo>
                  <a:pt x="3622824" y="3774782"/>
                </a:lnTo>
                <a:lnTo>
                  <a:pt x="3664330" y="3757231"/>
                </a:lnTo>
                <a:lnTo>
                  <a:pt x="3704275" y="3736887"/>
                </a:lnTo>
                <a:lnTo>
                  <a:pt x="3742534" y="3713873"/>
                </a:lnTo>
                <a:lnTo>
                  <a:pt x="3778986" y="3688313"/>
                </a:lnTo>
                <a:lnTo>
                  <a:pt x="3813506" y="3660330"/>
                </a:lnTo>
                <a:lnTo>
                  <a:pt x="3845972" y="3630047"/>
                </a:lnTo>
                <a:lnTo>
                  <a:pt x="3876261" y="3597586"/>
                </a:lnTo>
                <a:lnTo>
                  <a:pt x="3904249" y="3563071"/>
                </a:lnTo>
                <a:lnTo>
                  <a:pt x="3929814" y="3526624"/>
                </a:lnTo>
                <a:lnTo>
                  <a:pt x="3952832" y="3488369"/>
                </a:lnTo>
                <a:lnTo>
                  <a:pt x="3973180" y="3448429"/>
                </a:lnTo>
                <a:lnTo>
                  <a:pt x="3990736" y="3406926"/>
                </a:lnTo>
                <a:lnTo>
                  <a:pt x="4005375" y="3363984"/>
                </a:lnTo>
                <a:lnTo>
                  <a:pt x="4016976" y="3319726"/>
                </a:lnTo>
                <a:lnTo>
                  <a:pt x="4025414" y="3274274"/>
                </a:lnTo>
                <a:lnTo>
                  <a:pt x="4030568" y="3227752"/>
                </a:lnTo>
                <a:lnTo>
                  <a:pt x="4032313" y="3180283"/>
                </a:lnTo>
                <a:lnTo>
                  <a:pt x="4032313" y="636015"/>
                </a:lnTo>
                <a:lnTo>
                  <a:pt x="4030568" y="588546"/>
                </a:lnTo>
                <a:lnTo>
                  <a:pt x="4025414" y="542025"/>
                </a:lnTo>
                <a:lnTo>
                  <a:pt x="4016976" y="496575"/>
                </a:lnTo>
                <a:lnTo>
                  <a:pt x="4005375" y="452318"/>
                </a:lnTo>
                <a:lnTo>
                  <a:pt x="3990736" y="409379"/>
                </a:lnTo>
                <a:lnTo>
                  <a:pt x="3973180" y="367879"/>
                </a:lnTo>
                <a:lnTo>
                  <a:pt x="3952832" y="327941"/>
                </a:lnTo>
                <a:lnTo>
                  <a:pt x="3929814" y="289689"/>
                </a:lnTo>
                <a:lnTo>
                  <a:pt x="3904249" y="253246"/>
                </a:lnTo>
                <a:lnTo>
                  <a:pt x="3876261" y="218734"/>
                </a:lnTo>
                <a:lnTo>
                  <a:pt x="3845972" y="186277"/>
                </a:lnTo>
                <a:lnTo>
                  <a:pt x="3813506" y="155997"/>
                </a:lnTo>
                <a:lnTo>
                  <a:pt x="3778986" y="128017"/>
                </a:lnTo>
                <a:lnTo>
                  <a:pt x="3742534" y="102461"/>
                </a:lnTo>
                <a:lnTo>
                  <a:pt x="3704275" y="79450"/>
                </a:lnTo>
                <a:lnTo>
                  <a:pt x="3664330" y="59109"/>
                </a:lnTo>
                <a:lnTo>
                  <a:pt x="3622824" y="41560"/>
                </a:lnTo>
                <a:lnTo>
                  <a:pt x="3579878" y="26926"/>
                </a:lnTo>
                <a:lnTo>
                  <a:pt x="3535617" y="15330"/>
                </a:lnTo>
                <a:lnTo>
                  <a:pt x="3490163" y="6895"/>
                </a:lnTo>
                <a:lnTo>
                  <a:pt x="3443640" y="1744"/>
                </a:lnTo>
                <a:lnTo>
                  <a:pt x="3396170" y="0"/>
                </a:lnTo>
                <a:close/>
              </a:path>
            </a:pathLst>
          </a:custGeom>
          <a:ln w="63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/>
          <a:lstStyle/>
          <a:p>
            <a:pPr marL="0" indent="0" algn="ctr">
              <a:buNone/>
            </a:pPr>
            <a:endParaRPr lang="ru-RU" sz="2667" b="1" dirty="0" smtClean="0"/>
          </a:p>
          <a:p>
            <a:pPr marL="0" indent="0" algn="ctr">
              <a:buNone/>
            </a:pPr>
            <a:endParaRPr lang="ru-RU" sz="2667" b="1" dirty="0"/>
          </a:p>
          <a:p>
            <a:pPr marL="0" indent="0" algn="ctr">
              <a:buNone/>
            </a:pPr>
            <a:endParaRPr lang="ru-RU" sz="2667" b="1" dirty="0" smtClean="0"/>
          </a:p>
          <a:p>
            <a:pPr marL="514350" indent="-514350" algn="ctr">
              <a:buAutoNum type="arabicPeriod"/>
            </a:pPr>
            <a:r>
              <a:rPr lang="ru-RU" sz="3200" b="1" dirty="0" smtClean="0"/>
              <a:t>О подготовке ОО к переходу на обновлённый ФГОС </a:t>
            </a:r>
            <a:r>
              <a:rPr lang="ru-RU" sz="3200" b="1" dirty="0" smtClean="0"/>
              <a:t>НОО</a:t>
            </a:r>
            <a:endParaRPr lang="ru-R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600914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645" t="20687" r="26584" b="14670"/>
          <a:stretch/>
        </p:blipFill>
        <p:spPr>
          <a:xfrm>
            <a:off x="357051" y="557349"/>
            <a:ext cx="11591811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96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object 2"/>
          <p:cNvSpPr>
            <a:spLocks noGrp="1"/>
          </p:cNvSpPr>
          <p:nvPr>
            <p:ph idx="1"/>
          </p:nvPr>
        </p:nvSpPr>
        <p:spPr bwMode="auto">
          <a:custGeom>
            <a:avLst/>
            <a:gdLst>
              <a:gd name="T0" fmla="*/ 634866 w 4032885"/>
              <a:gd name="T1" fmla="*/ 0 h 3816350"/>
              <a:gd name="T2" fmla="*/ 541055 w 4032885"/>
              <a:gd name="T3" fmla="*/ 6895 h 3816350"/>
              <a:gd name="T4" fmla="*/ 451513 w 4032885"/>
              <a:gd name="T5" fmla="*/ 26926 h 3816350"/>
              <a:gd name="T6" fmla="*/ 367224 w 4032885"/>
              <a:gd name="T7" fmla="*/ 59109 h 3816350"/>
              <a:gd name="T8" fmla="*/ 289174 w 4032885"/>
              <a:gd name="T9" fmla="*/ 102461 h 3816350"/>
              <a:gd name="T10" fmla="*/ 218355 w 4032885"/>
              <a:gd name="T11" fmla="*/ 155997 h 3816350"/>
              <a:gd name="T12" fmla="*/ 155720 w 4032885"/>
              <a:gd name="T13" fmla="*/ 218734 h 3816350"/>
              <a:gd name="T14" fmla="*/ 102284 w 4032885"/>
              <a:gd name="T15" fmla="*/ 289689 h 3816350"/>
              <a:gd name="T16" fmla="*/ 59010 w 4032885"/>
              <a:gd name="T17" fmla="*/ 367879 h 3816350"/>
              <a:gd name="T18" fmla="*/ 26883 w 4032885"/>
              <a:gd name="T19" fmla="*/ 452318 h 3816350"/>
              <a:gd name="T20" fmla="*/ 6884 w 4032885"/>
              <a:gd name="T21" fmla="*/ 542025 h 3816350"/>
              <a:gd name="T22" fmla="*/ 0 w 4032885"/>
              <a:gd name="T23" fmla="*/ 636015 h 3816350"/>
              <a:gd name="T24" fmla="*/ 1744 w 4032885"/>
              <a:gd name="T25" fmla="*/ 3227752 h 3816350"/>
              <a:gd name="T26" fmla="*/ 15309 w 4032885"/>
              <a:gd name="T27" fmla="*/ 3319726 h 3816350"/>
              <a:gd name="T28" fmla="*/ 41483 w 4032885"/>
              <a:gd name="T29" fmla="*/ 3406926 h 3816350"/>
              <a:gd name="T30" fmla="*/ 79312 w 4032885"/>
              <a:gd name="T31" fmla="*/ 3488368 h 3816350"/>
              <a:gd name="T32" fmla="*/ 127796 w 4032885"/>
              <a:gd name="T33" fmla="*/ 3563070 h 3816350"/>
              <a:gd name="T34" fmla="*/ 185954 w 4032885"/>
              <a:gd name="T35" fmla="*/ 3630046 h 3816350"/>
              <a:gd name="T36" fmla="*/ 252798 w 4032885"/>
              <a:gd name="T37" fmla="*/ 3688312 h 3816350"/>
              <a:gd name="T38" fmla="*/ 327357 w 4032885"/>
              <a:gd name="T39" fmla="*/ 3736886 h 3816350"/>
              <a:gd name="T40" fmla="*/ 408655 w 4032885"/>
              <a:gd name="T41" fmla="*/ 3774782 h 3816350"/>
              <a:gd name="T42" fmla="*/ 495687 w 4032885"/>
              <a:gd name="T43" fmla="*/ 3801016 h 3816350"/>
              <a:gd name="T44" fmla="*/ 587482 w 4032885"/>
              <a:gd name="T45" fmla="*/ 3814604 h 3816350"/>
              <a:gd name="T46" fmla="*/ 3389759 w 4032885"/>
              <a:gd name="T47" fmla="*/ 3816350 h 3816350"/>
              <a:gd name="T48" fmla="*/ 3483574 w 4032885"/>
              <a:gd name="T49" fmla="*/ 3809452 h 3816350"/>
              <a:gd name="T50" fmla="*/ 3573120 w 4032885"/>
              <a:gd name="T51" fmla="*/ 3789418 h 3816350"/>
              <a:gd name="T52" fmla="*/ 3657413 w 4032885"/>
              <a:gd name="T53" fmla="*/ 3757230 h 3816350"/>
              <a:gd name="T54" fmla="*/ 3735469 w 4032885"/>
              <a:gd name="T55" fmla="*/ 3713872 h 3816350"/>
              <a:gd name="T56" fmla="*/ 3806308 w 4032885"/>
              <a:gd name="T57" fmla="*/ 3660330 h 3816350"/>
              <a:gd name="T58" fmla="*/ 3868944 w 4032885"/>
              <a:gd name="T59" fmla="*/ 3597586 h 3816350"/>
              <a:gd name="T60" fmla="*/ 3922395 w 4032885"/>
              <a:gd name="T61" fmla="*/ 3526624 h 3816350"/>
              <a:gd name="T62" fmla="*/ 3965678 w 4032885"/>
              <a:gd name="T63" fmla="*/ 3448428 h 3816350"/>
              <a:gd name="T64" fmla="*/ 3997813 w 4032885"/>
              <a:gd name="T65" fmla="*/ 3363984 h 3816350"/>
              <a:gd name="T66" fmla="*/ 4017814 w 4032885"/>
              <a:gd name="T67" fmla="*/ 3274274 h 3816350"/>
              <a:gd name="T68" fmla="*/ 4024701 w 4032885"/>
              <a:gd name="T69" fmla="*/ 3180282 h 3816350"/>
              <a:gd name="T70" fmla="*/ 4022959 w 4032885"/>
              <a:gd name="T71" fmla="*/ 588546 h 3816350"/>
              <a:gd name="T72" fmla="*/ 4009394 w 4032885"/>
              <a:gd name="T73" fmla="*/ 496575 h 3816350"/>
              <a:gd name="T74" fmla="*/ 3983204 w 4032885"/>
              <a:gd name="T75" fmla="*/ 409379 h 3816350"/>
              <a:gd name="T76" fmla="*/ 3945371 w 4032885"/>
              <a:gd name="T77" fmla="*/ 327941 h 3816350"/>
              <a:gd name="T78" fmla="*/ 3896879 w 4032885"/>
              <a:gd name="T79" fmla="*/ 253246 h 3816350"/>
              <a:gd name="T80" fmla="*/ 3838712 w 4032885"/>
              <a:gd name="T81" fmla="*/ 186277 h 3816350"/>
              <a:gd name="T82" fmla="*/ 3771853 w 4032885"/>
              <a:gd name="T83" fmla="*/ 128017 h 3816350"/>
              <a:gd name="T84" fmla="*/ 3697283 w 4032885"/>
              <a:gd name="T85" fmla="*/ 79450 h 3816350"/>
              <a:gd name="T86" fmla="*/ 3615986 w 4032885"/>
              <a:gd name="T87" fmla="*/ 41560 h 3816350"/>
              <a:gd name="T88" fmla="*/ 3528943 w 4032885"/>
              <a:gd name="T89" fmla="*/ 15330 h 3816350"/>
              <a:gd name="T90" fmla="*/ 3437140 w 4032885"/>
              <a:gd name="T91" fmla="*/ 1744 h 381635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032885"/>
              <a:gd name="T139" fmla="*/ 0 h 3816350"/>
              <a:gd name="T140" fmla="*/ 4032885 w 4032885"/>
              <a:gd name="T141" fmla="*/ 3816350 h 381635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032885" h="3816350">
                <a:moveTo>
                  <a:pt x="3396170" y="0"/>
                </a:moveTo>
                <a:lnTo>
                  <a:pt x="636066" y="0"/>
                </a:lnTo>
                <a:lnTo>
                  <a:pt x="588597" y="1744"/>
                </a:lnTo>
                <a:lnTo>
                  <a:pt x="542075" y="6895"/>
                </a:lnTo>
                <a:lnTo>
                  <a:pt x="496623" y="15330"/>
                </a:lnTo>
                <a:lnTo>
                  <a:pt x="452365" y="26926"/>
                </a:lnTo>
                <a:lnTo>
                  <a:pt x="409423" y="41560"/>
                </a:lnTo>
                <a:lnTo>
                  <a:pt x="367920" y="59109"/>
                </a:lnTo>
                <a:lnTo>
                  <a:pt x="327980" y="79450"/>
                </a:lnTo>
                <a:lnTo>
                  <a:pt x="289725" y="102461"/>
                </a:lnTo>
                <a:lnTo>
                  <a:pt x="253278" y="128017"/>
                </a:lnTo>
                <a:lnTo>
                  <a:pt x="218763" y="155997"/>
                </a:lnTo>
                <a:lnTo>
                  <a:pt x="186302" y="186277"/>
                </a:lnTo>
                <a:lnTo>
                  <a:pt x="156019" y="218734"/>
                </a:lnTo>
                <a:lnTo>
                  <a:pt x="128036" y="253246"/>
                </a:lnTo>
                <a:lnTo>
                  <a:pt x="102476" y="289689"/>
                </a:lnTo>
                <a:lnTo>
                  <a:pt x="79462" y="327941"/>
                </a:lnTo>
                <a:lnTo>
                  <a:pt x="59118" y="367879"/>
                </a:lnTo>
                <a:lnTo>
                  <a:pt x="41567" y="409379"/>
                </a:lnTo>
                <a:lnTo>
                  <a:pt x="26931" y="452318"/>
                </a:lnTo>
                <a:lnTo>
                  <a:pt x="15333" y="496575"/>
                </a:lnTo>
                <a:lnTo>
                  <a:pt x="6896" y="542025"/>
                </a:lnTo>
                <a:lnTo>
                  <a:pt x="1744" y="588546"/>
                </a:lnTo>
                <a:lnTo>
                  <a:pt x="0" y="636015"/>
                </a:lnTo>
                <a:lnTo>
                  <a:pt x="0" y="3180283"/>
                </a:lnTo>
                <a:lnTo>
                  <a:pt x="1744" y="3227752"/>
                </a:lnTo>
                <a:lnTo>
                  <a:pt x="6896" y="3274274"/>
                </a:lnTo>
                <a:lnTo>
                  <a:pt x="15333" y="3319726"/>
                </a:lnTo>
                <a:lnTo>
                  <a:pt x="26931" y="3363984"/>
                </a:lnTo>
                <a:lnTo>
                  <a:pt x="41567" y="3406926"/>
                </a:lnTo>
                <a:lnTo>
                  <a:pt x="59118" y="3448429"/>
                </a:lnTo>
                <a:lnTo>
                  <a:pt x="79462" y="3488369"/>
                </a:lnTo>
                <a:lnTo>
                  <a:pt x="102476" y="3526624"/>
                </a:lnTo>
                <a:lnTo>
                  <a:pt x="128036" y="3563071"/>
                </a:lnTo>
                <a:lnTo>
                  <a:pt x="156019" y="3597586"/>
                </a:lnTo>
                <a:lnTo>
                  <a:pt x="186302" y="3630047"/>
                </a:lnTo>
                <a:lnTo>
                  <a:pt x="218763" y="3660330"/>
                </a:lnTo>
                <a:lnTo>
                  <a:pt x="253278" y="3688313"/>
                </a:lnTo>
                <a:lnTo>
                  <a:pt x="289725" y="3713873"/>
                </a:lnTo>
                <a:lnTo>
                  <a:pt x="327980" y="3736887"/>
                </a:lnTo>
                <a:lnTo>
                  <a:pt x="367920" y="3757231"/>
                </a:lnTo>
                <a:lnTo>
                  <a:pt x="409423" y="3774782"/>
                </a:lnTo>
                <a:lnTo>
                  <a:pt x="452365" y="3789418"/>
                </a:lnTo>
                <a:lnTo>
                  <a:pt x="496623" y="3801016"/>
                </a:lnTo>
                <a:lnTo>
                  <a:pt x="542075" y="3809453"/>
                </a:lnTo>
                <a:lnTo>
                  <a:pt x="588597" y="3814605"/>
                </a:lnTo>
                <a:lnTo>
                  <a:pt x="636066" y="3816350"/>
                </a:lnTo>
                <a:lnTo>
                  <a:pt x="3396170" y="3816350"/>
                </a:lnTo>
                <a:lnTo>
                  <a:pt x="3443640" y="3814605"/>
                </a:lnTo>
                <a:lnTo>
                  <a:pt x="3490163" y="3809453"/>
                </a:lnTo>
                <a:lnTo>
                  <a:pt x="3535617" y="3801016"/>
                </a:lnTo>
                <a:lnTo>
                  <a:pt x="3579878" y="3789418"/>
                </a:lnTo>
                <a:lnTo>
                  <a:pt x="3622824" y="3774782"/>
                </a:lnTo>
                <a:lnTo>
                  <a:pt x="3664330" y="3757231"/>
                </a:lnTo>
                <a:lnTo>
                  <a:pt x="3704275" y="3736887"/>
                </a:lnTo>
                <a:lnTo>
                  <a:pt x="3742534" y="3713873"/>
                </a:lnTo>
                <a:lnTo>
                  <a:pt x="3778986" y="3688313"/>
                </a:lnTo>
                <a:lnTo>
                  <a:pt x="3813506" y="3660330"/>
                </a:lnTo>
                <a:lnTo>
                  <a:pt x="3845972" y="3630047"/>
                </a:lnTo>
                <a:lnTo>
                  <a:pt x="3876261" y="3597586"/>
                </a:lnTo>
                <a:lnTo>
                  <a:pt x="3904249" y="3563071"/>
                </a:lnTo>
                <a:lnTo>
                  <a:pt x="3929814" y="3526624"/>
                </a:lnTo>
                <a:lnTo>
                  <a:pt x="3952832" y="3488369"/>
                </a:lnTo>
                <a:lnTo>
                  <a:pt x="3973180" y="3448429"/>
                </a:lnTo>
                <a:lnTo>
                  <a:pt x="3990736" y="3406926"/>
                </a:lnTo>
                <a:lnTo>
                  <a:pt x="4005375" y="3363984"/>
                </a:lnTo>
                <a:lnTo>
                  <a:pt x="4016976" y="3319726"/>
                </a:lnTo>
                <a:lnTo>
                  <a:pt x="4025414" y="3274274"/>
                </a:lnTo>
                <a:lnTo>
                  <a:pt x="4030568" y="3227752"/>
                </a:lnTo>
                <a:lnTo>
                  <a:pt x="4032313" y="3180283"/>
                </a:lnTo>
                <a:lnTo>
                  <a:pt x="4032313" y="636015"/>
                </a:lnTo>
                <a:lnTo>
                  <a:pt x="4030568" y="588546"/>
                </a:lnTo>
                <a:lnTo>
                  <a:pt x="4025414" y="542025"/>
                </a:lnTo>
                <a:lnTo>
                  <a:pt x="4016976" y="496575"/>
                </a:lnTo>
                <a:lnTo>
                  <a:pt x="4005375" y="452318"/>
                </a:lnTo>
                <a:lnTo>
                  <a:pt x="3990736" y="409379"/>
                </a:lnTo>
                <a:lnTo>
                  <a:pt x="3973180" y="367879"/>
                </a:lnTo>
                <a:lnTo>
                  <a:pt x="3952832" y="327941"/>
                </a:lnTo>
                <a:lnTo>
                  <a:pt x="3929814" y="289689"/>
                </a:lnTo>
                <a:lnTo>
                  <a:pt x="3904249" y="253246"/>
                </a:lnTo>
                <a:lnTo>
                  <a:pt x="3876261" y="218734"/>
                </a:lnTo>
                <a:lnTo>
                  <a:pt x="3845972" y="186277"/>
                </a:lnTo>
                <a:lnTo>
                  <a:pt x="3813506" y="155997"/>
                </a:lnTo>
                <a:lnTo>
                  <a:pt x="3778986" y="128017"/>
                </a:lnTo>
                <a:lnTo>
                  <a:pt x="3742534" y="102461"/>
                </a:lnTo>
                <a:lnTo>
                  <a:pt x="3704275" y="79450"/>
                </a:lnTo>
                <a:lnTo>
                  <a:pt x="3664330" y="59109"/>
                </a:lnTo>
                <a:lnTo>
                  <a:pt x="3622824" y="41560"/>
                </a:lnTo>
                <a:lnTo>
                  <a:pt x="3579878" y="26926"/>
                </a:lnTo>
                <a:lnTo>
                  <a:pt x="3535617" y="15330"/>
                </a:lnTo>
                <a:lnTo>
                  <a:pt x="3490163" y="6895"/>
                </a:lnTo>
                <a:lnTo>
                  <a:pt x="3443640" y="1744"/>
                </a:lnTo>
                <a:lnTo>
                  <a:pt x="3396170" y="0"/>
                </a:lnTo>
                <a:close/>
              </a:path>
            </a:pathLst>
          </a:custGeom>
          <a:ln w="6350"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/>
          <a:lstStyle/>
          <a:p>
            <a:pPr algn="ctr"/>
            <a:r>
              <a:rPr lang="ru-RU" sz="2667" b="1" dirty="0"/>
              <a:t> </a:t>
            </a:r>
            <a:endParaRPr lang="ru-RU" sz="2667" b="1" dirty="0" smtClean="0"/>
          </a:p>
          <a:p>
            <a:pPr algn="ctr"/>
            <a:endParaRPr lang="ru-RU" sz="2667" b="1" dirty="0"/>
          </a:p>
          <a:p>
            <a:pPr marL="0" indent="0" algn="ctr">
              <a:buNone/>
            </a:pPr>
            <a:r>
              <a:rPr lang="ru-RU" sz="3200" b="1" dirty="0" smtClean="0"/>
              <a:t> ООП НОО - основной механизм реализации требований обновлённого ФГОС НОО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24239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343" y="365125"/>
            <a:ext cx="11005457" cy="1325563"/>
          </a:xfrm>
        </p:spPr>
        <p:txBody>
          <a:bodyPr/>
          <a:lstStyle/>
          <a:p>
            <a:r>
              <a:rPr lang="ru-RU" dirty="0" smtClean="0"/>
              <a:t>Основной механизм реализации ФГОС - ООП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094" t="31294" r="23770" b="5463"/>
          <a:stretch/>
        </p:blipFill>
        <p:spPr>
          <a:xfrm>
            <a:off x="1271450" y="1350789"/>
            <a:ext cx="9596847" cy="5393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151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611" t="15083" r="12400" b="4663"/>
          <a:stretch/>
        </p:blipFill>
        <p:spPr>
          <a:xfrm>
            <a:off x="980620" y="423908"/>
            <a:ext cx="10230760" cy="607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69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174" t="15283" r="16114" b="5063"/>
          <a:stretch/>
        </p:blipFill>
        <p:spPr>
          <a:xfrm>
            <a:off x="1327993" y="566056"/>
            <a:ext cx="9836396" cy="6145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4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412" t="16684" r="15439" b="5864"/>
          <a:stretch/>
        </p:blipFill>
        <p:spPr>
          <a:xfrm>
            <a:off x="966652" y="214778"/>
            <a:ext cx="10498126" cy="642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6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313" t="15483" r="13751" b="5663"/>
          <a:stretch/>
        </p:blipFill>
        <p:spPr>
          <a:xfrm>
            <a:off x="838200" y="223292"/>
            <a:ext cx="10398210" cy="641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163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525" t="14483" r="13412" b="7264"/>
          <a:stretch/>
        </p:blipFill>
        <p:spPr>
          <a:xfrm>
            <a:off x="801767" y="365125"/>
            <a:ext cx="10588466" cy="637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68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Критерии качества ООП НОО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Соответствие структуры и содержания ООП НОО требованиям ФГОС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Соответствие ООП </a:t>
            </a:r>
            <a:r>
              <a:rPr lang="ru-RU" dirty="0" smtClean="0">
                <a:solidFill>
                  <a:srgbClr val="FF0000"/>
                </a:solidFill>
              </a:rPr>
              <a:t>современным требованиям </a:t>
            </a:r>
            <a:r>
              <a:rPr lang="ru-RU" dirty="0" smtClean="0"/>
              <a:t>стандарта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Индивидуальность ООП НОО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ООП спроектирована «от ученика» (см. планируемые результаты реализации ООП НОО; они должны быть выражены в действиях ученика с учебным материалом/учебными задачами)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Процессуальный критерий: создана рабочая группа, определены задачи и разработана ДК по подготовке новой ООП НОО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Формальный критерий: программа утверждена в установленном порядке и правильно оформлена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97689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392" t="24090" r="23207" b="4262"/>
          <a:stretch/>
        </p:blipFill>
        <p:spPr>
          <a:xfrm>
            <a:off x="2144837" y="909633"/>
            <a:ext cx="7051414" cy="503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17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162" t="17084" r="13299" b="5463"/>
          <a:stretch/>
        </p:blipFill>
        <p:spPr>
          <a:xfrm>
            <a:off x="781340" y="365125"/>
            <a:ext cx="10653014" cy="6217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77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850" t="15283" r="12624" b="6864"/>
          <a:stretch/>
        </p:blipFill>
        <p:spPr>
          <a:xfrm>
            <a:off x="838200" y="313949"/>
            <a:ext cx="10602384" cy="623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67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413" t="16884" r="12399" b="6063"/>
          <a:stretch/>
        </p:blipFill>
        <p:spPr>
          <a:xfrm>
            <a:off x="153635" y="0"/>
            <a:ext cx="11518631" cy="67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208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386" t="17685" r="13526" b="6064"/>
          <a:stretch/>
        </p:blipFill>
        <p:spPr>
          <a:xfrm>
            <a:off x="318998" y="240394"/>
            <a:ext cx="11385322" cy="650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677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201" t="15483" r="13750" b="6263"/>
          <a:stretch/>
        </p:blipFill>
        <p:spPr>
          <a:xfrm>
            <a:off x="679268" y="159558"/>
            <a:ext cx="10964201" cy="669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0691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413" t="16083" r="13750" b="8266"/>
          <a:stretch/>
        </p:blipFill>
        <p:spPr>
          <a:xfrm>
            <a:off x="838200" y="365125"/>
            <a:ext cx="10726631" cy="626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479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37" t="17084" r="12963" b="5263"/>
          <a:stretch/>
        </p:blipFill>
        <p:spPr>
          <a:xfrm>
            <a:off x="428514" y="240673"/>
            <a:ext cx="11031966" cy="648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907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результатов освоения ООП НОО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37699" r="15889" b="12468"/>
          <a:stretch/>
        </p:blipFill>
        <p:spPr>
          <a:xfrm>
            <a:off x="4615543" y="2125839"/>
            <a:ext cx="5233851" cy="43010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96" y="2420912"/>
            <a:ext cx="3800003" cy="371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852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075" t="17084" r="13976" b="6864"/>
          <a:stretch/>
        </p:blipFill>
        <p:spPr>
          <a:xfrm>
            <a:off x="625550" y="365125"/>
            <a:ext cx="10940900" cy="641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52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63" y="515797"/>
            <a:ext cx="11717528" cy="10242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777" y="2270455"/>
            <a:ext cx="6529687" cy="1325563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Разработана на основе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обновлённого ФГОС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утверждена в установленном порядке ООП НОО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Обновлены ЛНА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Администрация ОО и педагоги прошли курсы ПК по обновлённому ФГОС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Образовательный процесс обеспечен необходимой учебной литературой (не менее 1 учебника на каждого ученика по каждому предмету/курсу)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Разработан план методической работы в ОО по сопровождению педагогов в условиях введения обновлённых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Образовательная система образовательной организации  соответствует требованиям обновлённого ФГОС к условиям реализации ООП НОО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92706" y="1695014"/>
            <a:ext cx="4091506" cy="3467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224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7978" y="195307"/>
            <a:ext cx="8650091" cy="648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1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1998</TotalTime>
  <Words>673</Words>
  <Application>Microsoft Office PowerPoint</Application>
  <PresentationFormat>Широкоэкранный</PresentationFormat>
  <Paragraphs>45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                       Наши ближние                    управленческие цели!</vt:lpstr>
      <vt:lpstr>Перечень задач:</vt:lpstr>
      <vt:lpstr>Основополагающие нормативные документы</vt:lpstr>
      <vt:lpstr>Презентация PowerPoint</vt:lpstr>
      <vt:lpstr>Презентация PowerPoint</vt:lpstr>
      <vt:lpstr>Презентация PowerPoint</vt:lpstr>
      <vt:lpstr>Основной механизм реализации ФГОС - ООП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Критерии качества ООП НОО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Оценка результатов освоения ООП НОО</vt:lpstr>
      <vt:lpstr>Презентация PowerPoint</vt:lpstr>
      <vt:lpstr>      1. Разработана на основе обновлённого ФГОС и утверждена в установленном порядке ООП НОО 2. Обновлены ЛНА    3. Администрация ОО и педагоги прошли курсы ПК по обновлённому ФГОС 4. Образовательный процесс обеспечен необходимой учебной литературой (не менее 1 учебника на каждого ученика по каждому предмету/курсу) 5. Разработан план методической работы в ОО по сопровождению педагогов в условиях введения обновлённых ФГОС 6. Образовательная система образовательной организации  соответствует требованиям обновлённого ФГОС к условиям реализации ООП НОО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286</cp:revision>
  <cp:lastPrinted>2021-09-16T10:05:36Z</cp:lastPrinted>
  <dcterms:created xsi:type="dcterms:W3CDTF">2020-08-23T11:08:42Z</dcterms:created>
  <dcterms:modified xsi:type="dcterms:W3CDTF">2021-09-17T07:19:56Z</dcterms:modified>
</cp:coreProperties>
</file>