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3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5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6.xml" ContentType="application/vnd.openxmlformats-officedocument.presentationml.notesSlide+xml"/>
  <Override PartName="/ppt/comments/comment6.xml" ContentType="application/vnd.openxmlformats-officedocument.presentationml.comments+xml"/>
  <Override PartName="/ppt/notesSlides/notesSlide7.xml" ContentType="application/vnd.openxmlformats-officedocument.presentationml.notesSlide+xml"/>
  <Override PartName="/ppt/comments/comment7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4" r:id="rId1"/>
  </p:sldMasterIdLst>
  <p:notesMasterIdLst>
    <p:notesMasterId r:id="rId18"/>
  </p:notesMasterIdLst>
  <p:sldIdLst>
    <p:sldId id="506" r:id="rId2"/>
    <p:sldId id="256" r:id="rId3"/>
    <p:sldId id="485" r:id="rId4"/>
    <p:sldId id="492" r:id="rId5"/>
    <p:sldId id="493" r:id="rId6"/>
    <p:sldId id="494" r:id="rId7"/>
    <p:sldId id="495" r:id="rId8"/>
    <p:sldId id="500" r:id="rId9"/>
    <p:sldId id="501" r:id="rId10"/>
    <p:sldId id="502" r:id="rId11"/>
    <p:sldId id="503" r:id="rId12"/>
    <p:sldId id="508" r:id="rId13"/>
    <p:sldId id="507" r:id="rId14"/>
    <p:sldId id="510" r:id="rId15"/>
    <p:sldId id="509" r:id="rId16"/>
    <p:sldId id="50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lued Acer Customer" initials="VAC" lastIdx="1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D60093"/>
    <a:srgbClr val="0066CC"/>
    <a:srgbClr val="CC3300"/>
    <a:srgbClr val="FF3399"/>
    <a:srgbClr val="CC3399"/>
    <a:srgbClr val="CC6600"/>
    <a:srgbClr val="FF9933"/>
    <a:srgbClr val="0066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52" autoAdjust="0"/>
    <p:restoredTop sz="93792" autoAdjust="0"/>
  </p:normalViewPr>
  <p:slideViewPr>
    <p:cSldViewPr>
      <p:cViewPr>
        <p:scale>
          <a:sx n="62" d="100"/>
          <a:sy n="62" d="100"/>
        </p:scale>
        <p:origin x="-534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Уровень развития компетентностей</a:t>
            </a:r>
            <a:endParaRPr lang="ru-RU"/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-1.5088647586695568E-3"/>
                  <c:y val="0.194690265486725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5088647586695568E-3"/>
                  <c:y val="9.29203539823008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5265942760086665E-3"/>
                  <c:y val="0.128318584070796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5265942760086665E-3"/>
                  <c:y val="0.269911504424778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('База данных'!$A$55;'База данных'!$A$64;'База данных'!$A$71;'База данных'!$A$78)</c:f>
              <c:strCache>
                <c:ptCount val="4"/>
                <c:pt idx="0">
                  <c:v>1. Компетентность в проектировании деятельности</c:v>
                </c:pt>
                <c:pt idx="1">
                  <c:v>2. Компетентность в предметном содержании проектной деятельности  способах ее реализации</c:v>
                </c:pt>
                <c:pt idx="2">
                  <c:v>3. Компетентность  в организации  и регулировании проектной деятельности</c:v>
                </c:pt>
                <c:pt idx="3">
                  <c:v>4. Коммуникативная  компетентность в проектной деятельности</c:v>
                </c:pt>
              </c:strCache>
            </c:strRef>
          </c:cat>
          <c:val>
            <c:numRef>
              <c:f>('База данных'!$DI$55;'База данных'!$DI$64;'База данных'!$DI$71;'База данных'!$DI$78)</c:f>
              <c:numCache>
                <c:formatCode>General</c:formatCode>
                <c:ptCount val="4"/>
                <c:pt idx="0">
                  <c:v>3.9855902777777779</c:v>
                </c:pt>
                <c:pt idx="1">
                  <c:v>3.9156250000000004</c:v>
                </c:pt>
                <c:pt idx="2">
                  <c:v>3.9399305555555566</c:v>
                </c:pt>
                <c:pt idx="3">
                  <c:v>3.9730902777777777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87200"/>
        <c:axId val="20788352"/>
        <c:axId val="0"/>
      </c:bar3DChart>
      <c:catAx>
        <c:axId val="20787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20788352"/>
        <c:crosses val="autoZero"/>
        <c:auto val="1"/>
        <c:lblAlgn val="ctr"/>
        <c:lblOffset val="100"/>
        <c:noMultiLvlLbl val="0"/>
      </c:catAx>
      <c:valAx>
        <c:axId val="207883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78720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Сравнительный анализ личной компетентности и компетентности в обучении</a:t>
            </a:r>
            <a:endParaRPr lang="ru-RU"/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solidFill>
            <a:prstClr val="white"/>
          </a:solidFill>
        </a:ln>
      </c:spPr>
    </c:sideWall>
    <c:backWall>
      <c:thickness val="0"/>
      <c:spPr>
        <a:noFill/>
        <a:ln w="25400">
          <a:solidFill>
            <a:prstClr val="white"/>
          </a:solidFill>
        </a:ln>
      </c:spPr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1.5151515151515184E-3"/>
                  <c:y val="0.255555555555555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060606060606064E-2"/>
                  <c:y val="0.220000000000000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('База данных'!$DS$54;'База данных'!$DT$54)</c:f>
              <c:strCache>
                <c:ptCount val="2"/>
                <c:pt idx="0">
                  <c:v>Личная компетентность</c:v>
                </c:pt>
                <c:pt idx="1">
                  <c:v>Компетентность в обучении</c:v>
                </c:pt>
              </c:strCache>
            </c:strRef>
          </c:cat>
          <c:val>
            <c:numRef>
              <c:f>('База данных'!$DS$57;'База данных'!$DT$57)</c:f>
              <c:numCache>
                <c:formatCode>General</c:formatCode>
                <c:ptCount val="2"/>
                <c:pt idx="0">
                  <c:v>3.9016679067460318</c:v>
                </c:pt>
                <c:pt idx="1">
                  <c:v>3.7450520833333334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3059072"/>
        <c:axId val="23064960"/>
        <c:axId val="0"/>
      </c:bar3DChart>
      <c:catAx>
        <c:axId val="23059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23064960"/>
        <c:crosses val="autoZero"/>
        <c:auto val="1"/>
        <c:lblAlgn val="ctr"/>
        <c:lblOffset val="100"/>
        <c:noMultiLvlLbl val="0"/>
      </c:catAx>
      <c:valAx>
        <c:axId val="23064960"/>
        <c:scaling>
          <c:orientation val="minMax"/>
          <c:min val="3"/>
        </c:scaling>
        <c:delete val="0"/>
        <c:axPos val="l"/>
        <c:numFmt formatCode="General" sourceLinked="1"/>
        <c:majorTickMark val="none"/>
        <c:minorTickMark val="none"/>
        <c:tickLblPos val="none"/>
        <c:crossAx val="2305907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Показатели личной компетентности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>
              <a:solidFill>
                <a:srgbClr val="006600"/>
              </a:solidFill>
            </a:ln>
          </c:spPr>
          <c:marker>
            <c:spPr>
              <a:solidFill>
                <a:srgbClr val="006600"/>
              </a:solidFill>
              <a:ln>
                <a:solidFill>
                  <a:srgbClr val="006600"/>
                </a:solidFill>
              </a:ln>
            </c:spPr>
          </c:marker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данных'!$A$89:$A$98</c:f>
              <c:strCache>
                <c:ptCount val="10"/>
                <c:pt idx="0">
                  <c:v>1.1.Умеет выделять и формулировать проблемы</c:v>
                </c:pt>
                <c:pt idx="1">
                  <c:v>1.2.Умеет определить способы решения проблемы</c:v>
                </c:pt>
                <c:pt idx="2">
                  <c:v>1.3.Умеет собирать, обрабатывать и анализировать информацию</c:v>
                </c:pt>
                <c:pt idx="3">
                  <c:v>1.4.Умеет планировать проектный (педагогический) продукт</c:v>
                </c:pt>
                <c:pt idx="4">
                  <c:v>2.1.Имеет глубокие знания предметной области проекта</c:v>
                </c:pt>
                <c:pt idx="5">
                  <c:v>2.2.Способен интегрировать знания из разных предметных областей в рамках проекта</c:v>
                </c:pt>
                <c:pt idx="6">
                  <c:v>3.1. Умеет реализовать, корректировать и оценивать свою проектную деятельность</c:v>
                </c:pt>
                <c:pt idx="7">
                  <c:v>3.2.Способен регулировать свою проектную деятельность</c:v>
                </c:pt>
                <c:pt idx="8">
                  <c:v>4.1.Владеет речевой  культурой</c:v>
                </c:pt>
                <c:pt idx="9">
                  <c:v>4.2. Владеет технологией сотрудничества</c:v>
                </c:pt>
              </c:strCache>
            </c:strRef>
          </c:cat>
          <c:val>
            <c:numRef>
              <c:f>'База данных'!$B$89:$B$98</c:f>
              <c:numCache>
                <c:formatCode>0.00</c:formatCode>
                <c:ptCount val="10"/>
                <c:pt idx="0">
                  <c:v>4.0666666666666664</c:v>
                </c:pt>
                <c:pt idx="1">
                  <c:v>4.1333333333333329</c:v>
                </c:pt>
                <c:pt idx="2">
                  <c:v>4.2750000000000004</c:v>
                </c:pt>
                <c:pt idx="3">
                  <c:v>3.95</c:v>
                </c:pt>
                <c:pt idx="4">
                  <c:v>4.0708333333333329</c:v>
                </c:pt>
                <c:pt idx="5">
                  <c:v>3.9208333333333334</c:v>
                </c:pt>
                <c:pt idx="6">
                  <c:v>3.9444444444444446</c:v>
                </c:pt>
                <c:pt idx="7">
                  <c:v>4.0041666666666664</c:v>
                </c:pt>
                <c:pt idx="8">
                  <c:v>4.2625000000000002</c:v>
                </c:pt>
                <c:pt idx="9">
                  <c:v>3.875</c:v>
                </c:pt>
              </c:numCache>
            </c:numRef>
          </c:val>
          <c:smooth val="0"/>
        </c:ser>
        <c:ser>
          <c:idx val="1"/>
          <c:order val="1"/>
          <c:spPr>
            <a:ln>
              <a:solidFill>
                <a:srgbClr val="FF3399"/>
              </a:solidFill>
            </a:ln>
          </c:spPr>
          <c:marker>
            <c:spPr>
              <a:solidFill>
                <a:srgbClr val="FF3399"/>
              </a:solidFill>
            </c:spPr>
          </c:marker>
          <c:dLbls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данных'!$A$89:$A$98</c:f>
              <c:strCache>
                <c:ptCount val="10"/>
                <c:pt idx="0">
                  <c:v>1.1.Умеет выделять и формулировать проблемы</c:v>
                </c:pt>
                <c:pt idx="1">
                  <c:v>1.2.Умеет определить способы решения проблемы</c:v>
                </c:pt>
                <c:pt idx="2">
                  <c:v>1.3.Умеет собирать, обрабатывать и анализировать информацию</c:v>
                </c:pt>
                <c:pt idx="3">
                  <c:v>1.4.Умеет планировать проектный (педагогический) продукт</c:v>
                </c:pt>
                <c:pt idx="4">
                  <c:v>2.1.Имеет глубокие знания предметной области проекта</c:v>
                </c:pt>
                <c:pt idx="5">
                  <c:v>2.2.Способен интегрировать знания из разных предметных областей в рамках проекта</c:v>
                </c:pt>
                <c:pt idx="6">
                  <c:v>3.1. Умеет реализовать, корректировать и оценивать свою проектную деятельность</c:v>
                </c:pt>
                <c:pt idx="7">
                  <c:v>3.2.Способен регулировать свою проектную деятельность</c:v>
                </c:pt>
                <c:pt idx="8">
                  <c:v>4.1.Владеет речевой  культурой</c:v>
                </c:pt>
                <c:pt idx="9">
                  <c:v>4.2. Владеет технологией сотрудничества</c:v>
                </c:pt>
              </c:strCache>
            </c:strRef>
          </c:cat>
          <c:val>
            <c:numRef>
              <c:f>'База данных'!$C$89:$C$98</c:f>
              <c:numCache>
                <c:formatCode>0.00</c:formatCode>
                <c:ptCount val="10"/>
                <c:pt idx="0">
                  <c:v>4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  <c:pt idx="8">
                  <c:v>4</c:v>
                </c:pt>
                <c:pt idx="9">
                  <c:v>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906752"/>
        <c:axId val="22908288"/>
      </c:lineChart>
      <c:catAx>
        <c:axId val="22906752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txPr>
          <a:bodyPr rot="-5400000" vert="horz"/>
          <a:lstStyle/>
          <a:p>
            <a:pPr>
              <a:defRPr sz="1400"/>
            </a:pPr>
            <a:endParaRPr lang="ru-RU"/>
          </a:p>
        </c:txPr>
        <c:crossAx val="22908288"/>
        <c:crosses val="autoZero"/>
        <c:auto val="1"/>
        <c:lblAlgn val="ctr"/>
        <c:lblOffset val="100"/>
        <c:noMultiLvlLbl val="0"/>
      </c:catAx>
      <c:valAx>
        <c:axId val="22908288"/>
        <c:scaling>
          <c:orientation val="minMax"/>
          <c:min val="3"/>
        </c:scaling>
        <c:delete val="1"/>
        <c:axPos val="l"/>
        <c:numFmt formatCode="0.00" sourceLinked="1"/>
        <c:majorTickMark val="out"/>
        <c:minorTickMark val="none"/>
        <c:tickLblPos val="nextTo"/>
        <c:crossAx val="229067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Показатели  компетентности в обучении</a:t>
            </a:r>
            <a:endParaRPr lang="ru-RU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50000"/>
                </a:schemeClr>
              </a:solidFill>
              <a:ln>
                <a:solidFill>
                  <a:srgbClr val="F79646">
                    <a:lumMod val="50000"/>
                  </a:srgbClr>
                </a:solidFill>
              </a:ln>
            </c:spPr>
          </c:marker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данных'!$A$101:$A$108</c:f>
              <c:strCache>
                <c:ptCount val="8"/>
                <c:pt idx="0">
                  <c:v>1.5. Владеет методами проектного обучения на уроке и во внеурочное время</c:v>
                </c:pt>
                <c:pt idx="1">
                  <c:v>1.6. Владеет методами исследовательского обучения на уроке и во внеурочное время</c:v>
                </c:pt>
                <c:pt idx="2">
                  <c:v>2.3.Способен организовать деятельность учеников по созданию нового интеллектуального продукта</c:v>
                </c:pt>
                <c:pt idx="3">
                  <c:v>2.4.Способен организовать деятельность учеников по выбору способов предметных действий</c:v>
                </c:pt>
                <c:pt idx="4">
                  <c:v>3.4.Владеет методами обучения регулятивным  действиям</c:v>
                </c:pt>
                <c:pt idx="5">
                  <c:v>3.5.Способен мотивировать деятельность обучающегося в проектной деятельности</c:v>
                </c:pt>
                <c:pt idx="6">
                  <c:v>4.3.Владеет методами обучения публичному выступлению</c:v>
                </c:pt>
                <c:pt idx="7">
                  <c:v>4.4. Способен создать условия для формирования учебного сотрудничества</c:v>
                </c:pt>
              </c:strCache>
            </c:strRef>
          </c:cat>
          <c:val>
            <c:numRef>
              <c:f>'База данных'!$B$101:$B$108</c:f>
              <c:numCache>
                <c:formatCode>0.00</c:formatCode>
                <c:ptCount val="8"/>
                <c:pt idx="0">
                  <c:v>3.9854166666666666</c:v>
                </c:pt>
                <c:pt idx="1">
                  <c:v>3.7444444444444445</c:v>
                </c:pt>
                <c:pt idx="2">
                  <c:v>3.8791666666666664</c:v>
                </c:pt>
                <c:pt idx="3">
                  <c:v>3.791666666666667</c:v>
                </c:pt>
                <c:pt idx="4">
                  <c:v>3.8861111111111111</c:v>
                </c:pt>
                <c:pt idx="5">
                  <c:v>3.9249999999999998</c:v>
                </c:pt>
                <c:pt idx="6">
                  <c:v>3.8777777777777778</c:v>
                </c:pt>
                <c:pt idx="7">
                  <c:v>3.8770833333333332</c:v>
                </c:pt>
              </c:numCache>
            </c:numRef>
          </c:val>
          <c:smooth val="0"/>
        </c:ser>
        <c:ser>
          <c:idx val="1"/>
          <c:order val="1"/>
          <c:spPr>
            <a:ln>
              <a:solidFill>
                <a:srgbClr val="FF3399"/>
              </a:solidFill>
            </a:ln>
          </c:spPr>
          <c:marker>
            <c:spPr>
              <a:solidFill>
                <a:srgbClr val="FF3399"/>
              </a:solidFill>
            </c:spPr>
          </c:marker>
          <c:dLbls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данных'!$A$101:$A$108</c:f>
              <c:strCache>
                <c:ptCount val="8"/>
                <c:pt idx="0">
                  <c:v>1.5. Владеет методами проектного обучения на уроке и во внеурочное время</c:v>
                </c:pt>
                <c:pt idx="1">
                  <c:v>1.6. Владеет методами исследовательского обучения на уроке и во внеурочное время</c:v>
                </c:pt>
                <c:pt idx="2">
                  <c:v>2.3.Способен организовать деятельность учеников по созданию нового интеллектуального продукта</c:v>
                </c:pt>
                <c:pt idx="3">
                  <c:v>2.4.Способен организовать деятельность учеников по выбору способов предметных действий</c:v>
                </c:pt>
                <c:pt idx="4">
                  <c:v>3.4.Владеет методами обучения регулятивным  действиям</c:v>
                </c:pt>
                <c:pt idx="5">
                  <c:v>3.5.Способен мотивировать деятельность обучающегося в проектной деятельности</c:v>
                </c:pt>
                <c:pt idx="6">
                  <c:v>4.3.Владеет методами обучения публичному выступлению</c:v>
                </c:pt>
                <c:pt idx="7">
                  <c:v>4.4. Способен создать условия для формирования учебного сотрудничества</c:v>
                </c:pt>
              </c:strCache>
            </c:strRef>
          </c:cat>
          <c:val>
            <c:numRef>
              <c:f>'База данных'!$C$101:$C$108</c:f>
              <c:numCache>
                <c:formatCode>0.00</c:formatCode>
                <c:ptCount val="8"/>
                <c:pt idx="0">
                  <c:v>4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768512"/>
        <c:axId val="26770048"/>
      </c:lineChart>
      <c:catAx>
        <c:axId val="26768512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txPr>
          <a:bodyPr rot="-5400000" vert="horz"/>
          <a:lstStyle/>
          <a:p>
            <a:pPr>
              <a:defRPr sz="1400"/>
            </a:pPr>
            <a:endParaRPr lang="ru-RU"/>
          </a:p>
        </c:txPr>
        <c:crossAx val="26770048"/>
        <c:crosses val="autoZero"/>
        <c:auto val="1"/>
        <c:lblAlgn val="ctr"/>
        <c:lblOffset val="100"/>
        <c:noMultiLvlLbl val="0"/>
      </c:catAx>
      <c:valAx>
        <c:axId val="26770048"/>
        <c:scaling>
          <c:orientation val="minMax"/>
          <c:min val="3"/>
        </c:scaling>
        <c:delete val="1"/>
        <c:axPos val="l"/>
        <c:numFmt formatCode="0.00" sourceLinked="1"/>
        <c:majorTickMark val="out"/>
        <c:minorTickMark val="none"/>
        <c:tickLblPos val="nextTo"/>
        <c:crossAx val="267685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Сравнительный анализ самооценки и экспертной оценки</a:t>
            </a:r>
            <a:endParaRPr lang="ru-RU"/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FF9999"/>
              </a:solidFill>
            </c:spPr>
          </c:dPt>
          <c:dLbls>
            <c:dLbl>
              <c:idx val="0"/>
              <c:layout>
                <c:manualLayout>
                  <c:x val="1.0848508330104624E-2"/>
                  <c:y val="0.252536640360766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9.2987214258039488E-3"/>
                  <c:y val="0.24126268320180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0" sourceLinked="0"/>
            <c:spPr>
              <a:solidFill>
                <a:sysClr val="window" lastClr="FFFFFF"/>
              </a:solidFill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('База данных'!$DR$55;'База данных'!$DR$56)</c:f>
              <c:strCache>
                <c:ptCount val="2"/>
                <c:pt idx="0">
                  <c:v>Самооценка</c:v>
                </c:pt>
                <c:pt idx="1">
                  <c:v>Экспертная оценка</c:v>
                </c:pt>
              </c:strCache>
            </c:strRef>
          </c:cat>
          <c:val>
            <c:numRef>
              <c:f>('База данных'!$DU$55;'База данных'!$DU$56)</c:f>
              <c:numCache>
                <c:formatCode>General</c:formatCode>
                <c:ptCount val="2"/>
                <c:pt idx="0">
                  <c:v>4.1041232638888889</c:v>
                </c:pt>
                <c:pt idx="1">
                  <c:v>3.5425967261904763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6877952"/>
        <c:axId val="26879488"/>
        <c:axId val="0"/>
      </c:bar3DChart>
      <c:catAx>
        <c:axId val="26877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26879488"/>
        <c:crosses val="autoZero"/>
        <c:auto val="1"/>
        <c:lblAlgn val="ctr"/>
        <c:lblOffset val="100"/>
        <c:noMultiLvlLbl val="0"/>
      </c:catAx>
      <c:valAx>
        <c:axId val="26879488"/>
        <c:scaling>
          <c:orientation val="minMax"/>
          <c:min val="2"/>
        </c:scaling>
        <c:delete val="1"/>
        <c:axPos val="l"/>
        <c:numFmt formatCode="General" sourceLinked="1"/>
        <c:majorTickMark val="out"/>
        <c:minorTickMark val="none"/>
        <c:tickLblPos val="nextTo"/>
        <c:crossAx val="268779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Сравнительный анализ самооценки и экспертной оценки по показателям личной компетентности</a:t>
            </a:r>
            <a:endParaRPr lang="ru-RU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'База данных'!$B$111</c:f>
              <c:strCache>
                <c:ptCount val="1"/>
                <c:pt idx="0">
                  <c:v>Самооценка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данных'!$A$112:$A$121</c:f>
              <c:strCache>
                <c:ptCount val="10"/>
                <c:pt idx="0">
                  <c:v>1.1.Умеет выделять и формулировать проблемы</c:v>
                </c:pt>
                <c:pt idx="1">
                  <c:v>1.2.Умеет определить способы решения проблемы</c:v>
                </c:pt>
                <c:pt idx="2">
                  <c:v>1.3.Умеет собирать, обрабатывать и анализировать информацию</c:v>
                </c:pt>
                <c:pt idx="3">
                  <c:v>1.4.Умеет планировать проектный (педагогический) продукт</c:v>
                </c:pt>
                <c:pt idx="4">
                  <c:v>2.1.Имеет глубокие знания предметной области проекта</c:v>
                </c:pt>
                <c:pt idx="5">
                  <c:v>2.2.Способен интегрировать знания из разных предметных областей в рамках проекта</c:v>
                </c:pt>
                <c:pt idx="6">
                  <c:v>3.1. Умеет реализовать, корректировать и оценивать свою проектную деятельность</c:v>
                </c:pt>
                <c:pt idx="7">
                  <c:v>3.2.Способен регулировать свою проектную деятельность</c:v>
                </c:pt>
                <c:pt idx="8">
                  <c:v>4.1.Владеет речевой  культурой</c:v>
                </c:pt>
                <c:pt idx="9">
                  <c:v>4.2. Владеет технологией сотрудничества</c:v>
                </c:pt>
              </c:strCache>
            </c:strRef>
          </c:cat>
          <c:val>
            <c:numRef>
              <c:f>'База данных'!$B$112:$B$121</c:f>
              <c:numCache>
                <c:formatCode>0.00</c:formatCode>
                <c:ptCount val="10"/>
                <c:pt idx="0">
                  <c:v>4.2208333333333332</c:v>
                </c:pt>
                <c:pt idx="1">
                  <c:v>4.2055555555555557</c:v>
                </c:pt>
                <c:pt idx="2">
                  <c:v>4.4333333333333336</c:v>
                </c:pt>
                <c:pt idx="3">
                  <c:v>4.083333333333333</c:v>
                </c:pt>
                <c:pt idx="4">
                  <c:v>4.2166666666666668</c:v>
                </c:pt>
                <c:pt idx="5">
                  <c:v>4.0333333333333332</c:v>
                </c:pt>
                <c:pt idx="6">
                  <c:v>4.1722222222222225</c:v>
                </c:pt>
                <c:pt idx="7">
                  <c:v>4.1333333333333329</c:v>
                </c:pt>
                <c:pt idx="8">
                  <c:v>4.45</c:v>
                </c:pt>
                <c:pt idx="9">
                  <c:v>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'База данных'!$C$111</c:f>
              <c:strCache>
                <c:ptCount val="1"/>
                <c:pt idx="0">
                  <c:v>Экспертная оценка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данных'!$A$112:$A$121</c:f>
              <c:strCache>
                <c:ptCount val="10"/>
                <c:pt idx="0">
                  <c:v>1.1.Умеет выделять и формулировать проблемы</c:v>
                </c:pt>
                <c:pt idx="1">
                  <c:v>1.2.Умеет определить способы решения проблемы</c:v>
                </c:pt>
                <c:pt idx="2">
                  <c:v>1.3.Умеет собирать, обрабатывать и анализировать информацию</c:v>
                </c:pt>
                <c:pt idx="3">
                  <c:v>1.4.Умеет планировать проектный (педагогический) продукт</c:v>
                </c:pt>
                <c:pt idx="4">
                  <c:v>2.1.Имеет глубокие знания предметной области проекта</c:v>
                </c:pt>
                <c:pt idx="5">
                  <c:v>2.2.Способен интегрировать знания из разных предметных областей в рамках проекта</c:v>
                </c:pt>
                <c:pt idx="6">
                  <c:v>3.1. Умеет реализовать, корректировать и оценивать свою проектную деятельность</c:v>
                </c:pt>
                <c:pt idx="7">
                  <c:v>3.2.Способен регулировать свою проектную деятельность</c:v>
                </c:pt>
                <c:pt idx="8">
                  <c:v>4.1.Владеет речевой  культурой</c:v>
                </c:pt>
                <c:pt idx="9">
                  <c:v>4.2. Владеет технологией сотрудничества</c:v>
                </c:pt>
              </c:strCache>
            </c:strRef>
          </c:cat>
          <c:val>
            <c:numRef>
              <c:f>'База данных'!$C$112:$C$121</c:f>
              <c:numCache>
                <c:formatCode>0.00</c:formatCode>
                <c:ptCount val="10"/>
                <c:pt idx="0">
                  <c:v>3.6511904761904761</c:v>
                </c:pt>
                <c:pt idx="1">
                  <c:v>3.7686507936507931</c:v>
                </c:pt>
                <c:pt idx="2">
                  <c:v>3.832440476190476</c:v>
                </c:pt>
                <c:pt idx="3">
                  <c:v>3.5255952380952378</c:v>
                </c:pt>
                <c:pt idx="4">
                  <c:v>3.6678571428571427</c:v>
                </c:pt>
                <c:pt idx="5">
                  <c:v>3.5464285714285717</c:v>
                </c:pt>
                <c:pt idx="6">
                  <c:v>3.4936507936507937</c:v>
                </c:pt>
                <c:pt idx="7">
                  <c:v>3.6182539682539683</c:v>
                </c:pt>
                <c:pt idx="8">
                  <c:v>3.781646825396825</c:v>
                </c:pt>
                <c:pt idx="9">
                  <c:v>3.480952380952381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114496"/>
        <c:axId val="27124480"/>
      </c:lineChart>
      <c:catAx>
        <c:axId val="27114496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txPr>
          <a:bodyPr rot="-5400000" vert="horz"/>
          <a:lstStyle/>
          <a:p>
            <a:pPr>
              <a:defRPr sz="1400"/>
            </a:pPr>
            <a:endParaRPr lang="ru-RU"/>
          </a:p>
        </c:txPr>
        <c:crossAx val="27124480"/>
        <c:crosses val="autoZero"/>
        <c:auto val="1"/>
        <c:lblAlgn val="ctr"/>
        <c:lblOffset val="100"/>
        <c:noMultiLvlLbl val="0"/>
      </c:catAx>
      <c:valAx>
        <c:axId val="27124480"/>
        <c:scaling>
          <c:orientation val="minMax"/>
          <c:min val="2.5"/>
        </c:scaling>
        <c:delete val="1"/>
        <c:axPos val="l"/>
        <c:numFmt formatCode="0.00" sourceLinked="1"/>
        <c:majorTickMark val="out"/>
        <c:minorTickMark val="none"/>
        <c:tickLblPos val="nextTo"/>
        <c:crossAx val="27114496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Сравнительный анализ самооценки и экспертной оценки по показателям компетентности в обучении</a:t>
            </a:r>
            <a:endParaRPr lang="ru-RU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'База данных'!$B$123</c:f>
              <c:strCache>
                <c:ptCount val="1"/>
                <c:pt idx="0">
                  <c:v>Самооценка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данных'!$A$124:$A$131</c:f>
              <c:strCache>
                <c:ptCount val="8"/>
                <c:pt idx="0">
                  <c:v>1.5. Владеет методами проектного обучения на уроке и во внеурочное время</c:v>
                </c:pt>
                <c:pt idx="1">
                  <c:v>1.6. Владеет методами исследовательского обучения на уроке и во внеурочное время</c:v>
                </c:pt>
                <c:pt idx="2">
                  <c:v>2.3.Способен организовать деятельность учеников по созданию нового интеллектуального продукта</c:v>
                </c:pt>
                <c:pt idx="3">
                  <c:v>2.4.Способен организовать деятельность учеников по выбору способов предметных действий</c:v>
                </c:pt>
                <c:pt idx="4">
                  <c:v>3.4.Владеет методами обучения регулятивным  действиям</c:v>
                </c:pt>
                <c:pt idx="5">
                  <c:v>3.5.Способен мотивировать деятельность обучающегося в проектной деятельности</c:v>
                </c:pt>
                <c:pt idx="6">
                  <c:v>4.3.Владеет методами обучения публичному выступлению</c:v>
                </c:pt>
                <c:pt idx="7">
                  <c:v>4.4. Способен создать условия для формирования учебного сотрудничества</c:v>
                </c:pt>
              </c:strCache>
            </c:strRef>
          </c:cat>
          <c:val>
            <c:numRef>
              <c:f>'База данных'!$B$124:$B$131</c:f>
              <c:numCache>
                <c:formatCode>0.00</c:formatCode>
                <c:ptCount val="8"/>
                <c:pt idx="0">
                  <c:v>4.1124999999999998</c:v>
                </c:pt>
                <c:pt idx="1">
                  <c:v>3.8666666666666671</c:v>
                </c:pt>
                <c:pt idx="2">
                  <c:v>4.0916666666666668</c:v>
                </c:pt>
                <c:pt idx="3">
                  <c:v>3.958333333333333</c:v>
                </c:pt>
                <c:pt idx="4">
                  <c:v>4.0888888888888886</c:v>
                </c:pt>
                <c:pt idx="5">
                  <c:v>4.05</c:v>
                </c:pt>
                <c:pt idx="6">
                  <c:v>3.9833333333333329</c:v>
                </c:pt>
                <c:pt idx="7">
                  <c:v>4.0374999999999996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'База данных'!$C$123</c:f>
              <c:strCache>
                <c:ptCount val="1"/>
                <c:pt idx="0">
                  <c:v>Экспертная оценка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данных'!$A$124:$A$131</c:f>
              <c:strCache>
                <c:ptCount val="8"/>
                <c:pt idx="0">
                  <c:v>1.5. Владеет методами проектного обучения на уроке и во внеурочное время</c:v>
                </c:pt>
                <c:pt idx="1">
                  <c:v>1.6. Владеет методами исследовательского обучения на уроке и во внеурочное время</c:v>
                </c:pt>
                <c:pt idx="2">
                  <c:v>2.3.Способен организовать деятельность учеников по созданию нового интеллектуального продукта</c:v>
                </c:pt>
                <c:pt idx="3">
                  <c:v>2.4.Способен организовать деятельность учеников по выбору способов предметных действий</c:v>
                </c:pt>
                <c:pt idx="4">
                  <c:v>3.4.Владеет методами обучения регулятивным  действиям</c:v>
                </c:pt>
                <c:pt idx="5">
                  <c:v>3.5.Способен мотивировать деятельность обучающегося в проектной деятельности</c:v>
                </c:pt>
                <c:pt idx="6">
                  <c:v>4.3.Владеет методами обучения публичному выступлению</c:v>
                </c:pt>
                <c:pt idx="7">
                  <c:v>4.4. Способен создать условия для формирования учебного сотрудничества</c:v>
                </c:pt>
              </c:strCache>
            </c:strRef>
          </c:cat>
          <c:val>
            <c:numRef>
              <c:f>'База данных'!$C$124:$C$131</c:f>
              <c:numCache>
                <c:formatCode>0.00</c:formatCode>
                <c:ptCount val="8"/>
                <c:pt idx="0">
                  <c:v>3.5958333333333332</c:v>
                </c:pt>
                <c:pt idx="1">
                  <c:v>3.3841269841269845</c:v>
                </c:pt>
                <c:pt idx="2">
                  <c:v>3.4230158730158728</c:v>
                </c:pt>
                <c:pt idx="3">
                  <c:v>3.3726190476190476</c:v>
                </c:pt>
                <c:pt idx="4">
                  <c:v>3.4144345238095237</c:v>
                </c:pt>
                <c:pt idx="5">
                  <c:v>3.5440476190476193</c:v>
                </c:pt>
                <c:pt idx="6">
                  <c:v>3.5133618551587302</c:v>
                </c:pt>
                <c:pt idx="7">
                  <c:v>3.478448275862069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302528"/>
        <c:axId val="27312512"/>
      </c:lineChart>
      <c:catAx>
        <c:axId val="27302528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txPr>
          <a:bodyPr rot="-5400000" vert="horz"/>
          <a:lstStyle/>
          <a:p>
            <a:pPr>
              <a:defRPr sz="1400"/>
            </a:pPr>
            <a:endParaRPr lang="ru-RU"/>
          </a:p>
        </c:txPr>
        <c:crossAx val="27312512"/>
        <c:crosses val="autoZero"/>
        <c:auto val="1"/>
        <c:lblAlgn val="ctr"/>
        <c:lblOffset val="100"/>
        <c:noMultiLvlLbl val="0"/>
      </c:catAx>
      <c:valAx>
        <c:axId val="27312512"/>
        <c:scaling>
          <c:orientation val="minMax"/>
          <c:min val="2.5"/>
        </c:scaling>
        <c:delete val="1"/>
        <c:axPos val="l"/>
        <c:numFmt formatCode="0.00" sourceLinked="1"/>
        <c:majorTickMark val="out"/>
        <c:minorTickMark val="none"/>
        <c:tickLblPos val="nextTo"/>
        <c:crossAx val="27302528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800" b="1" i="0" baseline="0"/>
              <a:t>Сравнительный анализ Лицея и школ области </a:t>
            </a:r>
            <a:endParaRPr lang="ru-RU"/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'База данных'!$B$134</c:f>
              <c:strCache>
                <c:ptCount val="1"/>
                <c:pt idx="0">
                  <c:v>Лицей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9.1254752851711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5151515151515152E-3"/>
                  <c:y val="9.1254752851711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303030303030303E-3"/>
                  <c:y val="9.3789607097591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5454545454545452E-3"/>
                  <c:y val="9.3789607097591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данных'!$A$135:$A$138</c:f>
              <c:strCache>
                <c:ptCount val="4"/>
                <c:pt idx="0">
                  <c:v>1. Компетентность в проектировании деятельности</c:v>
                </c:pt>
                <c:pt idx="1">
                  <c:v>3. Компетентность  в организации  и регулировании проектной деятельности</c:v>
                </c:pt>
                <c:pt idx="2">
                  <c:v>2. Компетентность в предметном содержании проектной деятельности,  способах его реализации</c:v>
                </c:pt>
                <c:pt idx="3">
                  <c:v>4. Коммуникативная  компетентность в проектной деятельности</c:v>
                </c:pt>
              </c:strCache>
            </c:strRef>
          </c:cat>
          <c:val>
            <c:numRef>
              <c:f>'База данных'!$B$135:$B$138</c:f>
              <c:numCache>
                <c:formatCode>0.00</c:formatCode>
                <c:ptCount val="4"/>
                <c:pt idx="0">
                  <c:v>3.9855902777777779</c:v>
                </c:pt>
                <c:pt idx="1">
                  <c:v>3.9156250000000004</c:v>
                </c:pt>
                <c:pt idx="2">
                  <c:v>3.9399305555555566</c:v>
                </c:pt>
                <c:pt idx="3">
                  <c:v>3.9730902777777777</c:v>
                </c:pt>
              </c:numCache>
            </c:numRef>
          </c:val>
        </c:ser>
        <c:ser>
          <c:idx val="1"/>
          <c:order val="1"/>
          <c:tx>
            <c:strRef>
              <c:f>'База данных'!$C$134</c:f>
              <c:strCache>
                <c:ptCount val="1"/>
                <c:pt idx="0">
                  <c:v>Область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8.87198986058301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7.60456273764258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151515151515152E-3"/>
                  <c:y val="9.12547528517111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8.87198986058301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'База данных'!$A$135:$A$138</c:f>
              <c:strCache>
                <c:ptCount val="4"/>
                <c:pt idx="0">
                  <c:v>1. Компетентность в проектировании деятельности</c:v>
                </c:pt>
                <c:pt idx="1">
                  <c:v>3. Компетентность  в организации  и регулировании проектной деятельности</c:v>
                </c:pt>
                <c:pt idx="2">
                  <c:v>2. Компетентность в предметном содержании проектной деятельности,  способах его реализации</c:v>
                </c:pt>
                <c:pt idx="3">
                  <c:v>4. Коммуникативная  компетентность в проектной деятельности</c:v>
                </c:pt>
              </c:strCache>
            </c:strRef>
          </c:cat>
          <c:val>
            <c:numRef>
              <c:f>'База данных'!$C$135:$C$138</c:f>
              <c:numCache>
                <c:formatCode>0.00</c:formatCode>
                <c:ptCount val="4"/>
                <c:pt idx="0">
                  <c:v>3.6373542783023498</c:v>
                </c:pt>
                <c:pt idx="1">
                  <c:v>3.6202380579322129</c:v>
                </c:pt>
                <c:pt idx="2">
                  <c:v>3.5341453410052734</c:v>
                </c:pt>
                <c:pt idx="3">
                  <c:v>3.6651475232367301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7409024"/>
        <c:axId val="27414912"/>
        <c:axId val="0"/>
      </c:bar3DChart>
      <c:catAx>
        <c:axId val="27409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27414912"/>
        <c:crosses val="autoZero"/>
        <c:auto val="1"/>
        <c:lblAlgn val="ctr"/>
        <c:lblOffset val="100"/>
        <c:noMultiLvlLbl val="0"/>
      </c:catAx>
      <c:valAx>
        <c:axId val="27414912"/>
        <c:scaling>
          <c:orientation val="minMax"/>
        </c:scaling>
        <c:delete val="1"/>
        <c:axPos val="l"/>
        <c:numFmt formatCode="0.00" sourceLinked="1"/>
        <c:majorTickMark val="out"/>
        <c:minorTickMark val="none"/>
        <c:tickLblPos val="nextTo"/>
        <c:crossAx val="27409024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14">
    <p:pos x="5520" y="1728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4">
    <p:pos x="5520" y="1728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16">
    <p:pos x="5520" y="1728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15">
    <p:pos x="5520" y="1728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19">
    <p:pos x="5520" y="1728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18">
    <p:pos x="5520" y="1728"/>
    <p:text/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13">
    <p:pos x="5520" y="1728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67F7E4D-62AD-41C0-995C-B44764A560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0128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1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3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12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13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14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15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16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20174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0174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0DAD9-94DB-4594-9A70-EB45D89D002C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70375-7B24-4055-987B-30429C4FF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C642F-BE01-4CF5-A82D-4EA246ADA066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CF91A-5EA3-4564-B4A7-78192398A0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46F25-59FE-4A5E-B060-F645F8EE0371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978B0-B931-4ADF-B0DE-B1D2C61F6E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D83B5-012F-47CF-BE56-B6D3A70CC5A8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9383C-F9DA-487B-AFD8-E752392DD3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00225-AFA4-41DC-BA05-516CF90C4C56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DC7B1-D80E-4C43-AC0A-FB788E0C0C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10E6E-F1FB-48E8-90B1-3498A0A6B7F4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1FFA9-1888-43DF-A8FC-7C9256AE2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9DCA1-4EF1-4BCA-AB0D-39C9A7F34719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2C173-19EE-4489-8DBE-6EEE4FE44E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7E00E-C5B5-4D64-88C7-A84461BACE3F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7B212-0551-41A3-ACAB-467EC696BB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6B681-DA0F-4EB1-B29C-7F2D11A28C92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E8C439-D8A4-4A9C-B3A9-1A6EF675C2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EC45F-E75E-48C9-8422-371084816680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90CF9-170F-442A-B8AE-C33182E8F1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59892-95B4-4746-BCF0-87EA2087AF45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6DB2D-D7BE-462E-A80F-EE23CE44D0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0707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08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09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10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11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0071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+mn-lt"/>
              </a:defRPr>
            </a:lvl1pPr>
          </a:lstStyle>
          <a:p>
            <a:pPr>
              <a:defRPr/>
            </a:pPr>
            <a:fld id="{33FF41CD-CEC7-4AAE-BF25-6E929B9EBD3E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20071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071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pPr>
              <a:defRPr/>
            </a:pPr>
            <a:fld id="{F63F0131-DBB6-4848-8563-BD59C8C9B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5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comments" Target="../comments/commen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18EA3F-AB01-4724-8A36-DC7D13F0776E}" type="slidenum">
              <a:rPr lang="ru-RU" sz="1400"/>
              <a:pPr algn="r"/>
              <a:t>1</a:t>
            </a:fld>
            <a:endParaRPr lang="ru-RU" sz="1400"/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052736"/>
            <a:ext cx="8301608" cy="5805264"/>
          </a:xfrm>
        </p:spPr>
        <p:txBody>
          <a:bodyPr/>
          <a:lstStyle/>
          <a:p>
            <a:endParaRPr lang="ru-RU" sz="2800" dirty="0" smtClean="0"/>
          </a:p>
          <a:p>
            <a:pPr algn="just"/>
            <a:r>
              <a:rPr lang="ru-RU" sz="2800" dirty="0" smtClean="0"/>
              <a:t>1</a:t>
            </a:r>
            <a:r>
              <a:rPr lang="ru-RU" sz="2800" dirty="0"/>
              <a:t>) способность к самоучению;</a:t>
            </a:r>
          </a:p>
          <a:p>
            <a:pPr algn="just"/>
            <a:r>
              <a:rPr lang="ru-RU" sz="2800" dirty="0"/>
              <a:t>2) критичность мышления (способность к анализу);</a:t>
            </a:r>
          </a:p>
          <a:p>
            <a:pPr algn="just"/>
            <a:r>
              <a:rPr lang="ru-RU" sz="2800" dirty="0"/>
              <a:t>3) способность к риску, способность работать самостоятельно и в команде, способность к решению проблем, инициативность и исполнительность;</a:t>
            </a:r>
          </a:p>
          <a:p>
            <a:pPr algn="just"/>
            <a:r>
              <a:rPr lang="ru-RU" sz="2800" dirty="0"/>
              <a:t>4) владение иностранными языками (на бытовом и профессиональном уровнях).</a:t>
            </a:r>
          </a:p>
          <a:p>
            <a:pPr algn="just">
              <a:buNone/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algn="just">
              <a:buNone/>
              <a:defRPr/>
            </a:pPr>
            <a:r>
              <a:rPr lang="ru-RU" sz="1700" dirty="0" smtClean="0"/>
              <a:t> </a:t>
            </a:r>
          </a:p>
          <a:p>
            <a:pPr algn="just"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marL="285750" indent="-285750" algn="just">
              <a:buFont typeface="Wingdings" pitchFamily="2" charset="2"/>
              <a:buNone/>
              <a:defRPr/>
            </a:pPr>
            <a:endParaRPr lang="ru-RU" sz="1700" dirty="0" smtClean="0">
              <a:solidFill>
                <a:srgbClr val="000000"/>
              </a:solidFill>
            </a:endParaRPr>
          </a:p>
        </p:txBody>
      </p:sp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1619672" y="188913"/>
            <a:ext cx="663215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+mn-lt"/>
              </a:rPr>
              <a:t>Стратегия развития образования до 2020г.</a:t>
            </a:r>
            <a:endParaRPr lang="ru-RU" sz="3200" b="1" dirty="0">
              <a:latin typeface="+mn-lt"/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467544" y="3140968"/>
            <a:ext cx="8229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" name="Picture 2" descr="http://im4-tub-ru.yandex.net/i?id=131405711-4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19672" cy="1079781"/>
          </a:xfrm>
          <a:prstGeom prst="rect">
            <a:avLst/>
          </a:prstGeom>
          <a:noFill/>
        </p:spPr>
      </p:pic>
      <p:pic>
        <p:nvPicPr>
          <p:cNvPr id="1026" name="Picture 2" descr="C:\Users\ВХОД\Desktop\28 лиц. здание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2150" y="-911225"/>
            <a:ext cx="13069888" cy="868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03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noFill/>
        </p:spPr>
        <p:txBody>
          <a:bodyPr/>
          <a:lstStyle/>
          <a:p>
            <a:fld id="{FDE5DF24-0631-4A16-AB4C-AE2365536ACE}" type="slidenum">
              <a:rPr lang="ru-RU" sz="1400" smtClean="0">
                <a:latin typeface="Comic Sans MS" pitchFamily="66" charset="0"/>
              </a:rPr>
              <a:pPr/>
              <a:t>2</a:t>
            </a:fld>
            <a:endParaRPr lang="ru-RU" sz="1400" smtClean="0">
              <a:latin typeface="Comic Sans MS" pitchFamily="66" charset="0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827584" y="2060848"/>
            <a:ext cx="7772400" cy="3168749"/>
          </a:xfrm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lstStyle/>
          <a:p>
            <a:pPr algn="ctr"/>
            <a:r>
              <a:rPr lang="ru-RU" sz="4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«</a:t>
            </a:r>
            <a:r>
              <a:rPr lang="ru-RU" sz="4000" b="1" dirty="0"/>
              <a:t>Индивидуальный </a:t>
            </a:r>
            <a:r>
              <a:rPr lang="ru-RU" sz="4000" b="1"/>
              <a:t>подход </a:t>
            </a:r>
            <a:r>
              <a:rPr lang="ru-RU" sz="4000" b="1" smtClean="0"/>
              <a:t/>
            </a:r>
            <a:br>
              <a:rPr lang="ru-RU" sz="4000" b="1" smtClean="0"/>
            </a:br>
            <a:r>
              <a:rPr lang="ru-RU" sz="4000" b="1" smtClean="0"/>
              <a:t>в </a:t>
            </a:r>
            <a:r>
              <a:rPr lang="ru-RU" sz="4000" b="1" dirty="0"/>
              <a:t>методическом сопровождении учителя при подготовке к внедрению </a:t>
            </a:r>
            <a:r>
              <a:rPr lang="ru-RU" sz="4000" b="1"/>
              <a:t>проектного </a:t>
            </a:r>
            <a:r>
              <a:rPr lang="ru-RU" sz="4000" b="1" smtClean="0"/>
              <a:t>обучения»</a:t>
            </a:r>
            <a:endParaRPr lang="ru-RU" sz="4000" b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3059113" y="5373688"/>
            <a:ext cx="6084887" cy="107950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28.04.2015г.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18EA3F-AB01-4724-8A36-DC7D13F0776E}" type="slidenum">
              <a:rPr lang="ru-RU" sz="1400"/>
              <a:pPr algn="r"/>
              <a:t>3</a:t>
            </a:fld>
            <a:endParaRPr lang="ru-RU" sz="1400"/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052736"/>
            <a:ext cx="8301608" cy="5805264"/>
          </a:xfrm>
        </p:spPr>
        <p:txBody>
          <a:bodyPr/>
          <a:lstStyle/>
          <a:p>
            <a:pPr algn="just"/>
            <a:r>
              <a:rPr lang="ru-RU" sz="2800" dirty="0" smtClean="0"/>
              <a:t>5ч. - Заслуженные учителя </a:t>
            </a:r>
            <a:r>
              <a:rPr lang="ru-RU" sz="2800" dirty="0"/>
              <a:t>РФ, </a:t>
            </a:r>
            <a:endParaRPr lang="ru-RU" sz="2800" dirty="0" smtClean="0"/>
          </a:p>
          <a:p>
            <a:pPr algn="just"/>
            <a:r>
              <a:rPr lang="ru-RU" sz="2800" dirty="0" smtClean="0"/>
              <a:t>5ч. </a:t>
            </a:r>
            <a:r>
              <a:rPr lang="ru-RU" sz="2800" dirty="0"/>
              <a:t>- П</a:t>
            </a:r>
            <a:r>
              <a:rPr lang="ru-RU" sz="2800" dirty="0" smtClean="0"/>
              <a:t>очетные работники </a:t>
            </a:r>
            <a:r>
              <a:rPr lang="ru-RU" sz="2800" dirty="0"/>
              <a:t>общего образования РФ, </a:t>
            </a:r>
            <a:endParaRPr lang="ru-RU" sz="2800" dirty="0" smtClean="0"/>
          </a:p>
          <a:p>
            <a:pPr algn="just"/>
            <a:r>
              <a:rPr lang="ru-RU" sz="2800" dirty="0" smtClean="0"/>
              <a:t>3ч. </a:t>
            </a:r>
            <a:r>
              <a:rPr lang="ru-RU" sz="2800" dirty="0"/>
              <a:t>- О</a:t>
            </a:r>
            <a:r>
              <a:rPr lang="ru-RU" sz="2800" dirty="0" smtClean="0"/>
              <a:t>тличники </a:t>
            </a:r>
            <a:r>
              <a:rPr lang="ru-RU" sz="2800" dirty="0"/>
              <a:t>народного просвещения</a:t>
            </a:r>
            <a:r>
              <a:rPr lang="ru-RU" sz="2800" dirty="0" smtClean="0"/>
              <a:t>, </a:t>
            </a:r>
          </a:p>
          <a:p>
            <a:pPr algn="just"/>
            <a:r>
              <a:rPr lang="ru-RU" sz="2800" dirty="0" smtClean="0"/>
              <a:t>5ч. – награждены почетной грамотой Министерства образования и науки РФ,</a:t>
            </a:r>
          </a:p>
          <a:p>
            <a:pPr algn="just"/>
            <a:r>
              <a:rPr lang="ru-RU" sz="2800" dirty="0" smtClean="0"/>
              <a:t>15ч. – награждены почетной грамотой министерства </a:t>
            </a:r>
            <a:r>
              <a:rPr lang="ru-RU" sz="2800" dirty="0"/>
              <a:t>образования Нижегородской области, </a:t>
            </a:r>
            <a:endParaRPr lang="ru-RU" sz="2800" dirty="0" smtClean="0"/>
          </a:p>
          <a:p>
            <a:pPr algn="just"/>
            <a:r>
              <a:rPr lang="ru-RU" sz="2800" dirty="0" smtClean="0"/>
              <a:t>5 – Победители </a:t>
            </a:r>
            <a:r>
              <a:rPr lang="ru-RU" sz="2800" dirty="0"/>
              <a:t>ПНПО. </a:t>
            </a: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algn="just">
              <a:buNone/>
              <a:defRPr/>
            </a:pPr>
            <a:r>
              <a:rPr lang="ru-RU" sz="1700" dirty="0" smtClean="0"/>
              <a:t> </a:t>
            </a:r>
          </a:p>
          <a:p>
            <a:pPr algn="just"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marL="285750" indent="-285750" algn="just">
              <a:buFont typeface="Wingdings" pitchFamily="2" charset="2"/>
              <a:buNone/>
              <a:defRPr/>
            </a:pPr>
            <a:endParaRPr lang="ru-RU" sz="1700" dirty="0" smtClean="0">
              <a:solidFill>
                <a:srgbClr val="000000"/>
              </a:solidFill>
            </a:endParaRPr>
          </a:p>
        </p:txBody>
      </p:sp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1619672" y="188913"/>
            <a:ext cx="66321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+mn-lt"/>
              </a:rPr>
              <a:t>Статистика</a:t>
            </a:r>
            <a:endParaRPr lang="ru-RU" sz="3200" b="1" dirty="0">
              <a:latin typeface="+mn-lt"/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323528" y="3315072"/>
            <a:ext cx="8229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" name="Picture 2" descr="http://im4-tub-ru.yandex.net/i?id=131405711-4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19672" cy="10797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361950" y="557212"/>
          <a:ext cx="8420100" cy="5743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011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381000" y="628650"/>
          <a:ext cx="8382000" cy="5600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5603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385762" y="628650"/>
          <a:ext cx="8372475" cy="5600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5045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385762" y="657225"/>
          <a:ext cx="8372475" cy="554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915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476250" y="614362"/>
          <a:ext cx="8191500" cy="5629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198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357187" y="600075"/>
          <a:ext cx="8429625" cy="56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094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381000" y="633412"/>
          <a:ext cx="8382000" cy="5591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9792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381000" y="923925"/>
          <a:ext cx="8382000" cy="501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712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18EA3F-AB01-4724-8A36-DC7D13F0776E}" type="slidenum">
              <a:rPr lang="ru-RU" sz="1400"/>
              <a:pPr algn="r"/>
              <a:t>12</a:t>
            </a:fld>
            <a:endParaRPr lang="ru-RU" sz="1400"/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052736"/>
            <a:ext cx="8301608" cy="5805264"/>
          </a:xfrm>
        </p:spPr>
        <p:txBody>
          <a:bodyPr/>
          <a:lstStyle/>
          <a:p>
            <a:endParaRPr lang="ru-RU" sz="2800" dirty="0" smtClean="0"/>
          </a:p>
          <a:p>
            <a:r>
              <a:rPr lang="ru-RU" sz="2800" dirty="0" smtClean="0"/>
              <a:t>возраст</a:t>
            </a:r>
            <a:r>
              <a:rPr lang="ru-RU" sz="2800" dirty="0"/>
              <a:t>; </a:t>
            </a:r>
            <a:endParaRPr lang="ru-RU" sz="2800" dirty="0" smtClean="0"/>
          </a:p>
          <a:p>
            <a:r>
              <a:rPr lang="ru-RU" sz="2800" dirty="0" smtClean="0"/>
              <a:t>невладение </a:t>
            </a:r>
            <a:r>
              <a:rPr lang="ru-RU" sz="2800" dirty="0"/>
              <a:t>ситуацией; </a:t>
            </a:r>
            <a:endParaRPr lang="ru-RU" sz="2800" dirty="0" smtClean="0"/>
          </a:p>
          <a:p>
            <a:r>
              <a:rPr lang="ru-RU" sz="2800" dirty="0" smtClean="0"/>
              <a:t>страх </a:t>
            </a:r>
            <a:r>
              <a:rPr lang="ru-RU" sz="2800" dirty="0"/>
              <a:t>уйти от урочной системы обучения; </a:t>
            </a:r>
            <a:endParaRPr lang="ru-RU" sz="2800" dirty="0" smtClean="0"/>
          </a:p>
          <a:p>
            <a:r>
              <a:rPr lang="ru-RU" sz="2800" dirty="0" smtClean="0"/>
              <a:t>ранняя </a:t>
            </a:r>
            <a:r>
              <a:rPr lang="ru-RU" sz="2800" dirty="0"/>
              <a:t>профилизация детей; </a:t>
            </a:r>
            <a:endParaRPr lang="ru-RU" sz="2800" dirty="0" smtClean="0"/>
          </a:p>
          <a:p>
            <a:r>
              <a:rPr lang="ru-RU" sz="2800" dirty="0" smtClean="0"/>
              <a:t>отсутствие </a:t>
            </a:r>
            <a:r>
              <a:rPr lang="ru-RU" sz="2800" dirty="0"/>
              <a:t>опыта; </a:t>
            </a:r>
            <a:endParaRPr lang="ru-RU" sz="2800" dirty="0" smtClean="0"/>
          </a:p>
          <a:p>
            <a:r>
              <a:rPr lang="ru-RU" sz="2800" dirty="0" smtClean="0"/>
              <a:t>авторитарный стиль; </a:t>
            </a:r>
          </a:p>
          <a:p>
            <a:r>
              <a:rPr lang="ru-RU" sz="2800" dirty="0" smtClean="0"/>
              <a:t>нежелание </a:t>
            </a:r>
            <a:r>
              <a:rPr lang="ru-RU" sz="2800" dirty="0"/>
              <a:t>что-либо менять в своей деятельности, дающей высокие результаты</a:t>
            </a:r>
            <a:endParaRPr lang="ru-RU" sz="1700" dirty="0" smtClean="0"/>
          </a:p>
          <a:p>
            <a:pPr algn="just">
              <a:buNone/>
              <a:defRPr/>
            </a:pPr>
            <a:r>
              <a:rPr lang="ru-RU" sz="1700" dirty="0" smtClean="0"/>
              <a:t> </a:t>
            </a:r>
          </a:p>
          <a:p>
            <a:pPr algn="just"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marL="285750" indent="-285750" algn="just">
              <a:buFont typeface="Wingdings" pitchFamily="2" charset="2"/>
              <a:buNone/>
              <a:defRPr/>
            </a:pPr>
            <a:endParaRPr lang="ru-RU" sz="1700" dirty="0" smtClean="0">
              <a:solidFill>
                <a:srgbClr val="000000"/>
              </a:solidFill>
            </a:endParaRPr>
          </a:p>
        </p:txBody>
      </p:sp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1619672" y="188913"/>
            <a:ext cx="663215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+mn-lt"/>
              </a:rPr>
              <a:t>Проблемы</a:t>
            </a:r>
            <a:endParaRPr lang="ru-RU" sz="4000" b="1" dirty="0">
              <a:latin typeface="+mn-lt"/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457200" y="4821441"/>
            <a:ext cx="8229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" name="Picture 2" descr="http://im4-tub-ru.yandex.net/i?id=131405711-4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19672" cy="10797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47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18EA3F-AB01-4724-8A36-DC7D13F0776E}" type="slidenum">
              <a:rPr lang="ru-RU" sz="1400"/>
              <a:pPr algn="r"/>
              <a:t>13</a:t>
            </a:fld>
            <a:endParaRPr lang="ru-RU" sz="1400"/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052736"/>
            <a:ext cx="8301608" cy="5805264"/>
          </a:xfrm>
        </p:spPr>
        <p:txBody>
          <a:bodyPr/>
          <a:lstStyle/>
          <a:p>
            <a:pPr algn="just">
              <a:buNone/>
              <a:defRPr/>
            </a:pPr>
            <a:endParaRPr lang="ru-RU" sz="1700" dirty="0" smtClean="0"/>
          </a:p>
          <a:p>
            <a:pPr algn="just">
              <a:buNone/>
              <a:defRPr/>
            </a:pPr>
            <a:r>
              <a:rPr lang="ru-RU" sz="1700" dirty="0" smtClean="0"/>
              <a:t> </a:t>
            </a:r>
          </a:p>
          <a:p>
            <a:pPr algn="just"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r>
              <a:rPr lang="ru-RU" sz="4400" dirty="0"/>
              <a:t>- теоретическое обучение,</a:t>
            </a:r>
          </a:p>
          <a:p>
            <a:r>
              <a:rPr lang="ru-RU" sz="4400" dirty="0"/>
              <a:t>- психологический аспект,</a:t>
            </a:r>
          </a:p>
          <a:p>
            <a:r>
              <a:rPr lang="ru-RU" sz="4400" dirty="0"/>
              <a:t>- практическая составляющая.</a:t>
            </a:r>
          </a:p>
          <a:p>
            <a:pPr marL="285750" indent="-285750" algn="just">
              <a:buFont typeface="Wingdings" pitchFamily="2" charset="2"/>
              <a:buNone/>
              <a:defRPr/>
            </a:pPr>
            <a:endParaRPr lang="ru-RU" sz="1700" dirty="0" smtClean="0">
              <a:solidFill>
                <a:srgbClr val="000000"/>
              </a:solidFill>
            </a:endParaRPr>
          </a:p>
        </p:txBody>
      </p:sp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1619672" y="188913"/>
            <a:ext cx="663215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+mn-lt"/>
              </a:rPr>
              <a:t>План подготовки педагогов лицея к введению ПДО</a:t>
            </a:r>
            <a:endParaRPr lang="ru-RU" sz="3200" b="1" dirty="0">
              <a:latin typeface="+mn-lt"/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457200" y="4821441"/>
            <a:ext cx="8229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" name="Picture 2" descr="http://im4-tub-ru.yandex.net/i?id=131405711-4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19672" cy="10797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045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18EA3F-AB01-4724-8A36-DC7D13F0776E}" type="slidenum">
              <a:rPr lang="ru-RU" sz="1400"/>
              <a:pPr algn="r"/>
              <a:t>14</a:t>
            </a:fld>
            <a:endParaRPr lang="ru-RU" sz="1400"/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683568" y="1758572"/>
            <a:ext cx="7941568" cy="5099427"/>
          </a:xfrm>
        </p:spPr>
        <p:txBody>
          <a:bodyPr/>
          <a:lstStyle/>
          <a:p>
            <a:pPr marL="0" indent="0" algn="r">
              <a:buNone/>
            </a:pPr>
            <a:r>
              <a:rPr lang="ru-RU" sz="1800" b="1" dirty="0" smtClean="0"/>
              <a:t>27.03.2015г.</a:t>
            </a:r>
          </a:p>
          <a:p>
            <a:pPr marL="0" indent="0">
              <a:buNone/>
            </a:pPr>
            <a:r>
              <a:rPr lang="ru-RU" sz="1800" b="1" dirty="0" smtClean="0"/>
              <a:t>1.</a:t>
            </a:r>
            <a:r>
              <a:rPr lang="ru-RU" sz="1800" b="1" dirty="0"/>
              <a:t> На Ваш взгляд, готовы ли Вы к введению ФГОС?</a:t>
            </a:r>
            <a:endParaRPr lang="ru-RU" sz="1800" dirty="0"/>
          </a:p>
          <a:p>
            <a:r>
              <a:rPr lang="ru-RU" sz="1800" dirty="0"/>
              <a:t>а) да – 26ч.;              </a:t>
            </a:r>
            <a:r>
              <a:rPr lang="ru-RU" sz="1800" dirty="0" smtClean="0"/>
              <a:t>б</a:t>
            </a:r>
            <a:r>
              <a:rPr lang="ru-RU" sz="1800" dirty="0"/>
              <a:t>) нет – 3ч.;            </a:t>
            </a:r>
            <a:r>
              <a:rPr lang="ru-RU" sz="1800" dirty="0" smtClean="0"/>
              <a:t>в</a:t>
            </a:r>
            <a:r>
              <a:rPr lang="ru-RU" sz="1800" dirty="0"/>
              <a:t>) затрудняюсь ответить – 6ч</a:t>
            </a:r>
            <a:r>
              <a:rPr lang="ru-RU" sz="1800" dirty="0" smtClean="0"/>
              <a:t>.</a:t>
            </a:r>
            <a:endParaRPr lang="ru-RU" sz="1800" dirty="0"/>
          </a:p>
          <a:p>
            <a:pPr marL="0" indent="0">
              <a:buNone/>
            </a:pPr>
            <a:r>
              <a:rPr lang="ru-RU" sz="1800" b="1" dirty="0"/>
              <a:t>2</a:t>
            </a:r>
            <a:r>
              <a:rPr lang="ru-RU" sz="1800" b="1" dirty="0" smtClean="0"/>
              <a:t>.</a:t>
            </a:r>
            <a:r>
              <a:rPr lang="ru-RU" sz="1800" b="1" dirty="0"/>
              <a:t> Достаточно ли Вы информированы о стандартах нового поколения?</a:t>
            </a:r>
            <a:endParaRPr lang="ru-RU" sz="1800" dirty="0"/>
          </a:p>
          <a:p>
            <a:r>
              <a:rPr lang="ru-RU" sz="1800" dirty="0"/>
              <a:t>а) да – 24ч.;              </a:t>
            </a:r>
            <a:r>
              <a:rPr lang="ru-RU" sz="1800" dirty="0" smtClean="0"/>
              <a:t>б</a:t>
            </a:r>
            <a:r>
              <a:rPr lang="ru-RU" sz="1800" dirty="0"/>
              <a:t>) нет – 3ч.;            </a:t>
            </a:r>
            <a:r>
              <a:rPr lang="ru-RU" sz="1800" dirty="0" smtClean="0"/>
              <a:t>в</a:t>
            </a:r>
            <a:r>
              <a:rPr lang="ru-RU" sz="1800" dirty="0"/>
              <a:t>) затрудняюсь ответить – 8ч.</a:t>
            </a:r>
            <a:endParaRPr lang="ru-RU" sz="1700" dirty="0" smtClean="0"/>
          </a:p>
          <a:p>
            <a:pPr marL="0" indent="0">
              <a:buNone/>
            </a:pPr>
            <a:r>
              <a:rPr lang="ru-RU" sz="1800" b="1" dirty="0" smtClean="0"/>
              <a:t>3.Чувствуете </a:t>
            </a:r>
            <a:r>
              <a:rPr lang="ru-RU" sz="1800" b="1" dirty="0"/>
              <a:t>ли Вы в себе уверенность в том, что Вы преодолеете трудности при переходе на стандарты нового поколения?</a:t>
            </a:r>
            <a:endParaRPr lang="ru-RU" sz="1800" dirty="0"/>
          </a:p>
          <a:p>
            <a:r>
              <a:rPr lang="ru-RU" sz="1800" dirty="0"/>
              <a:t>а) да – 28ч.;              </a:t>
            </a:r>
            <a:r>
              <a:rPr lang="ru-RU" sz="1800" dirty="0" smtClean="0"/>
              <a:t>б</a:t>
            </a:r>
            <a:r>
              <a:rPr lang="ru-RU" sz="1800" dirty="0"/>
              <a:t>) нет – 2ч.;            </a:t>
            </a:r>
            <a:r>
              <a:rPr lang="ru-RU" sz="1800" dirty="0" smtClean="0"/>
              <a:t>в</a:t>
            </a:r>
            <a:r>
              <a:rPr lang="ru-RU" sz="1800" dirty="0"/>
              <a:t>) затрудняюсь ответить – 5ч.</a:t>
            </a:r>
          </a:p>
          <a:p>
            <a:pPr marL="0" indent="0">
              <a:buNone/>
            </a:pPr>
            <a:r>
              <a:rPr lang="ru-RU" sz="1800" b="1" dirty="0"/>
              <a:t>4</a:t>
            </a:r>
            <a:r>
              <a:rPr lang="ru-RU" sz="1800" b="1" dirty="0" smtClean="0"/>
              <a:t>. </a:t>
            </a:r>
            <a:r>
              <a:rPr lang="ru-RU" sz="1800" b="1" dirty="0"/>
              <a:t>Помогла ли Вам система методической работы организованная в лицее в вопросах перехода и работы по ФГОС?</a:t>
            </a:r>
            <a:endParaRPr lang="ru-RU" sz="1800" dirty="0"/>
          </a:p>
          <a:p>
            <a:r>
              <a:rPr lang="ru-RU" sz="1800" dirty="0"/>
              <a:t>а) да – 22ч.;              </a:t>
            </a:r>
            <a:r>
              <a:rPr lang="ru-RU" sz="1800" dirty="0" smtClean="0"/>
              <a:t>б</a:t>
            </a:r>
            <a:r>
              <a:rPr lang="ru-RU" sz="1800" dirty="0"/>
              <a:t>) нет – 5ч.;           </a:t>
            </a:r>
            <a:r>
              <a:rPr lang="ru-RU" sz="1800" dirty="0" smtClean="0"/>
              <a:t> </a:t>
            </a:r>
            <a:r>
              <a:rPr lang="ru-RU" sz="1800" dirty="0"/>
              <a:t>в) затрудняюсь ответить – 8ч.</a:t>
            </a:r>
          </a:p>
          <a:p>
            <a:pPr marL="285750" indent="-285750" algn="just">
              <a:buFont typeface="Wingdings" pitchFamily="2" charset="2"/>
              <a:buNone/>
              <a:defRPr/>
            </a:pPr>
            <a:endParaRPr lang="ru-RU" sz="1700" dirty="0" smtClean="0">
              <a:solidFill>
                <a:srgbClr val="000000"/>
              </a:solidFill>
            </a:endParaRPr>
          </a:p>
        </p:txBody>
      </p:sp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1619672" y="188913"/>
            <a:ext cx="663215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+mn-lt"/>
              </a:rPr>
              <a:t>Результаты анкетирования «Готовность педагогов к введению ФГОС»</a:t>
            </a:r>
            <a:endParaRPr lang="ru-RU" sz="3200" b="1" dirty="0">
              <a:latin typeface="+mn-lt"/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809836" y="5733255"/>
            <a:ext cx="7876963" cy="528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" name="Picture 2" descr="http://im4-tub-ru.yandex.net/i?id=131405711-4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19672" cy="10797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36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18EA3F-AB01-4724-8A36-DC7D13F0776E}" type="slidenum">
              <a:rPr lang="ru-RU" sz="1400"/>
              <a:pPr algn="r"/>
              <a:t>15</a:t>
            </a:fld>
            <a:endParaRPr lang="ru-RU" sz="1400"/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052736"/>
            <a:ext cx="8301608" cy="5805264"/>
          </a:xfrm>
        </p:spPr>
        <p:txBody>
          <a:bodyPr/>
          <a:lstStyle/>
          <a:p>
            <a:pPr algn="just">
              <a:buNone/>
              <a:defRPr/>
            </a:pPr>
            <a:endParaRPr lang="ru-RU" sz="1700" dirty="0" smtClean="0"/>
          </a:p>
          <a:p>
            <a:pPr algn="just">
              <a:buNone/>
              <a:defRPr/>
            </a:pPr>
            <a:r>
              <a:rPr lang="ru-RU" sz="1700" dirty="0" smtClean="0"/>
              <a:t> </a:t>
            </a:r>
          </a:p>
          <a:p>
            <a:r>
              <a:rPr lang="ru-RU" sz="3600" dirty="0"/>
              <a:t>- мотивация педагогов </a:t>
            </a:r>
          </a:p>
          <a:p>
            <a:r>
              <a:rPr lang="ru-RU" sz="3600" dirty="0"/>
              <a:t>- методическое сопровождение </a:t>
            </a:r>
          </a:p>
          <a:p>
            <a:r>
              <a:rPr lang="ru-RU" sz="3600" dirty="0"/>
              <a:t>- теоретическая подготовка </a:t>
            </a:r>
          </a:p>
          <a:p>
            <a:r>
              <a:rPr lang="ru-RU" sz="3600" dirty="0"/>
              <a:t>- практическая деятельность </a:t>
            </a:r>
          </a:p>
          <a:p>
            <a:r>
              <a:rPr lang="ru-RU" sz="3600" dirty="0"/>
              <a:t>- разработка НПБ, документации</a:t>
            </a:r>
          </a:p>
          <a:p>
            <a:r>
              <a:rPr lang="ru-RU" sz="3600" dirty="0"/>
              <a:t>- обратная связь</a:t>
            </a:r>
          </a:p>
          <a:p>
            <a:pPr algn="just"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marL="285750" indent="-285750" algn="just">
              <a:buFont typeface="Wingdings" pitchFamily="2" charset="2"/>
              <a:buNone/>
              <a:defRPr/>
            </a:pPr>
            <a:endParaRPr lang="ru-RU" sz="1700" dirty="0" smtClean="0">
              <a:solidFill>
                <a:srgbClr val="000000"/>
              </a:solidFill>
            </a:endParaRPr>
          </a:p>
        </p:txBody>
      </p:sp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1619672" y="188913"/>
            <a:ext cx="663215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C00000"/>
                </a:solidFill>
                <a:latin typeface="+mn-lt"/>
              </a:rPr>
              <a:t>Итоги подготовки педагогов </a:t>
            </a:r>
            <a:r>
              <a:rPr lang="ru-RU" sz="3200" b="1" dirty="0" smtClean="0">
                <a:solidFill>
                  <a:srgbClr val="C00000"/>
                </a:solidFill>
                <a:latin typeface="+mn-lt"/>
              </a:rPr>
              <a:t>к внедрению ПДО</a:t>
            </a:r>
            <a:endParaRPr lang="ru-RU" sz="32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457200" y="4821441"/>
            <a:ext cx="8229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" name="Picture 2" descr="http://im4-tub-ru.yandex.net/i?id=131405711-4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19672" cy="10797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36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A18EA3F-AB01-4724-8A36-DC7D13F0776E}" type="slidenum">
              <a:rPr lang="ru-RU" sz="1400"/>
              <a:pPr algn="r"/>
              <a:t>16</a:t>
            </a:fld>
            <a:endParaRPr lang="ru-RU" sz="1400"/>
          </a:p>
        </p:txBody>
      </p:sp>
      <p:sp>
        <p:nvSpPr>
          <p:cNvPr id="5123" name="Rectangle 7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052736"/>
            <a:ext cx="8301608" cy="5805264"/>
          </a:xfrm>
        </p:spPr>
        <p:txBody>
          <a:bodyPr/>
          <a:lstStyle/>
          <a:p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4800" b="1" dirty="0" smtClean="0"/>
              <a:t>Спасибо за внимание!</a:t>
            </a:r>
            <a:endParaRPr lang="ru-RU" sz="4800" b="1" dirty="0"/>
          </a:p>
          <a:p>
            <a:pPr algn="just">
              <a:buNone/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algn="just">
              <a:buNone/>
              <a:defRPr/>
            </a:pPr>
            <a:r>
              <a:rPr lang="ru-RU" sz="1700" dirty="0" smtClean="0"/>
              <a:t> </a:t>
            </a:r>
          </a:p>
          <a:p>
            <a:pPr algn="just">
              <a:defRPr/>
            </a:pPr>
            <a:endParaRPr lang="ru-RU" sz="1700" dirty="0" smtClean="0"/>
          </a:p>
          <a:p>
            <a:pPr algn="just">
              <a:buNone/>
              <a:defRPr/>
            </a:pPr>
            <a:endParaRPr lang="ru-RU" sz="1700" dirty="0" smtClean="0"/>
          </a:p>
          <a:p>
            <a:pPr marL="285750" indent="-285750" algn="just">
              <a:buFont typeface="Wingdings" pitchFamily="2" charset="2"/>
              <a:buNone/>
              <a:defRPr/>
            </a:pPr>
            <a:endParaRPr lang="ru-RU" sz="1700" dirty="0" smtClean="0">
              <a:solidFill>
                <a:srgbClr val="000000"/>
              </a:solidFill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467544" y="3140968"/>
            <a:ext cx="8229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kern="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2" name="Picture 2" descr="http://im4-tub-ru.yandex.net/i?id=131405711-49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1619672" cy="10797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1558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8249</TotalTime>
  <Words>296</Words>
  <Application>Microsoft Office PowerPoint</Application>
  <PresentationFormat>Экран (4:3)</PresentationFormat>
  <Paragraphs>107</Paragraphs>
  <Slides>16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Водяные знаки</vt:lpstr>
      <vt:lpstr>Презентация PowerPoint</vt:lpstr>
      <vt:lpstr>«Индивидуальный подход  в методическом сопровождении учителя при подготовке к внедрению проектного обучения»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Нижегородский институт развития образования    Экономические аспекты образования: (надпредметный блок)</dc:title>
  <dc:creator>User</dc:creator>
  <cp:lastModifiedBy>ВХОД</cp:lastModifiedBy>
  <cp:revision>674</cp:revision>
  <dcterms:created xsi:type="dcterms:W3CDTF">2010-01-11T09:36:55Z</dcterms:created>
  <dcterms:modified xsi:type="dcterms:W3CDTF">2015-04-23T05:56:52Z</dcterms:modified>
</cp:coreProperties>
</file>