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4C147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85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3C9D1B-3D06-4444-BC02-314E4B6B7F4A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0F6485-9C40-4B25-860B-796DBDAC93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120225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0F6485-9C40-4B25-860B-796DBDAC93E3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308844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0F6485-9C40-4B25-860B-796DBDAC93E3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272997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47F97F-528F-4FEC-8928-71B859BDE897}" type="datetimeFigureOut">
              <a:rPr lang="ru-RU"/>
              <a:pPr>
                <a:defRPr/>
              </a:pPr>
              <a:t>21.08.2017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44A842-C4F8-46DE-B5B8-450748F75E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99954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D1BAAF-BBE6-4DE4-ACE1-0EF5C9FB0597}" type="datetimeFigureOut">
              <a:rPr lang="ru-RU"/>
              <a:pPr>
                <a:defRPr/>
              </a:pPr>
              <a:t>21.08.2017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D8659D-4C2A-45F0-9B93-05353B49E9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131500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4CABA0-5869-4A50-89E3-6F60456E9453}" type="datetimeFigureOut">
              <a:rPr lang="ru-RU"/>
              <a:pPr>
                <a:defRPr/>
              </a:pPr>
              <a:t>21.08.2017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9DA9C4-6509-45AD-908E-13608C7566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071896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2E7001-C09E-46D3-8612-42BF87BEC56F}" type="datetimeFigureOut">
              <a:rPr lang="ru-RU"/>
              <a:pPr>
                <a:defRPr/>
              </a:pPr>
              <a:t>21.08.2017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BE16AE-5185-41D9-BFEE-6249EF22D0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722951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AE004-8898-49C3-A65E-F1606FD152C2}" type="datetimeFigureOut">
              <a:rPr lang="ru-RU"/>
              <a:pPr>
                <a:defRPr/>
              </a:pPr>
              <a:t>21.08.2017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F3BE45-5FBA-4B1E-BD27-17E01CEFD2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74993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F482BF-D3B8-455F-96F3-434DB257093E}" type="datetimeFigureOut">
              <a:rPr lang="ru-RU"/>
              <a:pPr>
                <a:defRPr/>
              </a:pPr>
              <a:t>21.08.2017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3D0B6F-15A7-4AD2-83AA-3F44C8F1F0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300798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12C7A3-A367-42B1-A609-AE39F69C8738}" type="datetimeFigureOut">
              <a:rPr lang="ru-RU"/>
              <a:pPr>
                <a:defRPr/>
              </a:pPr>
              <a:t>21.08.2017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3FFE74-DEA7-4864-93D6-DA8704F8FE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6419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394C7E-9720-4E82-9789-FA53CCB65FED}" type="datetimeFigureOut">
              <a:rPr lang="ru-RU"/>
              <a:pPr>
                <a:defRPr/>
              </a:pPr>
              <a:t>21.08.2017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ADC62-4553-4104-8B23-9C661BA123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15241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7CA9D5-EABD-4A4D-A2EC-C84B380CC098}" type="datetimeFigureOut">
              <a:rPr lang="ru-RU"/>
              <a:pPr>
                <a:defRPr/>
              </a:pPr>
              <a:t>21.08.2017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B170C1-6C29-4AEB-B643-F8FE96C240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44145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93909F-B9AC-4F73-95CC-05B38B654933}" type="datetimeFigureOut">
              <a:rPr lang="ru-RU"/>
              <a:pPr>
                <a:defRPr/>
              </a:pPr>
              <a:t>21.08.2017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85E4A3-65AB-416B-AEB9-53DC4DA20E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721457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12B42F-0714-41AF-9A4A-D782A7CFA17E}" type="datetimeFigureOut">
              <a:rPr lang="ru-RU"/>
              <a:pPr>
                <a:defRPr/>
              </a:pPr>
              <a:t>21.08.2017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451877-DEAE-4328-8B3F-FB4A24B5E5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12423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20000"/>
                <a:lumOff val="80000"/>
              </a:schemeClr>
            </a:gs>
            <a:gs pos="39999">
              <a:schemeClr val="accent3">
                <a:lumMod val="40000"/>
                <a:lumOff val="60000"/>
              </a:schemeClr>
            </a:gs>
            <a:gs pos="70000">
              <a:schemeClr val="accent3">
                <a:lumMod val="60000"/>
                <a:lumOff val="40000"/>
              </a:schemeClr>
            </a:gs>
            <a:gs pos="100000">
              <a:schemeClr val="accent3">
                <a:lumMod val="50000"/>
              </a:schemeClr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644cea913713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-7938" y="-1588"/>
            <a:ext cx="1508126" cy="166687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88" y="274638"/>
            <a:ext cx="718661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6D1F0D8-FC3B-4C65-97C0-42462C97B75C}" type="datetimeFigureOut">
              <a:rPr lang="ru-RU"/>
              <a:pPr>
                <a:defRPr/>
              </a:pPr>
              <a:t>21.08.2017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E873047-73B2-4B24-8E2E-F2CF10A50A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2" r:id="rId2"/>
    <p:sldLayoutId id="214748367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kern="1200" cap="all">
          <a:ln w="9000" cmpd="sng">
            <a:solidFill>
              <a:schemeClr val="accent4">
                <a:shade val="50000"/>
                <a:satMod val="120000"/>
              </a:schemeClr>
            </a:solidFill>
            <a:prstDash val="solid"/>
          </a:ln>
          <a:gradFill>
            <a:gsLst>
              <a:gs pos="0">
                <a:schemeClr val="accent4">
                  <a:shade val="20000"/>
                  <a:satMod val="245000"/>
                </a:schemeClr>
              </a:gs>
              <a:gs pos="43000">
                <a:schemeClr val="accent4">
                  <a:satMod val="255000"/>
                </a:schemeClr>
              </a:gs>
              <a:gs pos="48000">
                <a:schemeClr val="accent4">
                  <a:shade val="85000"/>
                  <a:satMod val="255000"/>
                </a:schemeClr>
              </a:gs>
              <a:gs pos="100000">
                <a:schemeClr val="accent4">
                  <a:shade val="20000"/>
                  <a:satMod val="245000"/>
                </a:schemeClr>
              </a:gs>
            </a:gsLst>
            <a:lin ang="5400000"/>
          </a:gradFill>
          <a:effectLst>
            <a:reflection blurRad="12700" stA="28000" endPos="45000" dist="1000" dir="5400000" sy="-100000" algn="bl" rotWithShape="0"/>
          </a:effectLst>
          <a:latin typeface="Constantia" pitchFamily="18" charset="0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nstantia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nstantia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nstantia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nstantia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nstantia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nstantia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nstantia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nstantia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b="1" kern="1200">
          <a:solidFill>
            <a:srgbClr val="4E5D1F"/>
          </a:solidFill>
          <a:latin typeface="Constantia" pitchFamily="18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b="1" kern="1200">
          <a:solidFill>
            <a:srgbClr val="4E5D1F"/>
          </a:solidFill>
          <a:latin typeface="Constantia" pitchFamily="18" charset="0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b="1" kern="1200">
          <a:solidFill>
            <a:srgbClr val="4E5D1F"/>
          </a:solidFill>
          <a:latin typeface="Constantia" pitchFamily="18" charset="0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b="1" kern="1200">
          <a:solidFill>
            <a:srgbClr val="4E5D1F"/>
          </a:solidFill>
          <a:latin typeface="Constantia" pitchFamily="18" charset="0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b="1" kern="1200">
          <a:solidFill>
            <a:srgbClr val="4E5D1F"/>
          </a:solidFill>
          <a:latin typeface="Constantia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636912"/>
            <a:ext cx="7772400" cy="1470025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9600" dirty="0" smtClean="0"/>
              <a:t>биосфера</a:t>
            </a:r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5522654" y="5854715"/>
            <a:ext cx="322479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Себельдина</a:t>
            </a:r>
            <a:r>
              <a:rPr kumimoji="0" lang="ru-RU" sz="12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Н,Н,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Учитель биологии МБОУ школа 7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Нижегородского района г.Н.Новгорода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46043" y="260648"/>
            <a:ext cx="7186612" cy="1143000"/>
          </a:xfrm>
        </p:spPr>
        <p:txBody>
          <a:bodyPr>
            <a:normAutofit/>
          </a:bodyPr>
          <a:lstStyle/>
          <a:p>
            <a:r>
              <a:rPr lang="ru-RU" sz="6600" dirty="0" smtClean="0"/>
              <a:t>жизнь</a:t>
            </a:r>
            <a:endParaRPr lang="ru-RU" sz="6600" dirty="0"/>
          </a:p>
        </p:txBody>
      </p:sp>
      <p:sp>
        <p:nvSpPr>
          <p:cNvPr id="4" name="Стрелка вниз 3"/>
          <p:cNvSpPr/>
          <p:nvPr/>
        </p:nvSpPr>
        <p:spPr>
          <a:xfrm>
            <a:off x="4344679" y="1268760"/>
            <a:ext cx="1080120" cy="576064"/>
          </a:xfrm>
          <a:prstGeom prst="downArrow">
            <a:avLst/>
          </a:prstGeom>
          <a:solidFill>
            <a:srgbClr val="92D050"/>
          </a:solidFill>
          <a:ln>
            <a:solidFill>
              <a:srgbClr val="A4C147"/>
            </a:solidFill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4344173" y="2636912"/>
            <a:ext cx="1080120" cy="576064"/>
          </a:xfrm>
          <a:prstGeom prst="downArrow">
            <a:avLst/>
          </a:prstGeom>
          <a:solidFill>
            <a:srgbClr val="92D050"/>
          </a:solidFill>
          <a:ln>
            <a:solidFill>
              <a:srgbClr val="A4C147"/>
            </a:solidFill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089404" y="2029225"/>
            <a:ext cx="759066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Возникла около 3,8 млрд. лет назад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5008" y="3501008"/>
            <a:ext cx="8821488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Уменьшилось содержание Со</a:t>
            </a:r>
            <a:r>
              <a:rPr lang="ru-RU" sz="2000" b="1" cap="all" spc="0" baseline="-25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2</a:t>
            </a:r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в атмосфере, а увеличилось содержание о</a:t>
            </a:r>
            <a:r>
              <a:rPr lang="ru-RU" sz="2000" b="1" cap="all" spc="0" baseline="-25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2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За счет растений образовались каменный уголь, нефть, а из раковин простейших и моллюсков – известняк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Растения суши усилили круговорот воды и других веществ 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4">
                  <a:lumMod val="75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4299289" y="5612207"/>
            <a:ext cx="1080120" cy="576064"/>
          </a:xfrm>
          <a:prstGeom prst="downArrow">
            <a:avLst/>
          </a:prstGeom>
          <a:solidFill>
            <a:srgbClr val="92D050"/>
          </a:solidFill>
          <a:ln>
            <a:solidFill>
              <a:srgbClr val="A4C147"/>
            </a:solidFill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419872" y="6176051"/>
            <a:ext cx="313720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биосфера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11073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5" grpId="0"/>
      <p:bldP spid="7" grpId="0" animBg="1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/>
              <a:t>биосфера</a:t>
            </a:r>
            <a:endParaRPr lang="ru-RU" sz="6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32040" y="1790370"/>
            <a:ext cx="4176464" cy="2841179"/>
          </a:xfrm>
        </p:spPr>
        <p:txBody>
          <a:bodyPr/>
          <a:lstStyle/>
          <a:p>
            <a:pPr algn="just"/>
            <a:r>
              <a:rPr lang="ru-RU" sz="2400" dirty="0" smtClean="0"/>
              <a:t>Нет четких границ</a:t>
            </a:r>
          </a:p>
          <a:p>
            <a:pPr algn="just"/>
            <a:r>
              <a:rPr lang="ru-RU" sz="2400" dirty="0" smtClean="0"/>
              <a:t>Едина и нигде не прерывается</a:t>
            </a:r>
          </a:p>
          <a:p>
            <a:pPr algn="just"/>
            <a:r>
              <a:rPr lang="ru-RU" sz="2400" dirty="0" smtClean="0"/>
              <a:t>Включает в себя все части планеты, освоенные жизнью (литосфера, атмосфера и гидросфера)</a:t>
            </a:r>
            <a:endParaRPr lang="ru-RU" sz="2400" dirty="0"/>
          </a:p>
        </p:txBody>
      </p:sp>
      <p:pic>
        <p:nvPicPr>
          <p:cNvPr id="1026" name="Picture 2" descr="D:\Документы\Biosphere771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790370"/>
            <a:ext cx="5076056" cy="45684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7594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74638"/>
            <a:ext cx="8244408" cy="1143000"/>
          </a:xfrm>
        </p:spPr>
        <p:txBody>
          <a:bodyPr>
            <a:normAutofit fontScale="90000"/>
          </a:bodyPr>
          <a:lstStyle/>
          <a:p>
            <a:r>
              <a:rPr lang="ru-RU" sz="6600" dirty="0" smtClean="0"/>
              <a:t>  состав биосферы</a:t>
            </a:r>
            <a:endParaRPr lang="ru-RU" sz="6600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683568" y="1484784"/>
            <a:ext cx="8291264" cy="964704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В. И. Вернадский – учение о биосфере</a:t>
            </a: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3092311" y="3429000"/>
            <a:ext cx="2592288" cy="1584176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 rot="8314944">
            <a:off x="5495095" y="3176972"/>
            <a:ext cx="1008112" cy="792088"/>
          </a:xfrm>
          <a:prstGeom prst="rightArrow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 rot="2475176">
            <a:off x="2325515" y="3143312"/>
            <a:ext cx="1008112" cy="792088"/>
          </a:xfrm>
          <a:prstGeom prst="rightArrow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 rot="19725724">
            <a:off x="2329900" y="4502959"/>
            <a:ext cx="1008112" cy="792088"/>
          </a:xfrm>
          <a:prstGeom prst="rightArrow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 rot="12748574">
            <a:off x="5465172" y="4479888"/>
            <a:ext cx="1008112" cy="792088"/>
          </a:xfrm>
          <a:prstGeom prst="rightArrow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1" name="Picture 3" descr="D:\Документы\pticy-3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7082" y="2091446"/>
            <a:ext cx="1985524" cy="1561356"/>
          </a:xfrm>
          <a:prstGeom prst="ellipse">
            <a:avLst/>
          </a:prstGeom>
          <a:ln w="63500" cap="rnd">
            <a:solidFill>
              <a:schemeClr val="accent3">
                <a:lumMod val="5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D:\Документы\1561200200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3772" y="2137178"/>
            <a:ext cx="1977406" cy="1544125"/>
          </a:xfrm>
          <a:prstGeom prst="ellipse">
            <a:avLst/>
          </a:prstGeom>
          <a:ln w="63500" cap="rnd">
            <a:solidFill>
              <a:schemeClr val="accent3">
                <a:lumMod val="5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D:\Документы\1312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89911" y="4513549"/>
            <a:ext cx="1967506" cy="1523964"/>
          </a:xfrm>
          <a:prstGeom prst="ellipse">
            <a:avLst/>
          </a:prstGeom>
          <a:ln w="63500" cap="rnd">
            <a:solidFill>
              <a:schemeClr val="accent3">
                <a:lumMod val="5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D:\Документы\201252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4900" r="4432"/>
          <a:stretch/>
        </p:blipFill>
        <p:spPr bwMode="auto">
          <a:xfrm>
            <a:off x="323528" y="4513549"/>
            <a:ext cx="1985524" cy="1575580"/>
          </a:xfrm>
          <a:prstGeom prst="ellipse">
            <a:avLst/>
          </a:prstGeom>
          <a:ln w="63500" cap="rnd">
            <a:solidFill>
              <a:schemeClr val="accent3">
                <a:lumMod val="5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06927" y="3898867"/>
            <a:ext cx="272702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Живое вещество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306200" y="3792337"/>
            <a:ext cx="2858475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Косное вещество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06927" y="6237312"/>
            <a:ext cx="3387466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Биогенное вещество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649506" y="6089129"/>
            <a:ext cx="3425938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Биокосное</a:t>
            </a:r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вещество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343938" y="3823284"/>
            <a:ext cx="208903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Компоненты</a:t>
            </a:r>
          </a:p>
          <a:p>
            <a:pPr algn="ctr"/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биосферы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43048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animBg="1"/>
      <p:bldP spid="7" grpId="0" animBg="1"/>
      <p:bldP spid="9" grpId="0" animBg="1"/>
      <p:bldP spid="10" grpId="0" animBg="1"/>
      <p:bldP spid="11" grpId="0" animBg="1"/>
      <p:bldP spid="8" grpId="0"/>
      <p:bldP spid="12" grpId="0"/>
      <p:bldP spid="13" grpId="0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1266"/>
            <a:ext cx="7884368" cy="1551408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Влияние живых организмов на биосферу</a:t>
            </a:r>
            <a:endParaRPr lang="ru-RU" sz="4000" dirty="0"/>
          </a:p>
        </p:txBody>
      </p:sp>
      <p:pic>
        <p:nvPicPr>
          <p:cNvPr id="1026" name="Picture 2" descr="D:\Документы\картинки\20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403" t="5642" r="2731" b="1452"/>
          <a:stretch/>
        </p:blipFill>
        <p:spPr bwMode="auto">
          <a:xfrm>
            <a:off x="179512" y="2553201"/>
            <a:ext cx="4464496" cy="4294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Документы\1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187" t="7861" r="2669" b="3738"/>
          <a:stretch/>
        </p:blipFill>
        <p:spPr bwMode="auto">
          <a:xfrm>
            <a:off x="4921164" y="2521813"/>
            <a:ext cx="4005279" cy="42946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-11165" y="1666137"/>
            <a:ext cx="506055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Испарение воды и образование </a:t>
            </a:r>
          </a:p>
          <a:p>
            <a:pPr algn="ctr"/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кислорода растениями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4">
                  <a:lumMod val="50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936914" y="1666137"/>
            <a:ext cx="397378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Образование осадочных</a:t>
            </a:r>
          </a:p>
          <a:p>
            <a:pPr algn="ctr"/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пород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4">
                  <a:lumMod val="50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85833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Круговорот воды в природе</a:t>
            </a:r>
            <a:endParaRPr lang="ru-RU" dirty="0"/>
          </a:p>
        </p:txBody>
      </p:sp>
      <p:pic>
        <p:nvPicPr>
          <p:cNvPr id="2050" name="Picture 2" descr="D:\Документы\картинки\118163_html_md0823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412776"/>
            <a:ext cx="8928992" cy="5343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094228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19872" y="1556792"/>
            <a:ext cx="2376264" cy="2160240"/>
          </a:xfrm>
        </p:spPr>
        <p:txBody>
          <a:bodyPr/>
          <a:lstStyle/>
          <a:p>
            <a:pPr marL="0" indent="0">
              <a:buNone/>
            </a:pPr>
            <a:r>
              <a:rPr lang="ru-RU" sz="9600" dirty="0" smtClean="0"/>
              <a:t>§3</a:t>
            </a:r>
            <a:endParaRPr lang="ru-RU" sz="9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16352" y="3717032"/>
            <a:ext cx="8294130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/>
                <a:solidFill>
                  <a:schemeClr val="accent3">
                    <a:lumMod val="50000"/>
                  </a:schemeClr>
                </a:solidFill>
                <a:effectLst/>
              </a:rPr>
              <a:t>Составить схему круговорота СО</a:t>
            </a:r>
            <a:r>
              <a:rPr lang="ru-RU" sz="3600" b="1" cap="none" spc="0" baseline="-25000" dirty="0" smtClean="0">
                <a:ln/>
                <a:solidFill>
                  <a:schemeClr val="accent3">
                    <a:lumMod val="50000"/>
                  </a:schemeClr>
                </a:solidFill>
                <a:effectLst/>
              </a:rPr>
              <a:t>2</a:t>
            </a:r>
            <a:r>
              <a:rPr lang="ru-RU" sz="3600" b="1" cap="none" spc="0" dirty="0" smtClean="0">
                <a:ln/>
                <a:solidFill>
                  <a:schemeClr val="accent3">
                    <a:lumMod val="50000"/>
                  </a:schemeClr>
                </a:solidFill>
                <a:effectLst/>
              </a:rPr>
              <a:t>; </a:t>
            </a:r>
          </a:p>
          <a:p>
            <a:pPr algn="ctr"/>
            <a:r>
              <a:rPr lang="ru-RU" sz="3600" b="1" cap="none" spc="0" dirty="0" smtClean="0">
                <a:ln/>
                <a:solidFill>
                  <a:schemeClr val="accent3">
                    <a:lumMod val="50000"/>
                  </a:schemeClr>
                </a:solidFill>
                <a:effectLst/>
              </a:rPr>
              <a:t>азота, серы, фосфора</a:t>
            </a:r>
            <a:r>
              <a:rPr lang="ru-RU" sz="3600" b="1" cap="none" spc="0" baseline="-25000" dirty="0" smtClean="0">
                <a:ln/>
                <a:solidFill>
                  <a:schemeClr val="accent3">
                    <a:lumMod val="50000"/>
                  </a:schemeClr>
                </a:solidFill>
                <a:effectLst/>
              </a:rPr>
              <a:t> </a:t>
            </a:r>
            <a:endParaRPr lang="ru-RU" sz="3600" b="1" cap="none" spc="0" dirty="0">
              <a:ln/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07904" y="5580727"/>
            <a:ext cx="5299192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125" indent="-282575" algn="r">
              <a:spcBef>
                <a:spcPts val="600"/>
              </a:spcBef>
              <a:buSzPct val="80000"/>
              <a:buNone/>
              <a:defRPr/>
            </a:pPr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презентации использованы фотоматериалы</a:t>
            </a:r>
          </a:p>
          <a:p>
            <a:pPr marL="82550" indent="0" algn="r">
              <a:spcBef>
                <a:spcPts val="600"/>
              </a:spcBef>
              <a:buSzPct val="80000"/>
              <a:buNone/>
              <a:defRPr/>
            </a:pPr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 коллекции http://www.google.ru/images</a:t>
            </a:r>
          </a:p>
          <a:p>
            <a:endParaRPr lang="ru-RU" dirty="0">
              <a:solidFill>
                <a:schemeClr val="accent3">
                  <a:lumMod val="50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91637192"/>
      </p:ext>
    </p:extLst>
  </p:cSld>
  <p:clrMapOvr>
    <a:masterClrMapping/>
  </p:clrMapOvr>
</p:sld>
</file>

<file path=ppt/theme/theme1.xml><?xml version="1.0" encoding="utf-8"?>
<a:theme xmlns:a="http://schemas.openxmlformats.org/drawingml/2006/main" name="planeta">
  <a:themeElements>
    <a:clrScheme name="Welcome">
      <a:dk1>
        <a:sysClr val="windowText" lastClr="000000"/>
      </a:dk1>
      <a:lt1>
        <a:sysClr val="window" lastClr="FFFFFF"/>
      </a:lt1>
      <a:dk2>
        <a:srgbClr val="00272B"/>
      </a:dk2>
      <a:lt2>
        <a:srgbClr val="F7F7FF"/>
      </a:lt2>
      <a:accent1>
        <a:srgbClr val="006AED"/>
      </a:accent1>
      <a:accent2>
        <a:srgbClr val="0087BF"/>
      </a:accent2>
      <a:accent3>
        <a:srgbClr val="5D974B"/>
      </a:accent3>
      <a:accent4>
        <a:srgbClr val="9DBB3F"/>
      </a:accent4>
      <a:accent5>
        <a:srgbClr val="C77CC7"/>
      </a:accent5>
      <a:accent6>
        <a:srgbClr val="996699"/>
      </a:accent6>
      <a:hlink>
        <a:srgbClr val="E78707"/>
      </a:hlink>
      <a:folHlink>
        <a:srgbClr val="C618BA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planeta</Template>
  <TotalTime>103</TotalTime>
  <Words>146</Words>
  <Application>Microsoft Office PowerPoint</Application>
  <PresentationFormat>Экран (4:3)</PresentationFormat>
  <Paragraphs>36</Paragraphs>
  <Slides>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planeta</vt:lpstr>
      <vt:lpstr>биосфера</vt:lpstr>
      <vt:lpstr>жизнь</vt:lpstr>
      <vt:lpstr>биосфера</vt:lpstr>
      <vt:lpstr>  состав биосферы</vt:lpstr>
      <vt:lpstr>Влияние живых организмов на биосферу</vt:lpstr>
      <vt:lpstr>Круговорот воды в природе</vt:lpstr>
      <vt:lpstr>Домашнее задание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биосфера</dc:title>
  <dc:creator>Boss</dc:creator>
  <cp:lastModifiedBy>user</cp:lastModifiedBy>
  <cp:revision>13</cp:revision>
  <dcterms:created xsi:type="dcterms:W3CDTF">2013-07-24T09:15:55Z</dcterms:created>
  <dcterms:modified xsi:type="dcterms:W3CDTF">2017-08-21T08:50:13Z</dcterms:modified>
</cp:coreProperties>
</file>