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notesMasterIdLst>
    <p:notesMasterId r:id="rId17"/>
  </p:notesMasterIdLst>
  <p:sldIdLst>
    <p:sldId id="301" r:id="rId2"/>
    <p:sldId id="302" r:id="rId3"/>
    <p:sldId id="421" r:id="rId4"/>
    <p:sldId id="306" r:id="rId5"/>
    <p:sldId id="438" r:id="rId6"/>
    <p:sldId id="437" r:id="rId7"/>
    <p:sldId id="315" r:id="rId8"/>
    <p:sldId id="446" r:id="rId9"/>
    <p:sldId id="447" r:id="rId10"/>
    <p:sldId id="440" r:id="rId11"/>
    <p:sldId id="443" r:id="rId12"/>
    <p:sldId id="445" r:id="rId13"/>
    <p:sldId id="395" r:id="rId14"/>
    <p:sldId id="424" r:id="rId15"/>
    <p:sldId id="448" r:id="rId1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483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784" autoAdjust="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K:\&#1047;&#1072;&#1074;&#1091;&#1095;\&#1069;&#1056;\&#1044;&#1080;&#1072;&#1075;&#1085;&#1086;&#1089;&#1090;&#1080;&#1082;&#1072;\&#1069;&#1056;\&#1054;&#1073;&#1088;&#1072;&#1073;&#1086;&#1090;&#1082;&#1072;_&#1088;&#1077;&#1079;&#1091;&#1083;&#1100;&#1090;&#1072;&#1090;,%20&#1089;&#1077;&#1085;&#1090;.2012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1"/>
          <c:order val="0"/>
          <c:tx>
            <c:v>Компетентность в обучении  учащихся</c:v>
          </c:tx>
          <c:dLbls>
            <c:showVal val="1"/>
          </c:dLbls>
          <c:cat>
            <c:numLit>
              <c:formatCode>General</c:formatCode>
              <c:ptCount val="4"/>
              <c:pt idx="0">
                <c:v>2.7</c:v>
              </c:pt>
              <c:pt idx="1">
                <c:v>11.16</c:v>
              </c:pt>
              <c:pt idx="2">
                <c:v>20.25</c:v>
              </c:pt>
              <c:pt idx="3">
                <c:v>29.259999999999987</c:v>
              </c:pt>
            </c:numLit>
          </c:cat>
          <c:val>
            <c:numRef>
              <c:f>Лист3!$C$217:$C$220</c:f>
              <c:numCache>
                <c:formatCode>General</c:formatCode>
                <c:ptCount val="4"/>
                <c:pt idx="0">
                  <c:v>4.0185185185185022</c:v>
                </c:pt>
                <c:pt idx="1">
                  <c:v>3.7962962962962972</c:v>
                </c:pt>
                <c:pt idx="2">
                  <c:v>3.8518518518518507</c:v>
                </c:pt>
                <c:pt idx="3">
                  <c:v>3.6851851851851847</c:v>
                </c:pt>
              </c:numCache>
            </c:numRef>
          </c:val>
        </c:ser>
        <c:ser>
          <c:idx val="0"/>
          <c:order val="1"/>
          <c:tx>
            <c:v>Личная компетентность</c:v>
          </c:tx>
          <c:dLbls>
            <c:showVal val="1"/>
          </c:dLbls>
          <c:cat>
            <c:numLit>
              <c:formatCode>General</c:formatCode>
              <c:ptCount val="4"/>
              <c:pt idx="0">
                <c:v>2.7</c:v>
              </c:pt>
              <c:pt idx="1">
                <c:v>11.16</c:v>
              </c:pt>
              <c:pt idx="2">
                <c:v>20.25</c:v>
              </c:pt>
              <c:pt idx="3">
                <c:v>29.259999999999987</c:v>
              </c:pt>
            </c:numLit>
          </c:cat>
          <c:val>
            <c:numRef>
              <c:f>Лист3!$B$217:$B$220</c:f>
              <c:numCache>
                <c:formatCode>General</c:formatCode>
                <c:ptCount val="4"/>
                <c:pt idx="0">
                  <c:v>4.166666666666667</c:v>
                </c:pt>
                <c:pt idx="1">
                  <c:v>3.4814814814814814</c:v>
                </c:pt>
                <c:pt idx="2">
                  <c:v>3.8518518518518507</c:v>
                </c:pt>
                <c:pt idx="3">
                  <c:v>3.5925925925925952</c:v>
                </c:pt>
              </c:numCache>
            </c:numRef>
          </c:val>
        </c:ser>
        <c:dLbls>
          <c:showVal val="1"/>
        </c:dLbls>
        <c:marker val="1"/>
        <c:axId val="273624448"/>
        <c:axId val="274363520"/>
      </c:lineChart>
      <c:catAx>
        <c:axId val="273624448"/>
        <c:scaling>
          <c:orientation val="minMax"/>
        </c:scaling>
        <c:axPos val="b"/>
        <c:numFmt formatCode="General" sourceLinked="1"/>
        <c:majorTickMark val="none"/>
        <c:tickLblPos val="nextTo"/>
        <c:crossAx val="274363520"/>
        <c:crosses val="autoZero"/>
        <c:auto val="1"/>
        <c:lblAlgn val="ctr"/>
        <c:lblOffset val="100"/>
      </c:catAx>
      <c:valAx>
        <c:axId val="27436352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273624448"/>
        <c:crosses val="autoZero"/>
        <c:crossBetween val="between"/>
      </c:valAx>
    </c:plotArea>
    <c:legend>
      <c:legendPos val="r"/>
      <c:layout/>
    </c:legend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00220D-9CBD-4ABA-938A-63B77E383D01}" type="doc">
      <dgm:prSet loTypeId="urn:microsoft.com/office/officeart/2005/8/layout/list1" loCatId="list" qsTypeId="urn:microsoft.com/office/officeart/2005/8/quickstyle/simple5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15D06C99-B703-4FD7-92CB-39A98D2B958F}">
      <dgm:prSet phldrT="[Текст]"/>
      <dgm:spPr/>
      <dgm:t>
        <a:bodyPr/>
        <a:lstStyle/>
        <a:p>
          <a:r>
            <a:rPr lang="ru-RU" dirty="0" smtClean="0"/>
            <a:t>Программа повышения квалификации</a:t>
          </a:r>
          <a:endParaRPr lang="ru-RU" dirty="0"/>
        </a:p>
      </dgm:t>
    </dgm:pt>
    <dgm:pt modelId="{22DB8D6E-C666-49DA-8A13-CDBA727C2041}" type="parTrans" cxnId="{C612A3FA-F2ED-471F-AAE3-8DDF9C943C26}">
      <dgm:prSet/>
      <dgm:spPr/>
      <dgm:t>
        <a:bodyPr/>
        <a:lstStyle/>
        <a:p>
          <a:endParaRPr lang="ru-RU"/>
        </a:p>
      </dgm:t>
    </dgm:pt>
    <dgm:pt modelId="{21431E0A-CF38-4CE1-A38D-E05569502836}" type="sibTrans" cxnId="{C612A3FA-F2ED-471F-AAE3-8DDF9C943C26}">
      <dgm:prSet/>
      <dgm:spPr/>
      <dgm:t>
        <a:bodyPr/>
        <a:lstStyle/>
        <a:p>
          <a:endParaRPr lang="ru-RU"/>
        </a:p>
      </dgm:t>
    </dgm:pt>
    <dgm:pt modelId="{F7E2011F-2B8C-4117-9C51-91E30756C6E6}">
      <dgm:prSet phldrT="[Текст]"/>
      <dgm:spPr/>
      <dgm:t>
        <a:bodyPr/>
        <a:lstStyle/>
        <a:p>
          <a:r>
            <a:rPr lang="ru-RU" dirty="0" smtClean="0"/>
            <a:t>Индивидуальный план повышения квалификации</a:t>
          </a:r>
          <a:endParaRPr lang="ru-RU" dirty="0"/>
        </a:p>
      </dgm:t>
    </dgm:pt>
    <dgm:pt modelId="{152D43C4-A163-484C-9839-A3F82E118C70}" type="parTrans" cxnId="{2BA8303A-647B-4F05-97EA-58D0349517C0}">
      <dgm:prSet/>
      <dgm:spPr/>
      <dgm:t>
        <a:bodyPr/>
        <a:lstStyle/>
        <a:p>
          <a:endParaRPr lang="ru-RU"/>
        </a:p>
      </dgm:t>
    </dgm:pt>
    <dgm:pt modelId="{7F6A0A68-4F0C-45B8-8BD1-740F46062FBF}" type="sibTrans" cxnId="{2BA8303A-647B-4F05-97EA-58D0349517C0}">
      <dgm:prSet/>
      <dgm:spPr/>
      <dgm:t>
        <a:bodyPr/>
        <a:lstStyle/>
        <a:p>
          <a:endParaRPr lang="ru-RU"/>
        </a:p>
      </dgm:t>
    </dgm:pt>
    <dgm:pt modelId="{7C27A6B7-2E58-46A6-8DB9-3A3C30E59E13}">
      <dgm:prSet phldrT="[Текст]"/>
      <dgm:spPr/>
      <dgm:t>
        <a:bodyPr/>
        <a:lstStyle/>
        <a:p>
          <a:r>
            <a:rPr lang="ru-RU" dirty="0" smtClean="0"/>
            <a:t>Формы повышения квалификации</a:t>
          </a:r>
          <a:endParaRPr lang="ru-RU" dirty="0"/>
        </a:p>
      </dgm:t>
    </dgm:pt>
    <dgm:pt modelId="{FB6CCAF0-802D-4502-BBB5-71216283EE74}" type="parTrans" cxnId="{9BEF4E71-2A05-4D58-843B-DE6A9009D7F5}">
      <dgm:prSet/>
      <dgm:spPr/>
      <dgm:t>
        <a:bodyPr/>
        <a:lstStyle/>
        <a:p>
          <a:endParaRPr lang="ru-RU"/>
        </a:p>
      </dgm:t>
    </dgm:pt>
    <dgm:pt modelId="{5C6CC0CE-E0AB-41F8-9450-E9EA5223AC8E}" type="sibTrans" cxnId="{9BEF4E71-2A05-4D58-843B-DE6A9009D7F5}">
      <dgm:prSet/>
      <dgm:spPr/>
      <dgm:t>
        <a:bodyPr/>
        <a:lstStyle/>
        <a:p>
          <a:endParaRPr lang="ru-RU"/>
        </a:p>
      </dgm:t>
    </dgm:pt>
    <dgm:pt modelId="{2DAC37C7-32A5-45E5-BC79-56E2F83F2CE9}" type="pres">
      <dgm:prSet presAssocID="{E300220D-9CBD-4ABA-938A-63B77E383D0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8ABEAE-2CDD-4020-8F03-AED71B291CBA}" type="pres">
      <dgm:prSet presAssocID="{15D06C99-B703-4FD7-92CB-39A98D2B958F}" presName="parentLin" presStyleCnt="0"/>
      <dgm:spPr/>
      <dgm:t>
        <a:bodyPr/>
        <a:lstStyle/>
        <a:p>
          <a:endParaRPr lang="ru-RU"/>
        </a:p>
      </dgm:t>
    </dgm:pt>
    <dgm:pt modelId="{DAB5CA0C-6AE9-480F-9FBC-1E61352C7107}" type="pres">
      <dgm:prSet presAssocID="{15D06C99-B703-4FD7-92CB-39A98D2B958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833A806-C18A-4C46-958E-7AA364F1BDB9}" type="pres">
      <dgm:prSet presAssocID="{15D06C99-B703-4FD7-92CB-39A98D2B958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0BB4B-CA4A-4474-B5BF-A5100CCAFBB1}" type="pres">
      <dgm:prSet presAssocID="{15D06C99-B703-4FD7-92CB-39A98D2B958F}" presName="negativeSpace" presStyleCnt="0"/>
      <dgm:spPr/>
      <dgm:t>
        <a:bodyPr/>
        <a:lstStyle/>
        <a:p>
          <a:endParaRPr lang="ru-RU"/>
        </a:p>
      </dgm:t>
    </dgm:pt>
    <dgm:pt modelId="{8682F60E-61EF-4B7B-AF6D-0930254C8F22}" type="pres">
      <dgm:prSet presAssocID="{15D06C99-B703-4FD7-92CB-39A98D2B958F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1F08E-7F0B-464F-A978-75A96D586AD1}" type="pres">
      <dgm:prSet presAssocID="{21431E0A-CF38-4CE1-A38D-E05569502836}" presName="spaceBetweenRectangles" presStyleCnt="0"/>
      <dgm:spPr/>
      <dgm:t>
        <a:bodyPr/>
        <a:lstStyle/>
        <a:p>
          <a:endParaRPr lang="ru-RU"/>
        </a:p>
      </dgm:t>
    </dgm:pt>
    <dgm:pt modelId="{48B006AE-8B3D-4D8D-8039-8B221E129CC5}" type="pres">
      <dgm:prSet presAssocID="{F7E2011F-2B8C-4117-9C51-91E30756C6E6}" presName="parentLin" presStyleCnt="0"/>
      <dgm:spPr/>
      <dgm:t>
        <a:bodyPr/>
        <a:lstStyle/>
        <a:p>
          <a:endParaRPr lang="ru-RU"/>
        </a:p>
      </dgm:t>
    </dgm:pt>
    <dgm:pt modelId="{31AE2241-5682-4E45-9E2C-72D80D5EF80F}" type="pres">
      <dgm:prSet presAssocID="{F7E2011F-2B8C-4117-9C51-91E30756C6E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ACA7E2C-E488-4A4E-AB38-177C1E1C8A2F}" type="pres">
      <dgm:prSet presAssocID="{F7E2011F-2B8C-4117-9C51-91E30756C6E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2D270-B5EF-481C-AF59-CB8F5AA9553B}" type="pres">
      <dgm:prSet presAssocID="{F7E2011F-2B8C-4117-9C51-91E30756C6E6}" presName="negativeSpace" presStyleCnt="0"/>
      <dgm:spPr/>
      <dgm:t>
        <a:bodyPr/>
        <a:lstStyle/>
        <a:p>
          <a:endParaRPr lang="ru-RU"/>
        </a:p>
      </dgm:t>
    </dgm:pt>
    <dgm:pt modelId="{16A4F8FD-35CB-45BD-99E1-5848F50DDFAE}" type="pres">
      <dgm:prSet presAssocID="{F7E2011F-2B8C-4117-9C51-91E30756C6E6}" presName="childText" presStyleLbl="conFgAcc1" presStyleIdx="1" presStyleCnt="3" custScaleX="100000" custLinFactNeighborX="4205" custLinFactNeighborY="-22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D063BF-EAB0-42FC-815E-6226C95E77D2}" type="pres">
      <dgm:prSet presAssocID="{7F6A0A68-4F0C-45B8-8BD1-740F46062FBF}" presName="spaceBetweenRectangles" presStyleCnt="0"/>
      <dgm:spPr/>
      <dgm:t>
        <a:bodyPr/>
        <a:lstStyle/>
        <a:p>
          <a:endParaRPr lang="ru-RU"/>
        </a:p>
      </dgm:t>
    </dgm:pt>
    <dgm:pt modelId="{73F346A4-6BC3-4D69-8466-1E19BBEFC883}" type="pres">
      <dgm:prSet presAssocID="{7C27A6B7-2E58-46A6-8DB9-3A3C30E59E13}" presName="parentLin" presStyleCnt="0"/>
      <dgm:spPr/>
      <dgm:t>
        <a:bodyPr/>
        <a:lstStyle/>
        <a:p>
          <a:endParaRPr lang="ru-RU"/>
        </a:p>
      </dgm:t>
    </dgm:pt>
    <dgm:pt modelId="{46475E73-5917-43E7-BA9D-9E42B020E032}" type="pres">
      <dgm:prSet presAssocID="{7C27A6B7-2E58-46A6-8DB9-3A3C30E59E13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A6B057A-E666-4ADC-A7E2-EB4BB32D09A2}" type="pres">
      <dgm:prSet presAssocID="{7C27A6B7-2E58-46A6-8DB9-3A3C30E59E1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14AF28-5F54-4903-ABAA-77EE71F4A326}" type="pres">
      <dgm:prSet presAssocID="{7C27A6B7-2E58-46A6-8DB9-3A3C30E59E13}" presName="negativeSpace" presStyleCnt="0"/>
      <dgm:spPr/>
      <dgm:t>
        <a:bodyPr/>
        <a:lstStyle/>
        <a:p>
          <a:endParaRPr lang="ru-RU"/>
        </a:p>
      </dgm:t>
    </dgm:pt>
    <dgm:pt modelId="{6FBDC05F-B260-407C-9556-F5E37C691484}" type="pres">
      <dgm:prSet presAssocID="{7C27A6B7-2E58-46A6-8DB9-3A3C30E59E13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12A3FA-F2ED-471F-AAE3-8DDF9C943C26}" srcId="{E300220D-9CBD-4ABA-938A-63B77E383D01}" destId="{15D06C99-B703-4FD7-92CB-39A98D2B958F}" srcOrd="0" destOrd="0" parTransId="{22DB8D6E-C666-49DA-8A13-CDBA727C2041}" sibTransId="{21431E0A-CF38-4CE1-A38D-E05569502836}"/>
    <dgm:cxn modelId="{7AC23937-8283-4BA8-9575-4DA6B52CF272}" type="presOf" srcId="{7C27A6B7-2E58-46A6-8DB9-3A3C30E59E13}" destId="{46475E73-5917-43E7-BA9D-9E42B020E032}" srcOrd="0" destOrd="0" presId="urn:microsoft.com/office/officeart/2005/8/layout/list1"/>
    <dgm:cxn modelId="{3D27625F-51E5-4B9E-98D5-45FF9D400659}" type="presOf" srcId="{E300220D-9CBD-4ABA-938A-63B77E383D01}" destId="{2DAC37C7-32A5-45E5-BC79-56E2F83F2CE9}" srcOrd="0" destOrd="0" presId="urn:microsoft.com/office/officeart/2005/8/layout/list1"/>
    <dgm:cxn modelId="{9BEF4E71-2A05-4D58-843B-DE6A9009D7F5}" srcId="{E300220D-9CBD-4ABA-938A-63B77E383D01}" destId="{7C27A6B7-2E58-46A6-8DB9-3A3C30E59E13}" srcOrd="2" destOrd="0" parTransId="{FB6CCAF0-802D-4502-BBB5-71216283EE74}" sibTransId="{5C6CC0CE-E0AB-41F8-9450-E9EA5223AC8E}"/>
    <dgm:cxn modelId="{4431498C-21C3-44FD-B604-6A79767E7DBE}" type="presOf" srcId="{7C27A6B7-2E58-46A6-8DB9-3A3C30E59E13}" destId="{6A6B057A-E666-4ADC-A7E2-EB4BB32D09A2}" srcOrd="1" destOrd="0" presId="urn:microsoft.com/office/officeart/2005/8/layout/list1"/>
    <dgm:cxn modelId="{736A405D-1559-4801-A4FE-E593690CACEA}" type="presOf" srcId="{15D06C99-B703-4FD7-92CB-39A98D2B958F}" destId="{B833A806-C18A-4C46-958E-7AA364F1BDB9}" srcOrd="1" destOrd="0" presId="urn:microsoft.com/office/officeart/2005/8/layout/list1"/>
    <dgm:cxn modelId="{43231430-43FD-4099-B0FF-E9A213C18DC0}" type="presOf" srcId="{F7E2011F-2B8C-4117-9C51-91E30756C6E6}" destId="{8ACA7E2C-E488-4A4E-AB38-177C1E1C8A2F}" srcOrd="1" destOrd="0" presId="urn:microsoft.com/office/officeart/2005/8/layout/list1"/>
    <dgm:cxn modelId="{5EB73B83-6979-415E-8764-B10964B4498B}" type="presOf" srcId="{15D06C99-B703-4FD7-92CB-39A98D2B958F}" destId="{DAB5CA0C-6AE9-480F-9FBC-1E61352C7107}" srcOrd="0" destOrd="0" presId="urn:microsoft.com/office/officeart/2005/8/layout/list1"/>
    <dgm:cxn modelId="{53B8FEB9-12F2-43F3-B77F-F0844230070A}" type="presOf" srcId="{F7E2011F-2B8C-4117-9C51-91E30756C6E6}" destId="{31AE2241-5682-4E45-9E2C-72D80D5EF80F}" srcOrd="0" destOrd="0" presId="urn:microsoft.com/office/officeart/2005/8/layout/list1"/>
    <dgm:cxn modelId="{2BA8303A-647B-4F05-97EA-58D0349517C0}" srcId="{E300220D-9CBD-4ABA-938A-63B77E383D01}" destId="{F7E2011F-2B8C-4117-9C51-91E30756C6E6}" srcOrd="1" destOrd="0" parTransId="{152D43C4-A163-484C-9839-A3F82E118C70}" sibTransId="{7F6A0A68-4F0C-45B8-8BD1-740F46062FBF}"/>
    <dgm:cxn modelId="{FEF1598C-A968-4DB1-BF92-6A9F09421251}" type="presParOf" srcId="{2DAC37C7-32A5-45E5-BC79-56E2F83F2CE9}" destId="{408ABEAE-2CDD-4020-8F03-AED71B291CBA}" srcOrd="0" destOrd="0" presId="urn:microsoft.com/office/officeart/2005/8/layout/list1"/>
    <dgm:cxn modelId="{D4B98906-B870-4B6E-9E8E-3B012B30F40A}" type="presParOf" srcId="{408ABEAE-2CDD-4020-8F03-AED71B291CBA}" destId="{DAB5CA0C-6AE9-480F-9FBC-1E61352C7107}" srcOrd="0" destOrd="0" presId="urn:microsoft.com/office/officeart/2005/8/layout/list1"/>
    <dgm:cxn modelId="{A0C61F3E-700B-48F7-BEBD-E59E9B6268B4}" type="presParOf" srcId="{408ABEAE-2CDD-4020-8F03-AED71B291CBA}" destId="{B833A806-C18A-4C46-958E-7AA364F1BDB9}" srcOrd="1" destOrd="0" presId="urn:microsoft.com/office/officeart/2005/8/layout/list1"/>
    <dgm:cxn modelId="{16B1ADE5-07C3-4869-91B7-E03C3435FED0}" type="presParOf" srcId="{2DAC37C7-32A5-45E5-BC79-56E2F83F2CE9}" destId="{6120BB4B-CA4A-4474-B5BF-A5100CCAFBB1}" srcOrd="1" destOrd="0" presId="urn:microsoft.com/office/officeart/2005/8/layout/list1"/>
    <dgm:cxn modelId="{19C7FB6D-CFCB-442A-A698-677B61091D66}" type="presParOf" srcId="{2DAC37C7-32A5-45E5-BC79-56E2F83F2CE9}" destId="{8682F60E-61EF-4B7B-AF6D-0930254C8F22}" srcOrd="2" destOrd="0" presId="urn:microsoft.com/office/officeart/2005/8/layout/list1"/>
    <dgm:cxn modelId="{08037FB9-E836-4C9F-97D9-D38F74384151}" type="presParOf" srcId="{2DAC37C7-32A5-45E5-BC79-56E2F83F2CE9}" destId="{44D1F08E-7F0B-464F-A978-75A96D586AD1}" srcOrd="3" destOrd="0" presId="urn:microsoft.com/office/officeart/2005/8/layout/list1"/>
    <dgm:cxn modelId="{DDF2B959-F842-4E2B-9B19-15B86D6971AE}" type="presParOf" srcId="{2DAC37C7-32A5-45E5-BC79-56E2F83F2CE9}" destId="{48B006AE-8B3D-4D8D-8039-8B221E129CC5}" srcOrd="4" destOrd="0" presId="urn:microsoft.com/office/officeart/2005/8/layout/list1"/>
    <dgm:cxn modelId="{7BFF5F10-3F81-4B4F-8A36-0BBE832D246C}" type="presParOf" srcId="{48B006AE-8B3D-4D8D-8039-8B221E129CC5}" destId="{31AE2241-5682-4E45-9E2C-72D80D5EF80F}" srcOrd="0" destOrd="0" presId="urn:microsoft.com/office/officeart/2005/8/layout/list1"/>
    <dgm:cxn modelId="{5FB5BB2E-63FE-4DF6-9341-C1BBC4222756}" type="presParOf" srcId="{48B006AE-8B3D-4D8D-8039-8B221E129CC5}" destId="{8ACA7E2C-E488-4A4E-AB38-177C1E1C8A2F}" srcOrd="1" destOrd="0" presId="urn:microsoft.com/office/officeart/2005/8/layout/list1"/>
    <dgm:cxn modelId="{DD53E5FB-BCAD-4A69-B5CC-17D0DC63DB75}" type="presParOf" srcId="{2DAC37C7-32A5-45E5-BC79-56E2F83F2CE9}" destId="{E2E2D270-B5EF-481C-AF59-CB8F5AA9553B}" srcOrd="5" destOrd="0" presId="urn:microsoft.com/office/officeart/2005/8/layout/list1"/>
    <dgm:cxn modelId="{77B7D4EB-765A-4700-8856-B217BD68A4CF}" type="presParOf" srcId="{2DAC37C7-32A5-45E5-BC79-56E2F83F2CE9}" destId="{16A4F8FD-35CB-45BD-99E1-5848F50DDFAE}" srcOrd="6" destOrd="0" presId="urn:microsoft.com/office/officeart/2005/8/layout/list1"/>
    <dgm:cxn modelId="{15A6AFE3-41DE-4C2B-BB5E-A0FFF8A5E5AE}" type="presParOf" srcId="{2DAC37C7-32A5-45E5-BC79-56E2F83F2CE9}" destId="{D2D063BF-EAB0-42FC-815E-6226C95E77D2}" srcOrd="7" destOrd="0" presId="urn:microsoft.com/office/officeart/2005/8/layout/list1"/>
    <dgm:cxn modelId="{766D9477-1EE2-4076-BEAD-A436C2AC91CC}" type="presParOf" srcId="{2DAC37C7-32A5-45E5-BC79-56E2F83F2CE9}" destId="{73F346A4-6BC3-4D69-8466-1E19BBEFC883}" srcOrd="8" destOrd="0" presId="urn:microsoft.com/office/officeart/2005/8/layout/list1"/>
    <dgm:cxn modelId="{EA979CCD-9C76-43CE-87F8-7E1FBC227530}" type="presParOf" srcId="{73F346A4-6BC3-4D69-8466-1E19BBEFC883}" destId="{46475E73-5917-43E7-BA9D-9E42B020E032}" srcOrd="0" destOrd="0" presId="urn:microsoft.com/office/officeart/2005/8/layout/list1"/>
    <dgm:cxn modelId="{259F52B7-F4F0-4F64-B969-D44A9131B439}" type="presParOf" srcId="{73F346A4-6BC3-4D69-8466-1E19BBEFC883}" destId="{6A6B057A-E666-4ADC-A7E2-EB4BB32D09A2}" srcOrd="1" destOrd="0" presId="urn:microsoft.com/office/officeart/2005/8/layout/list1"/>
    <dgm:cxn modelId="{6BA22710-52F9-4490-8F49-5D3DB63CDF5D}" type="presParOf" srcId="{2DAC37C7-32A5-45E5-BC79-56E2F83F2CE9}" destId="{2C14AF28-5F54-4903-ABAA-77EE71F4A326}" srcOrd="9" destOrd="0" presId="urn:microsoft.com/office/officeart/2005/8/layout/list1"/>
    <dgm:cxn modelId="{D22C6CD0-77DC-4356-8165-46F7C390C15B}" type="presParOf" srcId="{2DAC37C7-32A5-45E5-BC79-56E2F83F2CE9}" destId="{6FBDC05F-B260-407C-9556-F5E37C69148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C60167-72B4-43B1-8A1F-BF8FCFB51BBE}" type="datetimeFigureOut">
              <a:rPr lang="ru-RU" smtClean="0"/>
              <a:pPr/>
              <a:t>28.04.2015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58DCAE-AE70-414C-8EEF-E622CC9BF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3412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CD235-3471-4BE9-9359-617850CFF0B2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F75A0-EDE5-4317-B291-95122193C8E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8BB46-F539-470F-9222-5DF848585AE5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DAF4E-1BCC-4582-9923-E3F63827921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FA2-B736-4C33-B4EE-6801DF83F50A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DCA98-4221-4A1A-BB52-80D56326F9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03EBC-77F1-4505-9E10-3E6233A4792A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3174F-863B-480B-9DF7-3C4BE78C9E2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B84C9-1145-4901-B861-34C6D366FF3E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3B0C7-649D-4DDF-93D9-14909BAFBEC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B39AA-B2F9-4306-9A03-07481675DFBC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D4033-B6FF-45F9-A017-BBD703E1A9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BC70-8772-44D1-B170-BE256BE80FA2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3B61D-40B0-4E20-B4B5-5A18C061D5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9483E-224B-47F3-A98C-A110ECEC37BF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C5BE5-75CC-4107-802E-2431517F2CE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B6248-A8E5-4FDF-B7C5-06FDBDE18AF2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6E069-AF32-4CA2-98C0-0B4E79B0906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9A9D2-85CD-4853-9F04-633031E6FB50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50FAF-1B0F-43D1-9031-FAC95FD0A89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3E715-7C2F-4904-AAB7-15F32AF40216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840E1-B350-4D62-B6C5-C232E3DD2C4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6CBE63-B1CC-4B96-BC64-6BECCCC45C33}" type="datetimeFigureOut">
              <a:rPr lang="fr-FR"/>
              <a:pPr>
                <a:defRPr/>
              </a:pPr>
              <a:t>28/04/2015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AB4871F-E1E8-4EC9-A0B8-EE85AAAA4CB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331640" y="908720"/>
            <a:ext cx="7704856" cy="5806428"/>
          </a:xfrm>
        </p:spPr>
        <p:txBody>
          <a:bodyPr/>
          <a:lstStyle/>
          <a:p>
            <a:r>
              <a:rPr lang="ru-RU" b="1" dirty="0" smtClean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</a:br>
            <a:r>
              <a:rPr lang="ru-RU" sz="4100" b="1" dirty="0" err="1" smtClean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Внутришкольная</a:t>
            </a:r>
            <a:r>
              <a:rPr lang="ru-RU" sz="4100" b="1" dirty="0" smtClean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100" b="1" dirty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система повышения квалификации </a:t>
            </a:r>
            <a:br>
              <a:rPr lang="ru-RU" sz="4100" b="1" dirty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</a:br>
            <a:r>
              <a:rPr lang="ru-RU" sz="4100" b="1" dirty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как </a:t>
            </a:r>
            <a:r>
              <a:rPr lang="ru-RU" sz="4100" b="1" dirty="0" smtClean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механизм формирования </a:t>
            </a:r>
            <a:r>
              <a:rPr lang="ru-RU" sz="4100" b="1" dirty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готовности педагогов к внедрению </a:t>
            </a:r>
            <a:r>
              <a:rPr lang="ru-RU" sz="4100" b="1" dirty="0" smtClean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проектно-дифференцированного обучения (ПДО)</a:t>
            </a:r>
            <a:r>
              <a:rPr lang="ru-RU" sz="4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4800" b="1" dirty="0" smtClean="0">
                <a:latin typeface="Arial" pitchFamily="34" charset="0"/>
                <a:cs typeface="Arial" pitchFamily="34" charset="0"/>
              </a:rPr>
            </a:b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Молоткова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Елена Владимировна, директор МБОУ Гимназии № 4</a:t>
            </a:r>
            <a:r>
              <a:rPr lang="ru-RU" sz="4800" b="1" dirty="0"/>
              <a:t/>
            </a:r>
            <a:br>
              <a:rPr lang="ru-RU" sz="4800" b="1" dirty="0"/>
            </a:br>
            <a:r>
              <a:rPr lang="ru-RU" sz="2400" b="1" i="1" dirty="0" smtClean="0"/>
              <a:t> </a:t>
            </a:r>
            <a:br>
              <a:rPr lang="ru-RU" sz="2400" b="1" i="1" dirty="0" smtClean="0"/>
            </a:br>
            <a:r>
              <a:rPr lang="ru-RU" sz="2400" b="1" dirty="0" smtClean="0"/>
              <a:t> </a:t>
            </a:r>
            <a:endParaRPr lang="fr-CA" sz="4800" b="1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"/>
            <a:ext cx="1571604" cy="157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874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>
          <a:xfrm>
            <a:off x="2071670" y="274638"/>
            <a:ext cx="6929486" cy="1143000"/>
          </a:xfrm>
        </p:spPr>
        <p:txBody>
          <a:bodyPr/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i="1" dirty="0">
                <a:solidFill>
                  <a:srgbClr val="9C4839"/>
                </a:solidFill>
                <a:latin typeface="Arial"/>
                <a:ea typeface="+mn-ea"/>
                <a:cs typeface="+mn-cs"/>
              </a:rPr>
              <a:t>Муниципальное </a:t>
            </a:r>
            <a:r>
              <a:rPr lang="ru-RU" sz="2800" b="1" i="1" dirty="0" smtClean="0">
                <a:solidFill>
                  <a:srgbClr val="9C4839"/>
                </a:solidFill>
                <a:latin typeface="Arial"/>
                <a:ea typeface="+mn-ea"/>
                <a:cs typeface="+mn-cs"/>
              </a:rPr>
              <a:t>бюджетное образовательное </a:t>
            </a:r>
            <a:r>
              <a:rPr lang="ru-RU" sz="2800" b="1" i="1" dirty="0">
                <a:solidFill>
                  <a:srgbClr val="9C4839"/>
                </a:solidFill>
                <a:latin typeface="Arial"/>
                <a:ea typeface="+mn-ea"/>
                <a:cs typeface="+mn-cs"/>
              </a:rPr>
              <a:t>учреждение Гимназия №4</a:t>
            </a:r>
          </a:p>
        </p:txBody>
      </p:sp>
      <p:sp>
        <p:nvSpPr>
          <p:cNvPr id="3075" name="Espace réservé du contenu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16340"/>
                </a:solidFill>
              </a:rPr>
              <a:t> </a:t>
            </a:r>
            <a:endParaRPr lang="fr-CA" dirty="0" smtClean="0">
              <a:solidFill>
                <a:srgbClr val="01634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66781" y="116632"/>
            <a:ext cx="1963737" cy="196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Объект 3" descr="SL380221"/>
          <p:cNvPicPr>
            <a:picLocks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792"/>
          <a:stretch>
            <a:fillRect/>
          </a:stretch>
        </p:blipFill>
        <p:spPr bwMode="auto">
          <a:xfrm>
            <a:off x="3563888" y="3212976"/>
            <a:ext cx="5400599" cy="3446060"/>
          </a:xfrm>
          <a:prstGeom prst="rect">
            <a:avLst/>
          </a:prstGeom>
          <a:ln w="38100" cap="flat" cmpd="sng" algn="ctr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4" name="Picture 4" descr="IMG_127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32" r="2631" b="2539"/>
          <a:stretch>
            <a:fillRect/>
          </a:stretch>
        </p:blipFill>
        <p:spPr bwMode="auto">
          <a:xfrm>
            <a:off x="1978760" y="1556792"/>
            <a:ext cx="4105408" cy="262235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171193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6666" y="-6005"/>
            <a:ext cx="1828346" cy="1828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47664" y="214290"/>
            <a:ext cx="748883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2000" b="1" dirty="0" smtClean="0"/>
              <a:t>Учащихся – 700,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28 классов-комплектов, в т.ч.: углубленного изучения русского языка – 3, углубленного изучения литературы – 9   углубленного изучения английского языка – 5</a:t>
            </a:r>
          </a:p>
          <a:p>
            <a:r>
              <a:rPr lang="ru-RU" sz="2000" b="1" dirty="0" smtClean="0"/>
              <a:t>Педагогических работников – 49, в т.ч. учителей – 41</a:t>
            </a:r>
          </a:p>
          <a:p>
            <a:r>
              <a:rPr lang="ru-RU" b="1" dirty="0" smtClean="0"/>
              <a:t>Высшее профессиональное образование</a:t>
            </a:r>
            <a:r>
              <a:rPr lang="ru-RU" sz="2000" b="1" dirty="0" smtClean="0"/>
              <a:t> – 46 (94%)</a:t>
            </a:r>
          </a:p>
          <a:p>
            <a:r>
              <a:rPr lang="ru-RU" b="1" dirty="0" smtClean="0"/>
              <a:t>Средне-специальное образование </a:t>
            </a:r>
            <a:r>
              <a:rPr lang="ru-RU" sz="2000" b="1" dirty="0" smtClean="0"/>
              <a:t>– 3 (6%)</a:t>
            </a:r>
          </a:p>
          <a:p>
            <a:r>
              <a:rPr lang="ru-RU" b="1" dirty="0" smtClean="0"/>
              <a:t>Квалификационная категория:</a:t>
            </a:r>
            <a:r>
              <a:rPr lang="ru-RU" sz="2000" b="1" dirty="0" smtClean="0"/>
              <a:t> </a:t>
            </a:r>
          </a:p>
          <a:p>
            <a:r>
              <a:rPr lang="ru-RU" b="1" dirty="0" smtClean="0"/>
              <a:t>высшая</a:t>
            </a:r>
            <a:r>
              <a:rPr lang="ru-RU" sz="2000" b="1" dirty="0" smtClean="0"/>
              <a:t> – 12 (29%), </a:t>
            </a:r>
            <a:r>
              <a:rPr lang="ru-RU" b="1" dirty="0" smtClean="0"/>
              <a:t>первая</a:t>
            </a:r>
            <a:r>
              <a:rPr lang="ru-RU" sz="2000" b="1" dirty="0" smtClean="0"/>
              <a:t> – 27(66%)</a:t>
            </a:r>
          </a:p>
          <a:p>
            <a:r>
              <a:rPr lang="ru-RU" sz="2000" b="1" dirty="0" smtClean="0"/>
              <a:t>Заслуженный учитель РФ – 1  </a:t>
            </a:r>
          </a:p>
          <a:p>
            <a:r>
              <a:rPr lang="ru-RU" sz="2000" b="1" dirty="0" smtClean="0"/>
              <a:t>Почетный работник общего образования РФ – 5</a:t>
            </a:r>
          </a:p>
          <a:p>
            <a:r>
              <a:rPr lang="ru-RU" sz="2000" b="1" dirty="0" smtClean="0"/>
              <a:t>Благодарность Президента РФ -1</a:t>
            </a:r>
          </a:p>
          <a:p>
            <a:r>
              <a:rPr lang="ru-RU" sz="2000" b="1" dirty="0" smtClean="0"/>
              <a:t>Почетная грамота </a:t>
            </a:r>
            <a:r>
              <a:rPr lang="ru-RU" b="1" dirty="0" smtClean="0"/>
              <a:t>Министерства образования и науки РФ </a:t>
            </a:r>
            <a:r>
              <a:rPr lang="ru-RU" sz="2000" b="1" dirty="0" smtClean="0"/>
              <a:t>– 9</a:t>
            </a:r>
          </a:p>
          <a:p>
            <a:r>
              <a:rPr lang="ru-RU" sz="2000" b="1" dirty="0" smtClean="0"/>
              <a:t>Почетная грамота </a:t>
            </a:r>
            <a:r>
              <a:rPr lang="ru-RU" b="1" dirty="0" smtClean="0"/>
              <a:t>Министерства образования </a:t>
            </a:r>
            <a:r>
              <a:rPr lang="ru-RU" sz="2000" b="1" dirty="0" smtClean="0"/>
              <a:t>НО – 14</a:t>
            </a:r>
          </a:p>
          <a:p>
            <a:r>
              <a:rPr lang="ru-RU" sz="2000" b="1" dirty="0" smtClean="0"/>
              <a:t>Почетный диплом губернатора Нижегородской обл. - 1</a:t>
            </a:r>
            <a:endParaRPr lang="ru-RU" sz="2000" b="1" dirty="0"/>
          </a:p>
        </p:txBody>
      </p:sp>
      <p:pic>
        <p:nvPicPr>
          <p:cNvPr id="4" name="Picture 2" descr="C:\Users\1\Documents\NetSpeakerphone\Received Files\Direktor\Общая все учител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606" b="9181"/>
          <a:stretch>
            <a:fillRect/>
          </a:stretch>
        </p:blipFill>
        <p:spPr bwMode="auto">
          <a:xfrm>
            <a:off x="1643042" y="4500570"/>
            <a:ext cx="3944417" cy="2208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1\Desktop\Новая папка молотковой\Директору\IMG_206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60" t="14454" r="8717"/>
          <a:stretch/>
        </p:blipFill>
        <p:spPr bwMode="auto">
          <a:xfrm>
            <a:off x="5715008" y="4500570"/>
            <a:ext cx="3321022" cy="221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822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fr-CA" dirty="0" smtClean="0">
              <a:solidFill>
                <a:schemeClr val="bg1"/>
              </a:solidFill>
            </a:endParaRP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 bwMode="auto">
          <a:xfrm>
            <a:off x="107504" y="116632"/>
            <a:ext cx="8928992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sng" strike="noStrike" kern="0" cap="none" spc="0" normalizeH="0" baseline="0" noProof="0" dirty="0" smtClean="0">
                <a:ln>
                  <a:noFill/>
                </a:ln>
                <a:solidFill>
                  <a:srgbClr val="9C4839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1970-1980-е гг.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Базовая </a:t>
            </a:r>
            <a:r>
              <a:rPr kumimoji="0" lang="ru-RU" sz="21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экспериментальная площадка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биологического </a:t>
            </a:r>
            <a:r>
              <a:rPr kumimoji="0" lang="ru-RU" sz="2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факультета  ГГПИ им. </a:t>
            </a:r>
            <a:r>
              <a:rPr kumimoji="0" lang="ru-RU" sz="21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Горького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Экспериментальная площадка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Министерства образования</a:t>
            </a:r>
            <a:r>
              <a:rPr kumimoji="0" lang="ru-RU" sz="21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 и науки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«Преподавание геометрии по учебнику А.В. Погорелова»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sng" strike="noStrike" kern="0" cap="none" spc="0" normalizeH="0" baseline="0" noProof="0" dirty="0" smtClean="0">
                <a:ln>
                  <a:noFill/>
                </a:ln>
                <a:solidFill>
                  <a:srgbClr val="9C4839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1990-2000-е гг.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Инновационные площадки ГБОУ ДПО НИРО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000" b="1" kern="0" dirty="0" smtClean="0">
                <a:latin typeface="+mj-lt"/>
                <a:cs typeface="Arial" pitchFamily="34" charset="0"/>
              </a:rPr>
              <a:t> 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cs typeface="Arial" pitchFamily="34" charset="0"/>
            </a:endParaRP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b="1" kern="0" dirty="0" smtClean="0">
                <a:latin typeface="Arial" pitchFamily="34" charset="0"/>
                <a:cs typeface="Arial" pitchFamily="34" charset="0"/>
              </a:rPr>
              <a:t>2011-2012 учебный год: 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«Разработка системы </a:t>
            </a:r>
            <a:r>
              <a:rPr lang="ru-RU" sz="2100" dirty="0" err="1" smtClean="0">
                <a:latin typeface="Arial" pitchFamily="34" charset="0"/>
                <a:cs typeface="Arial" pitchFamily="34" charset="0"/>
              </a:rPr>
              <a:t>внутришкольной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 подготовки педагогов к внедрению ФГОС»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ru-RU" sz="21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2012-2013, </a:t>
            </a:r>
            <a:r>
              <a:rPr lang="ru-RU" sz="2100" b="1" kern="0" dirty="0" smtClean="0">
                <a:latin typeface="Arial" pitchFamily="34" charset="0"/>
                <a:cs typeface="Arial" pitchFamily="34" charset="0"/>
              </a:rPr>
              <a:t>2013-2014 гг.:</a:t>
            </a:r>
            <a:r>
              <a:rPr kumimoji="0" lang="ru-RU" sz="2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«Формирование готовности педагогов к проектно-дифференцированному обучению в рамках системы </a:t>
            </a:r>
            <a:r>
              <a:rPr lang="ru-RU" sz="2100" dirty="0" err="1" smtClean="0">
                <a:latin typeface="Arial" pitchFamily="34" charset="0"/>
                <a:cs typeface="Arial" pitchFamily="34" charset="0"/>
              </a:rPr>
              <a:t>внутришкольной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 подготовки педагогов к внедрению ФГОС ООО»</a:t>
            </a:r>
            <a:endParaRPr kumimoji="0" lang="ru-RU" sz="21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100" b="1" kern="0" dirty="0" smtClean="0">
                <a:latin typeface="Arial" pitchFamily="34" charset="0"/>
                <a:cs typeface="Arial" pitchFamily="34" charset="0"/>
              </a:rPr>
              <a:t>2014-2015, 2015-2016 гг.: </a:t>
            </a:r>
            <a:r>
              <a:rPr lang="ru-RU" sz="2100" kern="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Разработка </a:t>
            </a:r>
            <a:r>
              <a:rPr lang="ru-RU" sz="2100" dirty="0">
                <a:latin typeface="Arial" pitchFamily="34" charset="0"/>
                <a:cs typeface="Arial" pitchFamily="34" charset="0"/>
              </a:rPr>
              <a:t>и апробация системы организационно-управленческих условий внедрения проектно-дифференцированного обучения в ОО в рамках </a:t>
            </a:r>
            <a:r>
              <a:rPr lang="ru-RU" sz="2100" dirty="0" smtClean="0">
                <a:latin typeface="Arial" pitchFamily="34" charset="0"/>
                <a:cs typeface="Arial" pitchFamily="34" charset="0"/>
              </a:rPr>
              <a:t>ФГОС»</a:t>
            </a:r>
            <a:endParaRPr kumimoji="0" lang="ru-RU" sz="21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1136" y="-1"/>
            <a:ext cx="1412776" cy="141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75876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071670" y="214290"/>
            <a:ext cx="69294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C483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Уровень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C483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готовности педагогов на входе</a:t>
            </a:r>
            <a:r>
              <a:rPr lang="ru-RU" sz="2000" b="1" dirty="0" smtClean="0">
                <a:solidFill>
                  <a:srgbClr val="9C4839"/>
                </a:solidFill>
                <a:latin typeface="Arial" pitchFamily="34" charset="0"/>
                <a:cs typeface="Arial" pitchFamily="34" charset="0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9C483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Диаграмма 1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21"/>
          <a:stretch>
            <a:fillRect/>
          </a:stretch>
        </p:blipFill>
        <p:spPr bwMode="auto">
          <a:xfrm>
            <a:off x="142844" y="857232"/>
            <a:ext cx="8858312" cy="514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57422" y="6072206"/>
            <a:ext cx="664373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недостаточный уровень имеет компетентность в предметном содержании проектной деятельности и способах ее реализации </a:t>
            </a:r>
          </a:p>
          <a:p>
            <a:pPr algn="just"/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85786" cy="785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1428728" y="214290"/>
          <a:ext cx="7572428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214546" y="3714752"/>
            <a:ext cx="671517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Показатели деятельности, имеющие  самые низкие оценки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показатель, связанный с деятельностью педагога по разработке различных альтернативных способов действий с предметным содержанием в проекте; </a:t>
            </a:r>
            <a:endParaRPr lang="ru-RU" sz="900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arenR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показатель, связанный с заданиями, в которых ученик должен оценить продукт деятельности самостоятельно.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arenR" startAt="3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показатель, связанный со способностью педагога  проанализировать и обосновать целесообразность способов получения нового продукта  </a:t>
            </a:r>
          </a:p>
          <a:p>
            <a:pPr marL="342900" indent="-342900">
              <a:buAutoNum type="arabicParenR" startAt="3"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Информация, полученная в результате данного анализа, позволила разработать информационные семинары – практикумы по основам ПДО в соответствии с выделенными проблемами, как типовыми, так и индивидуальными, скорректировать индивидуальные планы педагогов в рамках 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внутришкольной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системы повышения квалификации .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0951" cy="1440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3580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908721"/>
            <a:ext cx="77048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/>
              <a:t> </a:t>
            </a:r>
            <a:r>
              <a:rPr lang="ru-RU" sz="2000" b="1" dirty="0" smtClean="0"/>
              <a:t>        </a:t>
            </a:r>
            <a:r>
              <a:rPr lang="ru-RU" sz="2000" b="1" dirty="0" err="1" smtClean="0">
                <a:solidFill>
                  <a:srgbClr val="9C4839"/>
                </a:solidFill>
              </a:rPr>
              <a:t>Внутришкольная</a:t>
            </a:r>
            <a:r>
              <a:rPr lang="ru-RU" sz="2000" b="1" dirty="0" smtClean="0">
                <a:solidFill>
                  <a:srgbClr val="9C4839"/>
                </a:solidFill>
              </a:rPr>
              <a:t> </a:t>
            </a:r>
            <a:r>
              <a:rPr lang="ru-RU" sz="2000" b="1" dirty="0">
                <a:solidFill>
                  <a:srgbClr val="9C4839"/>
                </a:solidFill>
              </a:rPr>
              <a:t>система повышения квалификации </a:t>
            </a:r>
            <a:endParaRPr lang="ru-RU" sz="2000" b="1" dirty="0" smtClean="0">
              <a:solidFill>
                <a:srgbClr val="9C4839"/>
              </a:solidFill>
            </a:endParaRPr>
          </a:p>
          <a:p>
            <a:pPr algn="ctr"/>
            <a:endParaRPr lang="ru-RU" sz="2000" b="1" dirty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/>
          </a:p>
          <a:p>
            <a:pPr algn="ctr"/>
            <a:endParaRPr lang="ru-RU" sz="20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96422793"/>
              </p:ext>
            </p:extLst>
          </p:nvPr>
        </p:nvGraphicFramePr>
        <p:xfrm>
          <a:off x="1367043" y="2857496"/>
          <a:ext cx="7704856" cy="3300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785918" y="1700808"/>
            <a:ext cx="7250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Цель</a:t>
            </a:r>
            <a:r>
              <a:rPr lang="ru-RU" dirty="0" smtClean="0"/>
              <a:t> - формирование </a:t>
            </a:r>
            <a:r>
              <a:rPr lang="ru-RU" dirty="0"/>
              <a:t>профессиональной среды, направленной на формирование и развитие профессиональной компетентности педагогических </a:t>
            </a:r>
            <a:r>
              <a:rPr lang="ru-RU" dirty="0" smtClean="0"/>
              <a:t>работников</a:t>
            </a:r>
            <a:endParaRPr lang="ru-R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4078" y="-5355"/>
            <a:ext cx="1490140" cy="1490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273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85720" y="642921"/>
          <a:ext cx="8572560" cy="6174309"/>
        </p:xfrm>
        <a:graphic>
          <a:graphicData uri="http://schemas.openxmlformats.org/drawingml/2006/table">
            <a:tbl>
              <a:tblPr/>
              <a:tblGrid>
                <a:gridCol w="835325"/>
                <a:gridCol w="7737235"/>
              </a:tblGrid>
              <a:tr h="2052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№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мероприятие 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21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Внешнее развивающее обучение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594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Установочный </a:t>
                      </a:r>
                      <a:r>
                        <a:rPr lang="ru-RU" sz="1500" b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семинар «</a:t>
                      </a: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Формирование педагогических компетенций в вопросах проектно-дифференцированного обучения в ОУ</a:t>
                      </a:r>
                      <a:r>
                        <a:rPr lang="ru-RU" sz="1500" b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» (научный руководитель)</a:t>
                      </a:r>
                      <a:endParaRPr lang="ru-RU" sz="15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3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Итоговый </a:t>
                      </a:r>
                      <a:r>
                        <a:rPr lang="ru-RU" sz="15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семинар «</a:t>
                      </a: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Формирование проектной компетентности школьников в условиях реализации </a:t>
                      </a:r>
                      <a:r>
                        <a:rPr lang="ru-RU" sz="1500" b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требований </a:t>
                      </a: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ФГОС основного общего образования</a:t>
                      </a:r>
                      <a:r>
                        <a:rPr lang="ru-RU" sz="15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» </a:t>
                      </a:r>
                      <a:r>
                        <a:rPr lang="ru-RU" sz="1500" b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(научный руководитель)</a:t>
                      </a:r>
                      <a:endParaRPr lang="ru-RU" sz="15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21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Внутреннее поддерживающее обучение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594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Педсовет  «Организация социального и учебно-исследовательского проектирования в рамках подготовки к внедрению ФГОС на ступени основной школы»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1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Организация работы кафедр и методических объединений Гимназии по теме «Организация социального и учебно-исследовательского проектирования в рамках подготовки к внедрению ФГОС на ступени основной школы»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21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Внутреннее развивающее обучение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181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Организация работы </a:t>
                      </a:r>
                      <a:r>
                        <a:rPr lang="ru-RU" sz="15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инновационной площадки «Формирование </a:t>
                      </a:r>
                      <a:r>
                        <a:rPr lang="ru-RU" sz="15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готовности педагогов к проектно-дифференцированному обучению в рамках системы </a:t>
                      </a:r>
                      <a:r>
                        <a:rPr lang="ru-RU" sz="15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внутришкольной</a:t>
                      </a:r>
                      <a:r>
                        <a:rPr lang="ru-RU" sz="15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подготовки педагогов 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к внедрению ФГОС ООО»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8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Разработка </a:t>
                      </a:r>
                      <a:r>
                        <a:rPr lang="ru-RU" sz="1500" b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индивидуальных программ </a:t>
                      </a: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мероприятий, нацеленных на повышение эффективности работы педагога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7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Творческий отчет </a:t>
                      </a:r>
                    </a:p>
                  </a:txBody>
                  <a:tcPr marL="25088" marR="25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500034" y="-11035"/>
            <a:ext cx="8643966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9C483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Программные мероприятия по формированию проектных компетенций</a:t>
            </a:r>
            <a:endParaRPr kumimoji="0" lang="ru-RU" sz="2000" b="1" i="0" u="sng" strike="noStrike" cap="none" normalizeH="0" baseline="0" dirty="0" smtClean="0">
              <a:ln>
                <a:noFill/>
              </a:ln>
              <a:solidFill>
                <a:srgbClr val="9C4839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2918" cy="64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282" y="785794"/>
          <a:ext cx="8786874" cy="5926106"/>
        </p:xfrm>
        <a:graphic>
          <a:graphicData uri="http://schemas.openxmlformats.org/drawingml/2006/table">
            <a:tbl>
              <a:tblPr/>
              <a:tblGrid>
                <a:gridCol w="8786874"/>
              </a:tblGrid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Создание проектных групп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1.1. Утверждение  списков групп приказом по Гимназии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1.2.Формулирование целей и задач, плана работы для каждой  проектной группы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Разработка  рабочих </a:t>
                      </a:r>
                      <a:r>
                        <a:rPr lang="ru-RU" sz="1600" b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программ (проектных модулей) </a:t>
                      </a:r>
                      <a:r>
                        <a:rPr lang="ru-RU" sz="16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по предметам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2.1. Анализ    требований к составлению рабочей программы и учебного занятия в рамках проектно-дифференцированного обучения (ПДО)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2.2. Проведение обучающих семинаров по разработке рабочей программы по предмету  и учебного занятия.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2.3. Ознакомление и анализ карты экспертной оценки рабочей программы учителя, реализующего ПДО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2.4. Индивидуальные консультации для членов экспертной группы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2.5. Проведение экспертной оценки рабочих программ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2.6. Обработка заполненных карт экспертной оценки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2.7. Анализ данных, обсуждение  результатов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Разработка учебных занятий педагогами экспериментальной группы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3.1. Ознакомление и анализ карты экспертной оценки учебного занятия по формированию проектных компетентностей обучающихся.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3.2. Индивидуальные консультации по   разработке учебных занятий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Проведение экспертизы уроков педагогов.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Обработка заполненных экспертных карт урока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Анализ данных и определение затруднений педагогов</a:t>
                      </a:r>
                    </a:p>
                  </a:txBody>
                  <a:tcPr marL="62446" marR="624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5794" cy="78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28662" y="142852"/>
            <a:ext cx="8072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 smtClean="0">
                <a:solidFill>
                  <a:srgbClr val="9C4839"/>
                </a:solidFill>
                <a:latin typeface="Times New Roman" pitchFamily="18" charset="0"/>
                <a:cs typeface="Times New Roman" pitchFamily="18" charset="0"/>
              </a:rPr>
              <a:t>Алгоритм формирования готовности педагогов к внедрению ПДО</a:t>
            </a:r>
            <a:endParaRPr lang="ru-RU" sz="2000" b="1" u="sng" dirty="0">
              <a:solidFill>
                <a:srgbClr val="9C483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60648"/>
            <a:ext cx="67504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9C4839"/>
                </a:solidFill>
              </a:rPr>
              <a:t>Разработка программ, проектных модулей </a:t>
            </a:r>
          </a:p>
          <a:p>
            <a:endParaRPr lang="ru-RU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44824" cy="184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91972141"/>
              </p:ext>
            </p:extLst>
          </p:nvPr>
        </p:nvGraphicFramePr>
        <p:xfrm>
          <a:off x="2195736" y="836712"/>
          <a:ext cx="6696744" cy="1352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8372"/>
                <a:gridCol w="3348372"/>
              </a:tblGrid>
              <a:tr h="67644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Проблемы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Решения</a:t>
                      </a:r>
                      <a:endParaRPr lang="ru-RU" sz="2400" dirty="0"/>
                    </a:p>
                  </a:txBody>
                  <a:tcPr/>
                </a:tc>
              </a:tr>
              <a:tr h="676443">
                <a:tc>
                  <a:txBody>
                    <a:bodyPr/>
                    <a:lstStyle/>
                    <a:p>
                      <a:r>
                        <a:rPr lang="ru-RU" dirty="0" smtClean="0"/>
                        <a:t>Определение предметного содержания проектного модуля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Экспертная оценка</a:t>
                      </a:r>
                      <a:r>
                        <a:rPr lang="ru-RU" sz="1600" baseline="0" dirty="0" smtClean="0"/>
                        <a:t> - корректировка</a:t>
                      </a:r>
                      <a:endParaRPr lang="ru-RU" sz="1600" dirty="0" smtClean="0"/>
                    </a:p>
                    <a:p>
                      <a:r>
                        <a:rPr lang="ru-RU" dirty="0" smtClean="0"/>
                        <a:t>График реализации проектов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907704" y="2204865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9C4839"/>
                </a:solidFill>
              </a:rPr>
              <a:t> Подготовка </a:t>
            </a:r>
            <a:r>
              <a:rPr lang="ru-RU" sz="2400" b="1" dirty="0">
                <a:solidFill>
                  <a:srgbClr val="9C4839"/>
                </a:solidFill>
              </a:rPr>
              <a:t>и проведение учебных занятий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4039993"/>
              </p:ext>
            </p:extLst>
          </p:nvPr>
        </p:nvGraphicFramePr>
        <p:xfrm>
          <a:off x="2195736" y="2852936"/>
          <a:ext cx="6624736" cy="3851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3312368"/>
              </a:tblGrid>
              <a:tr h="62406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Проблемы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Решения</a:t>
                      </a:r>
                      <a:endParaRPr lang="ru-RU" sz="2400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Распределение времени на уроке</a:t>
                      </a:r>
                      <a:endParaRPr lang="ru-RU" sz="1600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ru-RU" dirty="0" smtClean="0"/>
                        <a:t>- Видеосъёмка уроков –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анализ</a:t>
                      </a:r>
                    </a:p>
                    <a:p>
                      <a:r>
                        <a:rPr lang="ru-RU" dirty="0" smtClean="0"/>
                        <a:t>- </a:t>
                      </a:r>
                      <a:r>
                        <a:rPr lang="ru-RU" dirty="0" err="1" smtClean="0"/>
                        <a:t>Взаимопосещение</a:t>
                      </a:r>
                      <a:r>
                        <a:rPr lang="ru-RU" dirty="0" smtClean="0"/>
                        <a:t> уроков  </a:t>
                      </a:r>
                    </a:p>
                    <a:p>
                      <a:r>
                        <a:rPr lang="ru-RU" dirty="0" smtClean="0"/>
                        <a:t>- Мастер-класс по видам  рефлексии и оценке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Тематический</a:t>
                      </a:r>
                      <a:r>
                        <a:rPr lang="ru-RU" baseline="0" dirty="0" smtClean="0"/>
                        <a:t> педсовет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aseline="0" dirty="0" smtClean="0"/>
                        <a:t>Мероприятия в рамках плана инновационной деятельности (семинары, открытые уроки, экспертиза)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Целеполагание и </a:t>
                      </a:r>
                      <a:r>
                        <a:rPr lang="ru-RU" sz="1600" dirty="0" err="1" smtClean="0"/>
                        <a:t>проблематизация</a:t>
                      </a:r>
                      <a:endParaRPr lang="ru-RU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Рефлексия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Оценка проектного продукта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24069"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Оценка деятельности учащихся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52039951"/>
              </p:ext>
            </p:extLst>
          </p:nvPr>
        </p:nvGraphicFramePr>
        <p:xfrm>
          <a:off x="179513" y="465971"/>
          <a:ext cx="8750206" cy="6293240"/>
        </p:xfrm>
        <a:graphic>
          <a:graphicData uri="http://schemas.openxmlformats.org/drawingml/2006/table">
            <a:tbl>
              <a:tblPr/>
              <a:tblGrid>
                <a:gridCol w="4104455"/>
                <a:gridCol w="4645751"/>
              </a:tblGrid>
              <a:tr h="2065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Структура  учебного плана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Реализация ПДО</a:t>
                      </a:r>
                      <a:endParaRPr lang="ru-RU" sz="12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43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Обязательная часть (5-9 класс)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Предметные области, изучаемые по рекомендованным Министерством образования и науки РФ для организации учебной деятельности в урочной форме программам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5-7 класс  Поэлементное формирование проектных умений через реализацию групповых проектов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8-9 класс Проектные модули в рамках предметов: химия и биология; география;</a:t>
                      </a:r>
                      <a:r>
                        <a:rPr lang="ru-RU" sz="12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информатика и технология, МХК, математика и физика, английский язык.</a:t>
                      </a:r>
                      <a:endParaRPr lang="ru-RU" sz="1200" i="1" dirty="0" smtClean="0">
                        <a:solidFill>
                          <a:srgbClr val="FF0000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Формирование  </a:t>
                      </a:r>
                      <a:r>
                        <a:rPr lang="ru-RU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опыта индивидуальной проектной деятельности через реализацию индивидуальных </a:t>
                      </a: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проектов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5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Часть,</a:t>
                      </a:r>
                      <a:r>
                        <a:rPr lang="ru-RU" sz="12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формируемая участниками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образовательных отношений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endParaRPr lang="ru-RU" sz="1200" dirty="0">
                        <a:solidFill>
                          <a:srgbClr val="FF0000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ru-RU" sz="12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r>
                        <a:rPr lang="ru-RU" sz="120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 «</a:t>
                      </a:r>
                      <a:r>
                        <a:rPr lang="ru-RU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Информатика и ИКТ»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 2. </a:t>
                      </a:r>
                      <a:r>
                        <a:rPr lang="ru-RU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«</a:t>
                      </a: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Искусство»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 3. «Филология»</a:t>
                      </a:r>
                      <a:endParaRPr lang="ru-RU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Освоение 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опыта  проектной деятельности через реализацию учебных проектов в различных предметных областях в рамках одного учебного курса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Формирование опыта применения средств ИКТ при реализации проектной и исследовательской деятельности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Формирование опыта применения в проектной деятельности предметных знаний и способности осуществлять коммуникативные действия в ходе реализации групповых проектов.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Формирование опыта применения в проектной деятельности предметных знаний и способности осуществлять коммуникативные действия в ходе реализации  индивидуальных проектов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Опыт реализации полного проектного цикла практической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направленности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Внеурочная деятельность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Дополнительные образовательные программы, обеспечивающие расширение возможностей реализации междисциплинарных и социальных проектов для мотивированных обучающихся </a:t>
                      </a:r>
                      <a:endParaRPr lang="ru-RU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Реализация </a:t>
                      </a:r>
                      <a:r>
                        <a:rPr lang="ru-RU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социально значимых </a:t>
                      </a:r>
                      <a:r>
                        <a:rPr lang="ru-RU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проектов.</a:t>
                      </a:r>
                      <a:endParaRPr lang="ru-RU" sz="1200" i="1" dirty="0">
                        <a:solidFill>
                          <a:srgbClr val="FF0000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19" marR="28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71538" y="0"/>
            <a:ext cx="8072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C483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Модель учебного плана МБОУ  Гимназии №4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9C483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5794" cy="78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7159" y="1071548"/>
          <a:ext cx="8643998" cy="5717656"/>
        </p:xfrm>
        <a:graphic>
          <a:graphicData uri="http://schemas.openxmlformats.org/drawingml/2006/table">
            <a:tbl>
              <a:tblPr/>
              <a:tblGrid>
                <a:gridCol w="1418068"/>
                <a:gridCol w="863565"/>
                <a:gridCol w="1576018"/>
                <a:gridCol w="1551004"/>
                <a:gridCol w="863565"/>
                <a:gridCol w="747666"/>
                <a:gridCol w="1624112"/>
              </a:tblGrid>
              <a:tr h="785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предмет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учеников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тема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объем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часов)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срок </a:t>
                      </a:r>
                      <a:r>
                        <a:rPr lang="ru-RU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реали-зации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педагог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38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Литература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5аб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Образы русских народных сказок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 чет-верть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Торгашова Валентина Константиновна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8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5в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Каргина Наталья Николаевна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8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Английский язык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Hello, London!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2чет-верть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Лызлова Ирина Борисовна, Навозова Ольга Владимировна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5б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85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5в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8566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Математика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Математика в моей семье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3чет-верть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Жукова Вера Владимировна,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5б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Першина Лариса Васильевна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1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5в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928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Технология, информатика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Правильное питание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 </a:t>
                      </a:r>
                      <a:r>
                        <a:rPr lang="ru-RU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чет-верть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Образцова Светлана Викторовна, Соколова Наталья Васильевна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5б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771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5в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357158" y="142852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C483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Реализация проектных модулей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9C4839"/>
                </a:solidFill>
                <a:latin typeface="Times New Roman" pitchFamily="18" charset="0"/>
                <a:cs typeface="Times New Roman" pitchFamily="18" charset="0"/>
              </a:rPr>
              <a:t>2015-2016 учебный год, 5-е классы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9C483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0108" cy="1000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solidFill>
                  <a:schemeClr val="bg1"/>
                </a:solidFill>
              </a:rPr>
              <a:t>www.themegallery.com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1721695" y="404664"/>
            <a:ext cx="6234682" cy="720874"/>
          </a:xfrm>
        </p:spPr>
        <p:txBody>
          <a:bodyPr/>
          <a:lstStyle/>
          <a:p>
            <a:pPr algn="ctr" eaLnBrk="1" hangingPunct="1"/>
            <a:r>
              <a:rPr lang="ru-RU" dirty="0" smtClean="0"/>
              <a:t> </a:t>
            </a:r>
            <a:r>
              <a:rPr lang="ru-RU" sz="2800" b="1" i="1" dirty="0" smtClean="0">
                <a:latin typeface="Times New Roman" pitchFamily="18" charset="0"/>
              </a:rPr>
              <a:t>Индикаторы результативности</a:t>
            </a:r>
            <a:endParaRPr lang="en-US" sz="2800" b="1" i="1" dirty="0" smtClean="0">
              <a:latin typeface="Times New Roman" pitchFamily="18" charset="0"/>
            </a:endParaRPr>
          </a:p>
        </p:txBody>
      </p:sp>
      <p:grpSp>
        <p:nvGrpSpPr>
          <p:cNvPr id="7172" name="Group 3"/>
          <p:cNvGrpSpPr>
            <a:grpSpLocks/>
          </p:cNvGrpSpPr>
          <p:nvPr/>
        </p:nvGrpSpPr>
        <p:grpSpPr bwMode="auto">
          <a:xfrm>
            <a:off x="1176357" y="1040110"/>
            <a:ext cx="6624638" cy="1366837"/>
            <a:chOff x="1296" y="1794"/>
            <a:chExt cx="2976" cy="432"/>
          </a:xfrm>
        </p:grpSpPr>
        <p:sp>
          <p:nvSpPr>
            <p:cNvPr id="112644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645" name="AutoShape 5"/>
            <p:cNvSpPr>
              <a:spLocks noChangeArrowheads="1"/>
            </p:cNvSpPr>
            <p:nvPr/>
          </p:nvSpPr>
          <p:spPr bwMode="gray">
            <a:xfrm>
              <a:off x="1296" y="1794"/>
              <a:ext cx="432" cy="432"/>
            </a:xfrm>
            <a:prstGeom prst="diamond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85" name="Text Box 6"/>
            <p:cNvSpPr txBox="1">
              <a:spLocks noChangeArrowheads="1"/>
            </p:cNvSpPr>
            <p:nvPr/>
          </p:nvSpPr>
          <p:spPr bwMode="gray">
            <a:xfrm>
              <a:off x="1680" y="1934"/>
              <a:ext cx="2528" cy="263"/>
            </a:xfrm>
            <a:prstGeom prst="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Экспертиза лаборатории</a:t>
              </a:r>
            </a:p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Эффективно </a:t>
              </a:r>
              <a:r>
                <a:rPr lang="ru-RU" sz="1600" b="1" dirty="0">
                  <a:solidFill>
                    <a:schemeClr val="bg1"/>
                  </a:solidFill>
                  <a:latin typeface="Times New Roman" pitchFamily="18" charset="0"/>
                </a:rPr>
                <a:t>действующая система </a:t>
              </a:r>
              <a:r>
                <a:rPr lang="ru-RU" sz="1600" b="1" dirty="0" err="1">
                  <a:solidFill>
                    <a:schemeClr val="bg1"/>
                  </a:solidFill>
                  <a:latin typeface="Times New Roman" pitchFamily="18" charset="0"/>
                </a:rPr>
                <a:t>внутришкольного</a:t>
              </a:r>
              <a:r>
                <a:rPr lang="ru-RU" sz="1600" b="1" dirty="0">
                  <a:solidFill>
                    <a:schemeClr val="bg1"/>
                  </a:solidFill>
                  <a:latin typeface="Times New Roman" pitchFamily="18" charset="0"/>
                </a:rPr>
                <a:t> повышения квалификации </a:t>
              </a:r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 педагогов Гимназии </a:t>
              </a:r>
              <a:endParaRPr lang="en-US" sz="1600" b="1" dirty="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7186" name="Text Box 7"/>
            <p:cNvSpPr txBox="1">
              <a:spLocks noChangeArrowheads="1"/>
            </p:cNvSpPr>
            <p:nvPr/>
          </p:nvSpPr>
          <p:spPr bwMode="gray">
            <a:xfrm>
              <a:off x="1425" y="1886"/>
              <a:ext cx="159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7173" name="Group 8"/>
          <p:cNvGrpSpPr>
            <a:grpSpLocks/>
          </p:cNvGrpSpPr>
          <p:nvPr/>
        </p:nvGrpSpPr>
        <p:grpSpPr bwMode="auto">
          <a:xfrm>
            <a:off x="1165190" y="2148377"/>
            <a:ext cx="6624638" cy="1439862"/>
            <a:chOff x="1296" y="1807"/>
            <a:chExt cx="2976" cy="432"/>
          </a:xfrm>
          <a:solidFill>
            <a:schemeClr val="accent2">
              <a:lumMod val="75000"/>
            </a:schemeClr>
          </a:solidFill>
        </p:grpSpPr>
        <p:sp>
          <p:nvSpPr>
            <p:cNvPr id="112649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pFill/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650" name="AutoShape 10"/>
            <p:cNvSpPr>
              <a:spLocks noChangeArrowheads="1"/>
            </p:cNvSpPr>
            <p:nvPr/>
          </p:nvSpPr>
          <p:spPr bwMode="gray">
            <a:xfrm>
              <a:off x="1296" y="1807"/>
              <a:ext cx="432" cy="432"/>
            </a:xfrm>
            <a:prstGeom prst="diamond">
              <a:avLst/>
            </a:prstGeom>
            <a:grpFill/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81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528" cy="2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Более 90% педагогов</a:t>
              </a:r>
              <a:r>
                <a:rPr lang="ru-RU" sz="1600" b="1" dirty="0">
                  <a:solidFill>
                    <a:schemeClr val="bg1"/>
                  </a:solidFill>
                  <a:latin typeface="Times New Roman" pitchFamily="18" charset="0"/>
                </a:rPr>
                <a:t>, овладевших и применяющих современные образовательные </a:t>
              </a:r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технологии, внедряющих проектно-дифференцированное обучение</a:t>
              </a:r>
              <a:endParaRPr lang="en-US" sz="1600" b="1" dirty="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7182" name="Text Box 12"/>
            <p:cNvSpPr txBox="1">
              <a:spLocks noChangeArrowheads="1"/>
            </p:cNvSpPr>
            <p:nvPr/>
          </p:nvSpPr>
          <p:spPr bwMode="gray">
            <a:xfrm>
              <a:off x="1424" y="1886"/>
              <a:ext cx="159" cy="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7174" name="Group 13"/>
          <p:cNvGrpSpPr>
            <a:grpSpLocks/>
          </p:cNvGrpSpPr>
          <p:nvPr/>
        </p:nvGrpSpPr>
        <p:grpSpPr bwMode="auto">
          <a:xfrm>
            <a:off x="1145156" y="3347693"/>
            <a:ext cx="6666932" cy="1670261"/>
            <a:chOff x="1277" y="1816"/>
            <a:chExt cx="2995" cy="432"/>
          </a:xfrm>
          <a:solidFill>
            <a:schemeClr val="accent2">
              <a:lumMod val="50000"/>
            </a:schemeClr>
          </a:solidFill>
        </p:grpSpPr>
        <p:sp>
          <p:nvSpPr>
            <p:cNvPr id="112654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pFill/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655" name="AutoShape 15"/>
            <p:cNvSpPr>
              <a:spLocks noChangeArrowheads="1"/>
            </p:cNvSpPr>
            <p:nvPr/>
          </p:nvSpPr>
          <p:spPr bwMode="gray">
            <a:xfrm>
              <a:off x="1277" y="1816"/>
              <a:ext cx="432" cy="432"/>
            </a:xfrm>
            <a:prstGeom prst="diamond">
              <a:avLst/>
            </a:prstGeom>
            <a:grpFill/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77" name="Text Box 16"/>
            <p:cNvSpPr txBox="1">
              <a:spLocks noChangeArrowheads="1"/>
            </p:cNvSpPr>
            <p:nvPr/>
          </p:nvSpPr>
          <p:spPr bwMode="gray">
            <a:xfrm>
              <a:off x="1670" y="1899"/>
              <a:ext cx="2505" cy="27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Увеличение количества педагогов, </a:t>
              </a:r>
              <a:r>
                <a:rPr lang="ru-RU" sz="1600" b="1" dirty="0" err="1" smtClean="0">
                  <a:solidFill>
                    <a:schemeClr val="bg1"/>
                  </a:solidFill>
                  <a:latin typeface="Times New Roman" pitchFamily="18" charset="0"/>
                </a:rPr>
                <a:t>аттестовавшихся</a:t>
              </a:r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 на высшую категорию, создающих,  методические разработки, методические рекомендации, участвующих в профессиональных конкурсах</a:t>
              </a:r>
              <a:endParaRPr lang="en-US" sz="1600" b="1" dirty="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7178" name="Text Box 17"/>
            <p:cNvSpPr txBox="1">
              <a:spLocks noChangeArrowheads="1"/>
            </p:cNvSpPr>
            <p:nvPr/>
          </p:nvSpPr>
          <p:spPr bwMode="gray">
            <a:xfrm>
              <a:off x="1424" y="1899"/>
              <a:ext cx="161" cy="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sz="2400"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6667" y="-6006"/>
            <a:ext cx="1609047" cy="160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6" name="Group 13"/>
          <p:cNvGrpSpPr>
            <a:grpSpLocks/>
          </p:cNvGrpSpPr>
          <p:nvPr/>
        </p:nvGrpSpPr>
        <p:grpSpPr bwMode="auto">
          <a:xfrm>
            <a:off x="971600" y="4647548"/>
            <a:ext cx="6900522" cy="1591538"/>
            <a:chOff x="1091" y="1783"/>
            <a:chExt cx="3166" cy="475"/>
          </a:xfrm>
          <a:solidFill>
            <a:schemeClr val="accent2">
              <a:lumMod val="50000"/>
            </a:schemeClr>
          </a:solidFill>
        </p:grpSpPr>
        <p:sp>
          <p:nvSpPr>
            <p:cNvPr id="28" name="AutoShape 15"/>
            <p:cNvSpPr>
              <a:spLocks noChangeArrowheads="1"/>
            </p:cNvSpPr>
            <p:nvPr/>
          </p:nvSpPr>
          <p:spPr bwMode="gray">
            <a:xfrm>
              <a:off x="1091" y="1783"/>
              <a:ext cx="577" cy="475"/>
            </a:xfrm>
            <a:prstGeom prst="diamond">
              <a:avLst/>
            </a:prstGeom>
            <a:grpFill/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527" cy="2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Увеличение количества педагогов, </a:t>
              </a:r>
              <a:r>
                <a:rPr lang="ru-RU" sz="1600" b="1" dirty="0" err="1" smtClean="0">
                  <a:solidFill>
                    <a:schemeClr val="bg1"/>
                  </a:solidFill>
                  <a:latin typeface="Times New Roman" pitchFamily="18" charset="0"/>
                </a:rPr>
                <a:t>аттестовавшихся</a:t>
              </a:r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</a:rPr>
                <a:t> на высшую категорию, создающих авторские программы,  методические разработки, методические рекомендации.</a:t>
              </a:r>
              <a:endParaRPr lang="en-US" sz="1600" b="1" dirty="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30" name="Text Box 17"/>
            <p:cNvSpPr txBox="1">
              <a:spLocks noChangeArrowheads="1"/>
            </p:cNvSpPr>
            <p:nvPr/>
          </p:nvSpPr>
          <p:spPr bwMode="gray">
            <a:xfrm>
              <a:off x="1311" y="1934"/>
              <a:ext cx="124" cy="1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2400" dirty="0" smtClean="0">
                  <a:solidFill>
                    <a:schemeClr val="bg1"/>
                  </a:solidFill>
                </a:rPr>
                <a:t>4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27" name="AutoShape 14"/>
            <p:cNvSpPr>
              <a:spLocks noChangeArrowheads="1"/>
            </p:cNvSpPr>
            <p:nvPr/>
          </p:nvSpPr>
          <p:spPr bwMode="gray">
            <a:xfrm>
              <a:off x="1521" y="1869"/>
              <a:ext cx="2736" cy="346"/>
            </a:xfrm>
            <a:prstGeom prst="roundRect">
              <a:avLst>
                <a:gd name="adj" fmla="val 16667"/>
              </a:avLst>
            </a:prstGeom>
            <a:grpFill/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r>
                <a:rPr lang="ru-RU" sz="16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    Учащиеся – призеры и победители олимпиад и конкурсов</a:t>
              </a:r>
              <a:endPara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67962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2127" y="117693"/>
            <a:ext cx="784887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u="sng" dirty="0" smtClean="0"/>
              <a:t>Учащиеся - победители конкурсов</a:t>
            </a:r>
          </a:p>
          <a:p>
            <a:pPr algn="ctr"/>
            <a:r>
              <a:rPr lang="ru-RU" sz="2400" dirty="0" smtClean="0"/>
              <a:t> </a:t>
            </a:r>
            <a:r>
              <a:rPr lang="ru-RU" sz="2000" dirty="0" smtClean="0"/>
              <a:t>Международная олимпиада </a:t>
            </a:r>
            <a:r>
              <a:rPr lang="ru-RU" sz="2000" b="1" dirty="0" smtClean="0"/>
              <a:t>по основам </a:t>
            </a:r>
            <a:r>
              <a:rPr lang="ru-RU" sz="2000" b="1" dirty="0" smtClean="0"/>
              <a:t>наук</a:t>
            </a:r>
            <a:r>
              <a:rPr lang="en-US" sz="2000" b="1" smtClean="0"/>
              <a:t> </a:t>
            </a:r>
            <a:r>
              <a:rPr lang="ru-RU" sz="2000" smtClean="0"/>
              <a:t>(МГУ </a:t>
            </a:r>
            <a:r>
              <a:rPr lang="ru-RU" sz="2000" dirty="0" smtClean="0"/>
              <a:t>им. М.В. Ломоносова)</a:t>
            </a:r>
          </a:p>
          <a:p>
            <a:pPr algn="ctr"/>
            <a:r>
              <a:rPr lang="ru-RU" sz="2000" dirty="0" smtClean="0"/>
              <a:t>Всероссийский конкурс </a:t>
            </a:r>
            <a:r>
              <a:rPr lang="ru-RU" sz="2000" b="1" dirty="0" smtClean="0"/>
              <a:t>«Познание и творчество»</a:t>
            </a:r>
          </a:p>
          <a:p>
            <a:pPr algn="ctr"/>
            <a:r>
              <a:rPr lang="ru-RU" sz="2000" dirty="0" smtClean="0"/>
              <a:t>Конкурс исследовательских работ </a:t>
            </a:r>
            <a:r>
              <a:rPr lang="ru-RU" sz="2000" b="1" dirty="0" smtClean="0"/>
              <a:t>«Шаг в науку»</a:t>
            </a:r>
          </a:p>
          <a:p>
            <a:pPr algn="ctr"/>
            <a:r>
              <a:rPr lang="ru-RU" sz="2000" dirty="0" smtClean="0"/>
              <a:t> Всероссийский конкурс по английскому языку </a:t>
            </a:r>
            <a:r>
              <a:rPr lang="ru-RU" sz="2000" b="1" dirty="0" smtClean="0"/>
              <a:t>«Осенний марафон»</a:t>
            </a:r>
          </a:p>
          <a:p>
            <a:pPr algn="ctr"/>
            <a:r>
              <a:rPr lang="ru-RU" sz="2000" dirty="0" smtClean="0"/>
              <a:t>Региональная конференция по английскому языку </a:t>
            </a:r>
            <a:r>
              <a:rPr lang="ru-RU" sz="2000" b="1" dirty="0" smtClean="0"/>
              <a:t>«Читать модно»</a:t>
            </a:r>
          </a:p>
          <a:p>
            <a:pPr algn="ctr"/>
            <a:r>
              <a:rPr lang="ru-RU" sz="2000" dirty="0" smtClean="0"/>
              <a:t>Олимпиада </a:t>
            </a:r>
            <a:r>
              <a:rPr lang="ru-RU" sz="2000" b="1" dirty="0" smtClean="0"/>
              <a:t>«Будущие исследователи –</a:t>
            </a:r>
          </a:p>
          <a:p>
            <a:pPr algn="ctr"/>
            <a:r>
              <a:rPr lang="ru-RU" sz="2000" b="1" dirty="0" smtClean="0"/>
              <a:t> будущее науки» </a:t>
            </a:r>
            <a:r>
              <a:rPr lang="ru-RU" sz="2000" dirty="0" smtClean="0"/>
              <a:t>(ННГУ им. Н.И. Лобачевского)</a:t>
            </a:r>
          </a:p>
          <a:p>
            <a:pPr algn="ctr"/>
            <a:r>
              <a:rPr lang="ru-RU" sz="2000" dirty="0" smtClean="0"/>
              <a:t>Фестиваль </a:t>
            </a:r>
            <a:r>
              <a:rPr lang="ru-RU" sz="2000" b="1" dirty="0" smtClean="0"/>
              <a:t>«Путь в науку»</a:t>
            </a:r>
            <a:r>
              <a:rPr lang="ru-RU" sz="2000" b="1" dirty="0"/>
              <a:t> </a:t>
            </a:r>
            <a:r>
              <a:rPr lang="ru-RU" sz="2000" dirty="0"/>
              <a:t>(ННГУ им. </a:t>
            </a:r>
            <a:r>
              <a:rPr lang="ru-RU" sz="2000" dirty="0" smtClean="0"/>
              <a:t>Н.И. Лобачевского)</a:t>
            </a:r>
          </a:p>
          <a:p>
            <a:pPr algn="ctr"/>
            <a:r>
              <a:rPr lang="ru-RU" sz="2000" dirty="0" smtClean="0"/>
              <a:t>Олимпиада </a:t>
            </a:r>
            <a:r>
              <a:rPr lang="ru-RU" sz="2000" b="1" dirty="0" smtClean="0"/>
              <a:t>«Высшая проба» </a:t>
            </a:r>
            <a:r>
              <a:rPr lang="ru-RU" sz="2000" dirty="0" smtClean="0"/>
              <a:t>(Высшая школа экономики)</a:t>
            </a:r>
          </a:p>
          <a:p>
            <a:pPr algn="ctr"/>
            <a:r>
              <a:rPr lang="ru-RU" sz="2000" dirty="0" smtClean="0"/>
              <a:t>Городская научно-практическая конференция «</a:t>
            </a:r>
            <a:r>
              <a:rPr lang="ru-RU" sz="2000" b="1" dirty="0" smtClean="0"/>
              <a:t>Исследовательская деятельность школьников»</a:t>
            </a:r>
          </a:p>
          <a:p>
            <a:pPr algn="ctr"/>
            <a:r>
              <a:rPr lang="ru-RU" sz="2000" dirty="0" smtClean="0"/>
              <a:t>Конкурс чтецов </a:t>
            </a:r>
            <a:r>
              <a:rPr lang="ru-RU" sz="2000" b="1" dirty="0" smtClean="0"/>
              <a:t>«Живая классика»</a:t>
            </a:r>
          </a:p>
          <a:p>
            <a:pPr algn="ctr"/>
            <a:r>
              <a:rPr lang="ru-RU" sz="2000" dirty="0" smtClean="0"/>
              <a:t>Конкурс</a:t>
            </a:r>
            <a:r>
              <a:rPr lang="ru-RU" sz="2000" b="1" dirty="0" smtClean="0"/>
              <a:t> юных сочинителей</a:t>
            </a:r>
            <a:endParaRPr lang="ru-RU" sz="2000" b="1" dirty="0"/>
          </a:p>
          <a:p>
            <a:pPr algn="ctr"/>
            <a:r>
              <a:rPr lang="ru-RU" sz="2000" dirty="0" smtClean="0"/>
              <a:t>Конкурс проектов </a:t>
            </a:r>
            <a:r>
              <a:rPr lang="ru-RU" sz="2000" b="1" dirty="0" smtClean="0"/>
              <a:t>«Детство без границ</a:t>
            </a:r>
            <a:r>
              <a:rPr lang="ru-RU" sz="2000" dirty="0" smtClean="0"/>
              <a:t>» и </a:t>
            </a:r>
            <a:r>
              <a:rPr lang="ru-RU" sz="2000" dirty="0" err="1" smtClean="0"/>
              <a:t>мн.др</a:t>
            </a:r>
            <a:r>
              <a:rPr lang="ru-RU" sz="2000" dirty="0" smtClean="0"/>
              <a:t>.</a:t>
            </a:r>
          </a:p>
          <a:p>
            <a:pPr algn="ctr"/>
            <a:endParaRPr lang="ru-RU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1136" y="-1"/>
            <a:ext cx="1772816" cy="1772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6565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1136" y="-1"/>
            <a:ext cx="1772816" cy="1772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39752" y="116632"/>
            <a:ext cx="680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9C4839"/>
                </a:solidFill>
              </a:rPr>
              <a:t>Индивидуальный план учителя:</a:t>
            </a:r>
          </a:p>
          <a:p>
            <a:r>
              <a:rPr lang="ru-RU" b="1" dirty="0" err="1" smtClean="0">
                <a:solidFill>
                  <a:srgbClr val="9C4839"/>
                </a:solidFill>
              </a:rPr>
              <a:t>Молодкина</a:t>
            </a:r>
            <a:r>
              <a:rPr lang="ru-RU" b="1" dirty="0" smtClean="0">
                <a:solidFill>
                  <a:srgbClr val="9C4839"/>
                </a:solidFill>
              </a:rPr>
              <a:t> Татьяна Юрьевна, учитель географии</a:t>
            </a:r>
            <a:endParaRPr lang="ru-RU" b="1" dirty="0">
              <a:solidFill>
                <a:srgbClr val="9C4839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04519254"/>
              </p:ext>
            </p:extLst>
          </p:nvPr>
        </p:nvGraphicFramePr>
        <p:xfrm>
          <a:off x="2195736" y="886406"/>
          <a:ext cx="6768752" cy="5655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/>
                <a:gridCol w="3384376"/>
              </a:tblGrid>
              <a:tr h="6261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Планируемые мероприятия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Достигнутые результаты</a:t>
                      </a:r>
                      <a:endParaRPr lang="ru-RU" dirty="0"/>
                    </a:p>
                  </a:txBody>
                  <a:tcPr/>
                </a:tc>
              </a:tr>
              <a:tr h="626137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Подготовка</a:t>
                      </a:r>
                      <a:r>
                        <a:rPr lang="ru-RU" baseline="0" dirty="0" smtClean="0"/>
                        <a:t> по системе ПДО</a:t>
                      </a:r>
                    </a:p>
                    <a:p>
                      <a:endParaRPr lang="ru-RU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Работа в проектной группе: создание рабочих программ</a:t>
                      </a:r>
                    </a:p>
                    <a:p>
                      <a:endParaRPr lang="ru-RU" baseline="0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Разработка проектного модуля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Разработка</a:t>
                      </a:r>
                      <a:r>
                        <a:rPr lang="ru-RU" baseline="0" dirty="0" smtClean="0"/>
                        <a:t> и проведение учебного занятия</a:t>
                      </a:r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Посещение уроков</a:t>
                      </a:r>
                      <a:r>
                        <a:rPr lang="ru-RU" baseline="0" dirty="0" smtClean="0"/>
                        <a:t> коллег, экспертиза</a:t>
                      </a:r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Квалификационные курсы (свидетельство, 108 часов)</a:t>
                      </a:r>
                    </a:p>
                    <a:p>
                      <a:r>
                        <a:rPr lang="ru-RU" sz="1600" dirty="0" smtClean="0"/>
                        <a:t>Выступление на тематических семинарах, педсовете (протокол</a:t>
                      </a:r>
                      <a:r>
                        <a:rPr lang="ru-RU" sz="1600" baseline="0" dirty="0" smtClean="0"/>
                        <a:t>)</a:t>
                      </a:r>
                      <a:endParaRPr lang="ru-RU" sz="1600" dirty="0" smtClean="0"/>
                    </a:p>
                    <a:p>
                      <a:endParaRPr lang="ru-RU" sz="1600" dirty="0" smtClean="0"/>
                    </a:p>
                    <a:p>
                      <a:r>
                        <a:rPr lang="ru-RU" sz="1600" dirty="0" smtClean="0"/>
                        <a:t>Программа и планирование по географии для 5 класса; </a:t>
                      </a:r>
                      <a:r>
                        <a:rPr lang="ru-RU" sz="1600" baseline="0" dirty="0" smtClean="0"/>
                        <a:t>экспертная оценка программы </a:t>
                      </a:r>
                      <a:endParaRPr lang="ru-RU" sz="1600" dirty="0" smtClean="0"/>
                    </a:p>
                    <a:p>
                      <a:endParaRPr lang="ru-RU" sz="1600" dirty="0" smtClean="0"/>
                    </a:p>
                    <a:p>
                      <a:r>
                        <a:rPr lang="ru-RU" sz="1600" dirty="0" smtClean="0"/>
                        <a:t>Методическая разработка </a:t>
                      </a:r>
                    </a:p>
                    <a:p>
                      <a:endParaRPr lang="ru-RU" sz="1600" dirty="0" smtClean="0"/>
                    </a:p>
                    <a:p>
                      <a:endParaRPr lang="ru-RU" sz="1600" dirty="0" smtClean="0"/>
                    </a:p>
                    <a:p>
                      <a:r>
                        <a:rPr lang="ru-RU" sz="1600" dirty="0" smtClean="0"/>
                        <a:t>Технологическая карта урока,</a:t>
                      </a:r>
                      <a:r>
                        <a:rPr lang="ru-RU" sz="1600" baseline="0" dirty="0" smtClean="0"/>
                        <a:t> проектные продукты – участие в конкурсе исследовательских работ; экспертная оценка урока </a:t>
                      </a:r>
                    </a:p>
                    <a:p>
                      <a:endParaRPr lang="ru-RU" sz="1600" baseline="0" dirty="0" smtClean="0"/>
                    </a:p>
                    <a:p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Алгоритм работы с картой экспертной оценки  учебного занятия (экспертная практика)</a:t>
                      </a:r>
                      <a:endParaRPr lang="ru-RU" sz="1600" b="0" i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7294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4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144</Template>
  <TotalTime>1556</TotalTime>
  <Words>1282</Words>
  <Application>Microsoft Office PowerPoint</Application>
  <PresentationFormat>Экран (4:3)</PresentationFormat>
  <Paragraphs>239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144</vt:lpstr>
      <vt:lpstr> Внутришкольная система повышения квалификации  как механизм формирования готовности педагогов к внедрению проектно-дифференцированного обучения (ПДО)  Молоткова Елена Владимировна, директор МБОУ Гимназии № 4    </vt:lpstr>
      <vt:lpstr>Муниципальное бюджетное образовательное учреждение Гимназия №4</vt:lpstr>
      <vt:lpstr>Слайд 3</vt:lpstr>
      <vt:lpstr>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 Индикаторы результативности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рабочих программ</dc:title>
  <dc:creator>xxx</dc:creator>
  <cp:lastModifiedBy>admin</cp:lastModifiedBy>
  <cp:revision>136</cp:revision>
  <dcterms:created xsi:type="dcterms:W3CDTF">2014-01-09T11:29:07Z</dcterms:created>
  <dcterms:modified xsi:type="dcterms:W3CDTF">2015-04-28T08:37:51Z</dcterms:modified>
</cp:coreProperties>
</file>