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64" r:id="rId2"/>
    <p:sldId id="260" r:id="rId3"/>
    <p:sldId id="271" r:id="rId4"/>
    <p:sldId id="275" r:id="rId5"/>
    <p:sldId id="274" r:id="rId6"/>
    <p:sldId id="261" r:id="rId7"/>
    <p:sldId id="270" r:id="rId8"/>
    <p:sldId id="276" r:id="rId9"/>
    <p:sldId id="277" r:id="rId10"/>
    <p:sldId id="278" r:id="rId11"/>
    <p:sldId id="272" r:id="rId12"/>
    <p:sldId id="268" r:id="rId13"/>
    <p:sldId id="269" r:id="rId14"/>
    <p:sldId id="266" r:id="rId15"/>
    <p:sldId id="267" r:id="rId16"/>
    <p:sldId id="279" r:id="rId17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B1F4FB"/>
    <a:srgbClr val="B3CFF9"/>
    <a:srgbClr val="B2C3FA"/>
    <a:srgbClr val="CCFF99"/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350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8794C-41D6-4613-950D-735ECA23D78A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CC3FB8-99C0-4281-809C-37D4026C32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6866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C3FB8-99C0-4281-809C-37D4026C327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33597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C3FB8-99C0-4281-809C-37D4026C327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6756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C3FB8-99C0-4281-809C-37D4026C327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63587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CC3FB8-99C0-4281-809C-37D4026C327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1117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4472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3661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5563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2722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9060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6681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18286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01059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3888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46135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8489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9000"/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ED796-BDFF-4870-8220-969E78E2F8BB}" type="datetimeFigureOut">
              <a:rPr lang="ru-RU" smtClean="0"/>
              <a:pPr/>
              <a:t>20.12.2024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198E3-D7B4-4E26-90DB-DA2C1105AA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9758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0075" y="2200276"/>
            <a:ext cx="8743949" cy="2743200"/>
          </a:xfrm>
        </p:spPr>
        <p:txBody>
          <a:bodyPr>
            <a:normAutofit fontScale="85000" lnSpcReduction="10000"/>
          </a:bodyPr>
          <a:lstStyle/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</a:p>
          <a:p>
            <a:r>
              <a:rPr lang="ru-RU" sz="5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«Оптимизация процессов сбора, обработки и обмена информацией среди сотрудников ДОО»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агетная рамка 3"/>
          <p:cNvSpPr/>
          <p:nvPr/>
        </p:nvSpPr>
        <p:spPr>
          <a:xfrm>
            <a:off x="832090" y="398881"/>
            <a:ext cx="8330960" cy="1363244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  <a:b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435»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87918" y="6127340"/>
            <a:ext cx="23081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Нижний Новгород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72747" y="5237117"/>
            <a:ext cx="53384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Заведующий  - Потапова Марина Александровна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708056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Группа 97"/>
          <p:cNvGrpSpPr/>
          <p:nvPr/>
        </p:nvGrpSpPr>
        <p:grpSpPr>
          <a:xfrm>
            <a:off x="1110488" y="2071715"/>
            <a:ext cx="7805420" cy="4648052"/>
            <a:chOff x="2002829" y="1541430"/>
            <a:chExt cx="7990899" cy="4957843"/>
          </a:xfrm>
        </p:grpSpPr>
        <p:sp>
          <p:nvSpPr>
            <p:cNvPr id="99" name="Блок-схема: альтернативный процесс 98"/>
            <p:cNvSpPr/>
            <p:nvPr/>
          </p:nvSpPr>
          <p:spPr>
            <a:xfrm>
              <a:off x="2777525" y="1541430"/>
              <a:ext cx="1758461" cy="1294227"/>
            </a:xfrm>
            <a:prstGeom prst="flowChartAlternateProcess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Правильный пятиугольник 99"/>
            <p:cNvSpPr/>
            <p:nvPr/>
          </p:nvSpPr>
          <p:spPr>
            <a:xfrm>
              <a:off x="7840065" y="1723801"/>
              <a:ext cx="1702191" cy="1406261"/>
            </a:xfrm>
            <a:prstGeom prst="pentagon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Трапеция 100"/>
            <p:cNvSpPr/>
            <p:nvPr/>
          </p:nvSpPr>
          <p:spPr>
            <a:xfrm>
              <a:off x="8060788" y="3457620"/>
              <a:ext cx="1932940" cy="1416835"/>
            </a:xfrm>
            <a:prstGeom prst="trapezoid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Равнобедренный треугольник 101"/>
            <p:cNvSpPr/>
            <p:nvPr/>
          </p:nvSpPr>
          <p:spPr>
            <a:xfrm>
              <a:off x="2002829" y="3191007"/>
              <a:ext cx="1899138" cy="1744394"/>
            </a:xfrm>
            <a:prstGeom prst="triangle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3" name="Крест 102"/>
            <p:cNvSpPr/>
            <p:nvPr/>
          </p:nvSpPr>
          <p:spPr>
            <a:xfrm>
              <a:off x="4162729" y="4935400"/>
              <a:ext cx="1533379" cy="1420837"/>
            </a:xfrm>
            <a:prstGeom prst="plus">
              <a:avLst/>
            </a:prstGeom>
            <a:solidFill>
              <a:srgbClr val="FF5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4" name="Ромб 103"/>
            <p:cNvSpPr/>
            <p:nvPr/>
          </p:nvSpPr>
          <p:spPr>
            <a:xfrm>
              <a:off x="6250416" y="4515728"/>
              <a:ext cx="1589649" cy="1983545"/>
            </a:xfrm>
            <a:prstGeom prst="diamond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2820187" y="2003877"/>
              <a:ext cx="1617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Воспитатели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7882267" y="2337036"/>
              <a:ext cx="1617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Специалисты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077928" y="4404833"/>
              <a:ext cx="1828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Администрация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6222280" y="5322834"/>
              <a:ext cx="1617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АХП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4143685" y="5442411"/>
              <a:ext cx="1650060" cy="6894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Медицинский блок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2151512" y="4162516"/>
              <a:ext cx="16177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Педагоги ДОП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cxnSp>
          <p:nvCxnSpPr>
            <p:cNvPr id="112" name="Прямая соединительная линия 111"/>
            <p:cNvCxnSpPr>
              <a:stCxn id="131" idx="3"/>
              <a:endCxn id="102" idx="5"/>
            </p:cNvCxnSpPr>
            <p:nvPr/>
          </p:nvCxnSpPr>
          <p:spPr>
            <a:xfrm flipH="1">
              <a:off x="3427183" y="2342211"/>
              <a:ext cx="2125650" cy="1720993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Прямая соединительная линия 112"/>
            <p:cNvCxnSpPr>
              <a:stCxn id="131" idx="4"/>
              <a:endCxn id="103" idx="0"/>
            </p:cNvCxnSpPr>
            <p:nvPr/>
          </p:nvCxnSpPr>
          <p:spPr>
            <a:xfrm flipH="1">
              <a:off x="4929419" y="2577341"/>
              <a:ext cx="1198796" cy="2358059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>
              <a:stCxn id="131" idx="5"/>
              <a:endCxn id="104" idx="0"/>
            </p:cNvCxnSpPr>
            <p:nvPr/>
          </p:nvCxnSpPr>
          <p:spPr>
            <a:xfrm>
              <a:off x="6703595" y="2342211"/>
              <a:ext cx="341646" cy="2173517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Прямая соединительная линия 114"/>
            <p:cNvCxnSpPr>
              <a:stCxn id="131" idx="5"/>
            </p:cNvCxnSpPr>
            <p:nvPr/>
          </p:nvCxnSpPr>
          <p:spPr>
            <a:xfrm>
              <a:off x="6703595" y="2342211"/>
              <a:ext cx="1694818" cy="1160645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Прямая соединительная линия 115"/>
            <p:cNvCxnSpPr>
              <a:endCxn id="99" idx="3"/>
            </p:cNvCxnSpPr>
            <p:nvPr/>
          </p:nvCxnSpPr>
          <p:spPr>
            <a:xfrm flipH="1">
              <a:off x="4535986" y="1934284"/>
              <a:ext cx="1595316" cy="254260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Прямая соединительная линия 116"/>
            <p:cNvCxnSpPr/>
            <p:nvPr/>
          </p:nvCxnSpPr>
          <p:spPr>
            <a:xfrm flipH="1">
              <a:off x="6928124" y="1963325"/>
              <a:ext cx="1400661" cy="46967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Прямая соединительная линия 117"/>
            <p:cNvCxnSpPr>
              <a:stCxn id="99" idx="2"/>
              <a:endCxn id="102" idx="5"/>
            </p:cNvCxnSpPr>
            <p:nvPr/>
          </p:nvCxnSpPr>
          <p:spPr>
            <a:xfrm flipH="1">
              <a:off x="3427182" y="2835657"/>
              <a:ext cx="229574" cy="1227547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Прямая соединительная линия 118"/>
            <p:cNvCxnSpPr>
              <a:stCxn id="99" idx="2"/>
              <a:endCxn id="103" idx="0"/>
            </p:cNvCxnSpPr>
            <p:nvPr/>
          </p:nvCxnSpPr>
          <p:spPr>
            <a:xfrm>
              <a:off x="3656756" y="2835657"/>
              <a:ext cx="1272663" cy="2099744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Прямая соединительная линия 119"/>
            <p:cNvCxnSpPr>
              <a:endCxn id="104" idx="0"/>
            </p:cNvCxnSpPr>
            <p:nvPr/>
          </p:nvCxnSpPr>
          <p:spPr>
            <a:xfrm>
              <a:off x="4436974" y="2819628"/>
              <a:ext cx="2608267" cy="1696100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Прямая соединительная линия 120"/>
            <p:cNvCxnSpPr>
              <a:stCxn id="99" idx="3"/>
              <a:endCxn id="101" idx="1"/>
            </p:cNvCxnSpPr>
            <p:nvPr/>
          </p:nvCxnSpPr>
          <p:spPr>
            <a:xfrm>
              <a:off x="4535986" y="2188544"/>
              <a:ext cx="3694786" cy="1977494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Прямая соединительная линия 121"/>
            <p:cNvCxnSpPr>
              <a:endCxn id="100" idx="2"/>
            </p:cNvCxnSpPr>
            <p:nvPr/>
          </p:nvCxnSpPr>
          <p:spPr>
            <a:xfrm>
              <a:off x="4553610" y="2667614"/>
              <a:ext cx="3611546" cy="462444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Прямая соединительная линия 122"/>
            <p:cNvCxnSpPr>
              <a:stCxn id="100" idx="1"/>
            </p:cNvCxnSpPr>
            <p:nvPr/>
          </p:nvCxnSpPr>
          <p:spPr>
            <a:xfrm flipH="1">
              <a:off x="7504576" y="2260944"/>
              <a:ext cx="335491" cy="2822740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Прямая соединительная линия 123"/>
            <p:cNvCxnSpPr>
              <a:endCxn id="103" idx="0"/>
            </p:cNvCxnSpPr>
            <p:nvPr/>
          </p:nvCxnSpPr>
          <p:spPr>
            <a:xfrm flipH="1">
              <a:off x="4929419" y="2685434"/>
              <a:ext cx="3063786" cy="2249966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Прямая соединительная линия 124"/>
            <p:cNvCxnSpPr>
              <a:stCxn id="100" idx="3"/>
              <a:endCxn id="101" idx="0"/>
            </p:cNvCxnSpPr>
            <p:nvPr/>
          </p:nvCxnSpPr>
          <p:spPr>
            <a:xfrm>
              <a:off x="8691161" y="3130063"/>
              <a:ext cx="336097" cy="327557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Прямая соединительная линия 125"/>
            <p:cNvCxnSpPr>
              <a:stCxn id="101" idx="2"/>
            </p:cNvCxnSpPr>
            <p:nvPr/>
          </p:nvCxnSpPr>
          <p:spPr>
            <a:xfrm flipH="1">
              <a:off x="7504576" y="4874455"/>
              <a:ext cx="1522682" cy="209229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Прямая соединительная линия 126"/>
            <p:cNvCxnSpPr>
              <a:endCxn id="103" idx="0"/>
            </p:cNvCxnSpPr>
            <p:nvPr/>
          </p:nvCxnSpPr>
          <p:spPr>
            <a:xfrm flipH="1">
              <a:off x="4929419" y="4179245"/>
              <a:ext cx="3301353" cy="756155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Прямая соединительная линия 127"/>
            <p:cNvCxnSpPr>
              <a:endCxn id="102" idx="5"/>
            </p:cNvCxnSpPr>
            <p:nvPr/>
          </p:nvCxnSpPr>
          <p:spPr>
            <a:xfrm flipH="1">
              <a:off x="3427183" y="3502856"/>
              <a:ext cx="4971230" cy="560348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Прямая соединительная линия 128"/>
            <p:cNvCxnSpPr/>
            <p:nvPr/>
          </p:nvCxnSpPr>
          <p:spPr>
            <a:xfrm flipV="1">
              <a:off x="5355817" y="5104226"/>
              <a:ext cx="1228978" cy="19245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Прямая соединительная линия 129"/>
            <p:cNvCxnSpPr>
              <a:stCxn id="102" idx="4"/>
            </p:cNvCxnSpPr>
            <p:nvPr/>
          </p:nvCxnSpPr>
          <p:spPr>
            <a:xfrm>
              <a:off x="3901966" y="4935400"/>
              <a:ext cx="604340" cy="363885"/>
            </a:xfrm>
            <a:prstGeom prst="line">
              <a:avLst/>
            </a:pr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1" name="Овал 130"/>
          <p:cNvSpPr/>
          <p:nvPr/>
        </p:nvSpPr>
        <p:spPr>
          <a:xfrm>
            <a:off x="4345293" y="1537654"/>
            <a:ext cx="1589649" cy="150524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2" name="TextBox 131"/>
          <p:cNvSpPr txBox="1"/>
          <p:nvPr/>
        </p:nvSpPr>
        <p:spPr>
          <a:xfrm>
            <a:off x="4331224" y="2033882"/>
            <a:ext cx="16177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Заведующий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33" name="Багетная рамка 132"/>
          <p:cNvSpPr/>
          <p:nvPr/>
        </p:nvSpPr>
        <p:spPr>
          <a:xfrm>
            <a:off x="417290" y="382960"/>
            <a:ext cx="9137170" cy="1042416"/>
          </a:xfrm>
          <a:prstGeom prst="bevel">
            <a:avLst/>
          </a:prstGeom>
          <a:solidFill>
            <a:srgbClr val="B1F4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«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Спагетти» предыдущего состояния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информационного обмена в МАДОУ «Детский сад № 435»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Прямая соединительная линия 36"/>
          <p:cNvCxnSpPr>
            <a:endCxn id="102" idx="5"/>
          </p:cNvCxnSpPr>
          <p:nvPr/>
        </p:nvCxnSpPr>
        <p:spPr>
          <a:xfrm flipH="1">
            <a:off x="2501781" y="3163862"/>
            <a:ext cx="4460039" cy="1272054"/>
          </a:xfrm>
          <a:prstGeom prst="line">
            <a:avLst/>
          </a:prstGeom>
          <a:ln w="28575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endCxn id="102" idx="5"/>
          </p:cNvCxnSpPr>
          <p:nvPr/>
        </p:nvCxnSpPr>
        <p:spPr>
          <a:xfrm flipH="1" flipV="1">
            <a:off x="2501781" y="4435916"/>
            <a:ext cx="3092356" cy="962897"/>
          </a:xfrm>
          <a:prstGeom prst="line">
            <a:avLst/>
          </a:prstGeom>
          <a:ln w="28575" cap="rnd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09207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323850" y="370305"/>
            <a:ext cx="9254571" cy="1058445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информацией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850" y="4097705"/>
            <a:ext cx="4468608" cy="2374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Архитектура N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6912" y="4039509"/>
            <a:ext cx="4548627" cy="2374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Внутренние коммуникации: как вести коммуникации в компани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3767" y="1788862"/>
            <a:ext cx="2821915" cy="1620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5684703" y="2734129"/>
            <a:ext cx="2743200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807610" y="2763227"/>
            <a:ext cx="24973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Сетевые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</a:rPr>
              <a:t>хранилища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1011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323850" y="370305"/>
            <a:ext cx="9254571" cy="1058445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Облачные сетевые хранилища</a:t>
            </a:r>
            <a:endParaRPr lang="ru-RU" b="1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513" y="2764662"/>
            <a:ext cx="3982745" cy="19203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/>
          <a:srcRect l="2005" t="13668" r="2487" b="6231"/>
          <a:stretch/>
        </p:blipFill>
        <p:spPr>
          <a:xfrm>
            <a:off x="4429108" y="3713801"/>
            <a:ext cx="5149313" cy="2699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5310452" y="2764662"/>
            <a:ext cx="40756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Отсутствие расходов на оборудование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Данные доступны с любых устройств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5245791"/>
            <a:ext cx="41052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Плата за увеличение объема облака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Зависимость от интернета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Риск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утечек данных или взломов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6172" y="1564333"/>
            <a:ext cx="8869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Облачные сетевые хранилища представляют собой удобные решения для хранения и управления данными в интернете. Они позволяют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хранить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файлы на удаленных серверах, обеспечивая доступ к ним из любой точки мира при наличии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интернет-соединения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 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9335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304800" y="360780"/>
            <a:ext cx="9254571" cy="1058445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Локальные сетевые хранилища</a:t>
            </a:r>
            <a:endParaRPr lang="ru-RU" sz="1400" b="1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6172" y="1564333"/>
            <a:ext cx="8869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</a:rPr>
              <a:t>Локальные сетевые хранилища данных обеспечивают доступ к данным через локальную сеть (LAN), а не через интернет. 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3726" y="2496333"/>
            <a:ext cx="4075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Высокая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скорость передачи данных за счет использования локальной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сети;</a:t>
            </a:r>
          </a:p>
          <a:p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защищены 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внешних угроз, так как они не зависят от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Интернет-соединения;</a:t>
            </a:r>
          </a:p>
          <a:p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Отсутствие абонентской платы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6172" y="5862736"/>
            <a:ext cx="48510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Закупка соответствующего оборудования</a:t>
            </a:r>
          </a:p>
        </p:txBody>
      </p:sp>
      <p:pic>
        <p:nvPicPr>
          <p:cNvPr id="3078" name="Picture 6" descr="Сетевое хранилище NAS Synology DS118. 44120 – фото, отзывы, характеристики  в интернет-магазине ROZETKA от продавца: Kebu | Купить в Украине: Киеве,  Харькове, Днепре, Одессе, Запорожье, Львов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87901" y="4351662"/>
            <a:ext cx="2120747" cy="21207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дключение сетевого диска в Windows (через командную строку) на всех  компьютерах в домене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172" y="2816500"/>
            <a:ext cx="4225589" cy="2374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7208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1447800" y="1638300"/>
            <a:ext cx="7443303" cy="4781790"/>
            <a:chOff x="905860" y="1029970"/>
            <a:chExt cx="7999337" cy="5390120"/>
          </a:xfrm>
        </p:grpSpPr>
        <p:grpSp>
          <p:nvGrpSpPr>
            <p:cNvPr id="3" name="Группа 2"/>
            <p:cNvGrpSpPr/>
            <p:nvPr/>
          </p:nvGrpSpPr>
          <p:grpSpPr>
            <a:xfrm>
              <a:off x="905860" y="1454195"/>
              <a:ext cx="7999337" cy="4965895"/>
              <a:chOff x="2078501" y="1541430"/>
              <a:chExt cx="8031813" cy="4957843"/>
            </a:xfrm>
          </p:grpSpPr>
          <p:sp>
            <p:nvSpPr>
              <p:cNvPr id="6" name="Блок-схема: альтернативный процесс 5"/>
              <p:cNvSpPr/>
              <p:nvPr/>
            </p:nvSpPr>
            <p:spPr>
              <a:xfrm>
                <a:off x="2777525" y="1541430"/>
                <a:ext cx="1758461" cy="1294227"/>
              </a:xfrm>
              <a:prstGeom prst="flowChartAlternateProcess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Правильный пятиугольник 6"/>
              <p:cNvSpPr/>
              <p:nvPr/>
            </p:nvSpPr>
            <p:spPr>
              <a:xfrm>
                <a:off x="7875281" y="1658125"/>
                <a:ext cx="1758986" cy="1406261"/>
              </a:xfrm>
              <a:prstGeom prst="pentagon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Трапеция 7"/>
              <p:cNvSpPr/>
              <p:nvPr/>
            </p:nvSpPr>
            <p:spPr>
              <a:xfrm>
                <a:off x="8060788" y="3502855"/>
                <a:ext cx="2049526" cy="1371600"/>
              </a:xfrm>
              <a:prstGeom prst="trapezoid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Равнобедренный треугольник 8"/>
              <p:cNvSpPr/>
              <p:nvPr/>
            </p:nvSpPr>
            <p:spPr>
              <a:xfrm>
                <a:off x="2078501" y="3130062"/>
                <a:ext cx="1899138" cy="1744393"/>
              </a:xfrm>
              <a:prstGeom prst="triangle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Крест 9"/>
              <p:cNvSpPr/>
              <p:nvPr/>
            </p:nvSpPr>
            <p:spPr>
              <a:xfrm>
                <a:off x="4043281" y="4874455"/>
                <a:ext cx="1702528" cy="1420837"/>
              </a:xfrm>
              <a:prstGeom prst="plus">
                <a:avLst/>
              </a:prstGeom>
              <a:solidFill>
                <a:srgbClr val="FF5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Ромб 10"/>
              <p:cNvSpPr/>
              <p:nvPr/>
            </p:nvSpPr>
            <p:spPr>
              <a:xfrm>
                <a:off x="6250416" y="4515728"/>
                <a:ext cx="1589649" cy="1983545"/>
              </a:xfrm>
              <a:prstGeom prst="diamond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2820187" y="2003877"/>
                <a:ext cx="16177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Воспитатели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899095" y="2214928"/>
                <a:ext cx="1752000" cy="41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Специалисты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8060789" y="4316463"/>
                <a:ext cx="1952405" cy="415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Администрация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6222280" y="5322834"/>
                <a:ext cx="16177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АХП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4001700" y="5421755"/>
                <a:ext cx="1785690" cy="72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Медицинский блок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2205803" y="4163700"/>
                <a:ext cx="161778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>
                    <a:solidFill>
                      <a:srgbClr val="002060"/>
                    </a:solidFill>
                  </a:rPr>
                  <a:t>Педагоги ДОП</a:t>
                </a:r>
                <a:endParaRPr lang="ru-RU" b="1" dirty="0">
                  <a:solidFill>
                    <a:srgbClr val="002060"/>
                  </a:solidFill>
                </a:endParaRPr>
              </a:p>
            </p:txBody>
          </p:sp>
          <p:cxnSp>
            <p:nvCxnSpPr>
              <p:cNvPr id="18" name="Прямая соединительная линия 17"/>
              <p:cNvCxnSpPr/>
              <p:nvPr/>
            </p:nvCxnSpPr>
            <p:spPr>
              <a:xfrm flipH="1">
                <a:off x="5961650" y="2558592"/>
                <a:ext cx="15169" cy="636010"/>
              </a:xfrm>
              <a:prstGeom prst="line">
                <a:avLst/>
              </a:prstGeom>
              <a:ln w="28575" cap="rnd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Прямая соединительная линия 18"/>
              <p:cNvCxnSpPr>
                <a:endCxn id="23" idx="1"/>
              </p:cNvCxnSpPr>
              <p:nvPr/>
            </p:nvCxnSpPr>
            <p:spPr>
              <a:xfrm>
                <a:off x="4422905" y="2781075"/>
                <a:ext cx="745539" cy="606399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 flipH="1">
                <a:off x="6616643" y="2640446"/>
                <a:ext cx="1403027" cy="732938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Прямая соединительная линия 20"/>
              <p:cNvCxnSpPr>
                <a:endCxn id="23" idx="6"/>
              </p:cNvCxnSpPr>
              <p:nvPr/>
            </p:nvCxnSpPr>
            <p:spPr>
              <a:xfrm flipH="1" flipV="1">
                <a:off x="6961428" y="3819793"/>
                <a:ext cx="1298048" cy="288069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Прямая соединительная линия 21"/>
              <p:cNvCxnSpPr>
                <a:stCxn id="10" idx="0"/>
              </p:cNvCxnSpPr>
              <p:nvPr/>
            </p:nvCxnSpPr>
            <p:spPr>
              <a:xfrm flipV="1">
                <a:off x="4894545" y="4433212"/>
                <a:ext cx="720503" cy="441243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Кольцо 22"/>
              <p:cNvSpPr/>
              <p:nvPr/>
            </p:nvSpPr>
            <p:spPr>
              <a:xfrm>
                <a:off x="4860816" y="3208402"/>
                <a:ext cx="2100612" cy="1222781"/>
              </a:xfrm>
              <a:prstGeom prst="donu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5164602" y="3453047"/>
                <a:ext cx="156301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b="1" dirty="0" smtClean="0"/>
                  <a:t>Сетевое хранилище</a:t>
                </a:r>
                <a:endParaRPr lang="ru-RU" b="1" dirty="0"/>
              </a:p>
            </p:txBody>
          </p:sp>
          <p:cxnSp>
            <p:nvCxnSpPr>
              <p:cNvPr id="25" name="Прямая соединительная линия 24"/>
              <p:cNvCxnSpPr/>
              <p:nvPr/>
            </p:nvCxnSpPr>
            <p:spPr>
              <a:xfrm>
                <a:off x="6222279" y="4408931"/>
                <a:ext cx="505339" cy="533792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Прямая соединительная линия 25"/>
              <p:cNvCxnSpPr>
                <a:endCxn id="23" idx="2"/>
              </p:cNvCxnSpPr>
              <p:nvPr/>
            </p:nvCxnSpPr>
            <p:spPr>
              <a:xfrm flipV="1">
                <a:off x="3537074" y="3819793"/>
                <a:ext cx="1323742" cy="234168"/>
              </a:xfrm>
              <a:prstGeom prst="line">
                <a:avLst/>
              </a:prstGeom>
              <a:ln w="28575">
                <a:solidFill>
                  <a:srgbClr val="7030A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Овал 3"/>
            <p:cNvSpPr/>
            <p:nvPr/>
          </p:nvSpPr>
          <p:spPr>
            <a:xfrm>
              <a:off x="4009324" y="1029970"/>
              <a:ext cx="1589649" cy="1505243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010201" y="1616185"/>
              <a:ext cx="1611244" cy="3699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</a:rPr>
                <a:t>Заведующий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7" name="Багетная рамка 26"/>
          <p:cNvSpPr/>
          <p:nvPr/>
        </p:nvSpPr>
        <p:spPr>
          <a:xfrm>
            <a:off x="463435" y="343547"/>
            <a:ext cx="9137170" cy="1042416"/>
          </a:xfrm>
          <a:prstGeom prst="beve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Диаграмма «Спагетти»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текущего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состояния информационного обмена в МАДОУ «Детский сад № 435»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97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236407" y="154789"/>
            <a:ext cx="9137170" cy="744119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проекта по использованию сетевого хранилища в работе детского сада</a:t>
            </a:r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61717" y="1285163"/>
            <a:ext cx="5772150" cy="484632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сетевого хранилища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1034320" y="1942607"/>
            <a:ext cx="3857170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потребностей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l="37968" t="38189" r="49619" b="38218"/>
          <a:stretch/>
        </p:blipFill>
        <p:spPr>
          <a:xfrm>
            <a:off x="6725064" y="1285163"/>
            <a:ext cx="2126645" cy="2526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ятиугольник 8"/>
          <p:cNvSpPr/>
          <p:nvPr/>
        </p:nvSpPr>
        <p:spPr>
          <a:xfrm>
            <a:off x="3222778" y="4187499"/>
            <a:ext cx="5772150" cy="484632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Настройка сетевого хранилища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3833870" y="4808782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Установка и настройка сервера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858884" y="5419677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Подключение к локальной сети детского сада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>
            <a:off x="3858884" y="5997408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доступа для сотрудников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1034320" y="2499957"/>
            <a:ext cx="3857170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Локальное сетевое хранилище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126" t="6747" r="16283" b="481"/>
          <a:stretch/>
        </p:blipFill>
        <p:spPr>
          <a:xfrm>
            <a:off x="804231" y="3281641"/>
            <a:ext cx="1826413" cy="3200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898084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236407" y="154789"/>
            <a:ext cx="9137170" cy="744119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проекта по использованию сетевого хранилища в работе детского сада</a:t>
            </a:r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72734" y="1183419"/>
            <a:ext cx="5047565" cy="484632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Структурирование данных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616944" y="1769795"/>
            <a:ext cx="4087259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структуры папок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4804992" y="5220139"/>
            <a:ext cx="5003494" cy="484632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и поддержка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017265" y="5877583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тренингов с сотрудниками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616944" y="2385977"/>
            <a:ext cx="4087259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Стандартизация форматов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75" t="9040" r="1868" b="12993"/>
          <a:stretch/>
        </p:blipFill>
        <p:spPr>
          <a:xfrm>
            <a:off x="5909629" y="1071720"/>
            <a:ext cx="3547433" cy="22584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39" r="26401"/>
          <a:stretch/>
        </p:blipFill>
        <p:spPr>
          <a:xfrm rot="5400000">
            <a:off x="793959" y="3343481"/>
            <a:ext cx="3249613" cy="2943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163" r="4230" b="3577"/>
          <a:stretch/>
        </p:blipFill>
        <p:spPr>
          <a:xfrm>
            <a:off x="5017265" y="2482794"/>
            <a:ext cx="2838464" cy="2412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607563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236407" y="154789"/>
            <a:ext cx="9137170" cy="744119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проекта по использованию сетевого хранилища в работе детского сада</a:t>
            </a:r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72734" y="1183419"/>
            <a:ext cx="5521290" cy="484632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Обмен информацией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638978" y="1802846"/>
            <a:ext cx="4087259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прав и доступов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4902506" y="4713363"/>
            <a:ext cx="5003494" cy="484632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безопасности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5129270" y="5322181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Резервное копирование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5129270" y="5930999"/>
            <a:ext cx="4549966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Шифрование данных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Как создать резервную копию файлов в Kaspersky Security Cloud 19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96" t="19080" r="21677" b="46366"/>
          <a:stretch/>
        </p:blipFill>
        <p:spPr bwMode="auto">
          <a:xfrm>
            <a:off x="5277079" y="2270798"/>
            <a:ext cx="3988106" cy="18398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Управление доступом на основе ролей: преимущества, практика, особенности –  Digital Enterpri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407" y="3140059"/>
            <a:ext cx="4186409" cy="27909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70763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Багетная рамка 7"/>
          <p:cNvSpPr/>
          <p:nvPr/>
        </p:nvSpPr>
        <p:spPr>
          <a:xfrm>
            <a:off x="236407" y="154789"/>
            <a:ext cx="9137170" cy="744119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Реализация проекта по использованию сетевого хранилища в работе детского сада</a:t>
            </a:r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372734" y="1183419"/>
            <a:ext cx="5521290" cy="484632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и улучшение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638978" y="1802846"/>
            <a:ext cx="4087259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и опросы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018" r="6883"/>
          <a:stretch/>
        </p:blipFill>
        <p:spPr>
          <a:xfrm>
            <a:off x="1586428" y="2621031"/>
            <a:ext cx="7028761" cy="3679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814007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Багетная рамка 2"/>
          <p:cNvSpPr/>
          <p:nvPr/>
        </p:nvSpPr>
        <p:spPr>
          <a:xfrm>
            <a:off x="307268" y="370204"/>
            <a:ext cx="9137170" cy="1153795"/>
          </a:xfrm>
          <a:prstGeom prst="beve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проекта </a:t>
            </a:r>
            <a:r>
              <a:rPr lang="ru-RU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оптимизации процессов сбора, обработки и обмена информацией среди сотрудников ДОО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ятиугольник 1"/>
          <p:cNvSpPr/>
          <p:nvPr/>
        </p:nvSpPr>
        <p:spPr>
          <a:xfrm>
            <a:off x="471886" y="1692787"/>
            <a:ext cx="5772150" cy="484632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Оптимальное использование рабочего времени: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ятиугольник 13"/>
          <p:cNvSpPr/>
          <p:nvPr/>
        </p:nvSpPr>
        <p:spPr>
          <a:xfrm>
            <a:off x="1452960" y="2276973"/>
            <a:ext cx="7781925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Моментальный доступ сотрудников к необходимой служебной информации со своего рабочего места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>
            <a:off x="1452959" y="2846750"/>
            <a:ext cx="7781925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дистанционной работы сотрудников с информацией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ятиугольник 22"/>
          <p:cNvSpPr/>
          <p:nvPr/>
        </p:nvSpPr>
        <p:spPr>
          <a:xfrm>
            <a:off x="1467644" y="3397084"/>
            <a:ext cx="7781925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сроков согласования документов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ятиугольник 23"/>
          <p:cNvSpPr/>
          <p:nvPr/>
        </p:nvSpPr>
        <p:spPr>
          <a:xfrm>
            <a:off x="471886" y="5101381"/>
            <a:ext cx="7781925" cy="484632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Надежное и безопасное хранение информации:</a:t>
            </a:r>
            <a:endParaRPr lang="ru-RU" b="1" dirty="0"/>
          </a:p>
        </p:txBody>
      </p:sp>
      <p:sp>
        <p:nvSpPr>
          <p:cNvPr id="25" name="Пятиугольник 24"/>
          <p:cNvSpPr/>
          <p:nvPr/>
        </p:nvSpPr>
        <p:spPr>
          <a:xfrm>
            <a:off x="1467644" y="5671158"/>
            <a:ext cx="7781925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Хранение информации на одном общедоступном сетевом хранилище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ятиугольник 25"/>
          <p:cNvSpPr/>
          <p:nvPr/>
        </p:nvSpPr>
        <p:spPr>
          <a:xfrm>
            <a:off x="1467644" y="6255344"/>
            <a:ext cx="7781925" cy="484632"/>
          </a:xfrm>
          <a:prstGeom prst="homePlat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ограничить доступ к отдельной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(доступ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паролю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ятиугольник 26"/>
          <p:cNvSpPr/>
          <p:nvPr/>
        </p:nvSpPr>
        <p:spPr>
          <a:xfrm>
            <a:off x="1452959" y="3966861"/>
            <a:ext cx="7781925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Рациональное использование объема памяти на служебных ноутбуках и персональных компьютерах сотрудников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1452958" y="4517195"/>
            <a:ext cx="7781925" cy="484632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Сотрудникам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требуется специального обучения</a:t>
            </a:r>
            <a:endParaRPr lang="ru-RU" sz="1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8072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82007" y="1832828"/>
            <a:ext cx="1508544" cy="1661304"/>
            <a:chOff x="315928" y="570821"/>
            <a:chExt cx="1861524" cy="2044682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315928" y="570821"/>
              <a:ext cx="1531344" cy="1787160"/>
              <a:chOff x="315928" y="978433"/>
              <a:chExt cx="1531344" cy="1579348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19979" y="994799"/>
                <a:ext cx="1363607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1 «Бусинки»</a:t>
                </a:r>
              </a:p>
            </p:txBody>
          </p:sp>
        </p:grpSp>
        <p:grpSp>
          <p:nvGrpSpPr>
            <p:cNvPr id="26" name="Группа 25"/>
            <p:cNvGrpSpPr/>
            <p:nvPr/>
          </p:nvGrpSpPr>
          <p:grpSpPr>
            <a:xfrm>
              <a:off x="744192" y="2154743"/>
              <a:ext cx="1244906" cy="460760"/>
              <a:chOff x="720326" y="2239426"/>
              <a:chExt cx="1244906" cy="460760"/>
            </a:xfrm>
          </p:grpSpPr>
          <p:sp>
            <p:nvSpPr>
              <p:cNvPr id="24" name="Скругленный прямоугольник 23"/>
              <p:cNvSpPr/>
              <p:nvPr/>
            </p:nvSpPr>
            <p:spPr>
              <a:xfrm>
                <a:off x="720326" y="2239426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75784" y="2306224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  <p:sp>
          <p:nvSpPr>
            <p:cNvPr id="39" name="Стрелка вправо 38"/>
            <p:cNvSpPr/>
            <p:nvPr/>
          </p:nvSpPr>
          <p:spPr>
            <a:xfrm>
              <a:off x="1860648" y="1246691"/>
              <a:ext cx="316804" cy="3516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</p:grpSp>
      <p:sp>
        <p:nvSpPr>
          <p:cNvPr id="60" name="Пятиугольник 59"/>
          <p:cNvSpPr/>
          <p:nvPr/>
        </p:nvSpPr>
        <p:spPr>
          <a:xfrm>
            <a:off x="3425758" y="5844736"/>
            <a:ext cx="2900190" cy="66712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61" name="TextBox 60"/>
          <p:cNvSpPr txBox="1"/>
          <p:nvPr/>
        </p:nvSpPr>
        <p:spPr>
          <a:xfrm>
            <a:off x="3501760" y="5914504"/>
            <a:ext cx="2497386" cy="542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63" b="1" dirty="0">
                <a:solidFill>
                  <a:schemeClr val="bg1"/>
                </a:solidFill>
              </a:rPr>
              <a:t>Время протекания процесса</a:t>
            </a:r>
          </a:p>
          <a:p>
            <a:pPr algn="ctr"/>
            <a:r>
              <a:rPr lang="ru-RU" sz="1463" b="1" dirty="0">
                <a:solidFill>
                  <a:schemeClr val="bg1"/>
                </a:solidFill>
              </a:rPr>
              <a:t>1 час 40 мин</a:t>
            </a:r>
          </a:p>
        </p:txBody>
      </p:sp>
      <p:grpSp>
        <p:nvGrpSpPr>
          <p:cNvPr id="54" name="Группа 53"/>
          <p:cNvGrpSpPr/>
          <p:nvPr/>
        </p:nvGrpSpPr>
        <p:grpSpPr>
          <a:xfrm>
            <a:off x="1546967" y="1823787"/>
            <a:ext cx="1366775" cy="1722207"/>
            <a:chOff x="51372" y="541655"/>
            <a:chExt cx="1718856" cy="2119639"/>
          </a:xfrm>
        </p:grpSpPr>
        <p:grpSp>
          <p:nvGrpSpPr>
            <p:cNvPr id="58" name="Группа 57"/>
            <p:cNvGrpSpPr/>
            <p:nvPr/>
          </p:nvGrpSpPr>
          <p:grpSpPr>
            <a:xfrm>
              <a:off x="51372" y="541655"/>
              <a:ext cx="1575520" cy="1787160"/>
              <a:chOff x="51372" y="952658"/>
              <a:chExt cx="1575520" cy="1579348"/>
            </a:xfrm>
          </p:grpSpPr>
          <p:sp>
            <p:nvSpPr>
              <p:cNvPr id="66" name="Скругленный прямоугольник 65"/>
              <p:cNvSpPr/>
              <p:nvPr/>
            </p:nvSpPr>
            <p:spPr>
              <a:xfrm>
                <a:off x="95548" y="952658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51372" y="1048117"/>
                <a:ext cx="1501141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2 «Кнопочки»</a:t>
                </a:r>
              </a:p>
            </p:txBody>
          </p:sp>
        </p:grpSp>
        <p:grpSp>
          <p:nvGrpSpPr>
            <p:cNvPr id="59" name="Группа 58"/>
            <p:cNvGrpSpPr/>
            <p:nvPr/>
          </p:nvGrpSpPr>
          <p:grpSpPr>
            <a:xfrm>
              <a:off x="525322" y="2200534"/>
              <a:ext cx="1244906" cy="460760"/>
              <a:chOff x="501456" y="2285217"/>
              <a:chExt cx="1244906" cy="460760"/>
            </a:xfrm>
          </p:grpSpPr>
          <p:sp>
            <p:nvSpPr>
              <p:cNvPr id="64" name="Скругленный прямоугольник 63"/>
              <p:cNvSpPr/>
              <p:nvPr/>
            </p:nvSpPr>
            <p:spPr>
              <a:xfrm>
                <a:off x="501456" y="2285217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65" name="TextBox 64"/>
              <p:cNvSpPr txBox="1"/>
              <p:nvPr/>
            </p:nvSpPr>
            <p:spPr>
              <a:xfrm>
                <a:off x="581497" y="2322194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68" name="Группа 67"/>
          <p:cNvGrpSpPr/>
          <p:nvPr/>
        </p:nvGrpSpPr>
        <p:grpSpPr>
          <a:xfrm>
            <a:off x="3050198" y="1823787"/>
            <a:ext cx="1270134" cy="1698182"/>
            <a:chOff x="-123621" y="476405"/>
            <a:chExt cx="1678216" cy="2090070"/>
          </a:xfrm>
        </p:grpSpPr>
        <p:grpSp>
          <p:nvGrpSpPr>
            <p:cNvPr id="69" name="Группа 68"/>
            <p:cNvGrpSpPr/>
            <p:nvPr/>
          </p:nvGrpSpPr>
          <p:grpSpPr>
            <a:xfrm>
              <a:off x="-123621" y="476405"/>
              <a:ext cx="1531344" cy="1787160"/>
              <a:chOff x="-123621" y="894996"/>
              <a:chExt cx="1531344" cy="1579348"/>
            </a:xfrm>
          </p:grpSpPr>
          <p:sp>
            <p:nvSpPr>
              <p:cNvPr id="74" name="Скругленный прямоугольник 73"/>
              <p:cNvSpPr/>
              <p:nvPr/>
            </p:nvSpPr>
            <p:spPr>
              <a:xfrm>
                <a:off x="-123621" y="894996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-33085" y="946983"/>
                <a:ext cx="1398619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3 «Лучики»</a:t>
                </a:r>
              </a:p>
            </p:txBody>
          </p:sp>
        </p:grpSp>
        <p:grpSp>
          <p:nvGrpSpPr>
            <p:cNvPr id="70" name="Группа 69"/>
            <p:cNvGrpSpPr/>
            <p:nvPr/>
          </p:nvGrpSpPr>
          <p:grpSpPr>
            <a:xfrm>
              <a:off x="309689" y="2105715"/>
              <a:ext cx="1244906" cy="460760"/>
              <a:chOff x="285823" y="2190398"/>
              <a:chExt cx="1244906" cy="460760"/>
            </a:xfrm>
          </p:grpSpPr>
          <p:sp>
            <p:nvSpPr>
              <p:cNvPr id="72" name="Скругленный прямоугольник 71"/>
              <p:cNvSpPr/>
              <p:nvPr/>
            </p:nvSpPr>
            <p:spPr>
              <a:xfrm>
                <a:off x="285823" y="2190398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292077" y="2223567"/>
                <a:ext cx="1110107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76" name="Группа 75"/>
          <p:cNvGrpSpPr/>
          <p:nvPr/>
        </p:nvGrpSpPr>
        <p:grpSpPr>
          <a:xfrm>
            <a:off x="4472768" y="1868008"/>
            <a:ext cx="1361262" cy="1644852"/>
            <a:chOff x="269770" y="534405"/>
            <a:chExt cx="1754405" cy="2024433"/>
          </a:xfrm>
        </p:grpSpPr>
        <p:grpSp>
          <p:nvGrpSpPr>
            <p:cNvPr id="77" name="Группа 76"/>
            <p:cNvGrpSpPr/>
            <p:nvPr/>
          </p:nvGrpSpPr>
          <p:grpSpPr>
            <a:xfrm>
              <a:off x="269770" y="534405"/>
              <a:ext cx="1594023" cy="1823577"/>
              <a:chOff x="269770" y="946251"/>
              <a:chExt cx="1594023" cy="1611530"/>
            </a:xfrm>
          </p:grpSpPr>
          <p:sp>
            <p:nvSpPr>
              <p:cNvPr id="82" name="Скругленный прямоугольник 81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269770" y="946251"/>
                <a:ext cx="1594023" cy="1433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4 «Затейники»</a:t>
                </a:r>
              </a:p>
            </p:txBody>
          </p:sp>
        </p:grpSp>
        <p:grpSp>
          <p:nvGrpSpPr>
            <p:cNvPr id="78" name="Группа 77"/>
            <p:cNvGrpSpPr/>
            <p:nvPr/>
          </p:nvGrpSpPr>
          <p:grpSpPr>
            <a:xfrm>
              <a:off x="745209" y="2098078"/>
              <a:ext cx="1278966" cy="460760"/>
              <a:chOff x="721343" y="2182761"/>
              <a:chExt cx="1278966" cy="460760"/>
            </a:xfrm>
          </p:grpSpPr>
          <p:sp>
            <p:nvSpPr>
              <p:cNvPr id="80" name="Скругленный прямоугольник 79"/>
              <p:cNvSpPr/>
              <p:nvPr/>
            </p:nvSpPr>
            <p:spPr>
              <a:xfrm>
                <a:off x="721343" y="2182761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821979" y="2227141"/>
                <a:ext cx="1178330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84" name="Группа 83"/>
          <p:cNvGrpSpPr/>
          <p:nvPr/>
        </p:nvGrpSpPr>
        <p:grpSpPr>
          <a:xfrm>
            <a:off x="5933163" y="1877816"/>
            <a:ext cx="1348724" cy="1658827"/>
            <a:chOff x="287334" y="535040"/>
            <a:chExt cx="1623760" cy="2041633"/>
          </a:xfrm>
        </p:grpSpPr>
        <p:grpSp>
          <p:nvGrpSpPr>
            <p:cNvPr id="85" name="Группа 84"/>
            <p:cNvGrpSpPr/>
            <p:nvPr/>
          </p:nvGrpSpPr>
          <p:grpSpPr>
            <a:xfrm>
              <a:off x="287334" y="535040"/>
              <a:ext cx="1559938" cy="1822941"/>
              <a:chOff x="287334" y="946813"/>
              <a:chExt cx="1559938" cy="1610968"/>
            </a:xfrm>
          </p:grpSpPr>
          <p:sp>
            <p:nvSpPr>
              <p:cNvPr id="90" name="Скругленный прямоугольник 89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287334" y="946813"/>
                <a:ext cx="1502874" cy="14336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5 «Солнышко»</a:t>
                </a:r>
              </a:p>
            </p:txBody>
          </p:sp>
        </p:grpSp>
        <p:grpSp>
          <p:nvGrpSpPr>
            <p:cNvPr id="86" name="Группа 85"/>
            <p:cNvGrpSpPr/>
            <p:nvPr/>
          </p:nvGrpSpPr>
          <p:grpSpPr>
            <a:xfrm>
              <a:off x="666188" y="2115913"/>
              <a:ext cx="1244906" cy="460760"/>
              <a:chOff x="642322" y="2200596"/>
              <a:chExt cx="1244906" cy="460760"/>
            </a:xfrm>
          </p:grpSpPr>
          <p:sp>
            <p:nvSpPr>
              <p:cNvPr id="88" name="Скругленный прямоугольник 87"/>
              <p:cNvSpPr/>
              <p:nvPr/>
            </p:nvSpPr>
            <p:spPr>
              <a:xfrm>
                <a:off x="642322" y="2200596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89" name="TextBox 88"/>
              <p:cNvSpPr txBox="1"/>
              <p:nvPr/>
            </p:nvSpPr>
            <p:spPr>
              <a:xfrm>
                <a:off x="789451" y="2240321"/>
                <a:ext cx="1046603" cy="35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92" name="Группа 91"/>
          <p:cNvGrpSpPr/>
          <p:nvPr/>
        </p:nvGrpSpPr>
        <p:grpSpPr>
          <a:xfrm>
            <a:off x="7500395" y="1909153"/>
            <a:ext cx="1118865" cy="1591929"/>
            <a:chOff x="315928" y="548377"/>
            <a:chExt cx="1625542" cy="1959297"/>
          </a:xfrm>
        </p:grpSpPr>
        <p:grpSp>
          <p:nvGrpSpPr>
            <p:cNvPr id="93" name="Группа 92"/>
            <p:cNvGrpSpPr/>
            <p:nvPr/>
          </p:nvGrpSpPr>
          <p:grpSpPr>
            <a:xfrm>
              <a:off x="315928" y="548377"/>
              <a:ext cx="1531344" cy="1809604"/>
              <a:chOff x="315928" y="958599"/>
              <a:chExt cx="1531344" cy="1599182"/>
            </a:xfrm>
          </p:grpSpPr>
          <p:sp>
            <p:nvSpPr>
              <p:cNvPr id="98" name="Скругленный прямоугольник 97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323473" y="958599"/>
                <a:ext cx="1505601" cy="12431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6 «Радуга»</a:t>
                </a:r>
              </a:p>
            </p:txBody>
          </p:sp>
        </p:grpSp>
        <p:grpSp>
          <p:nvGrpSpPr>
            <p:cNvPr id="94" name="Группа 93"/>
            <p:cNvGrpSpPr/>
            <p:nvPr/>
          </p:nvGrpSpPr>
          <p:grpSpPr>
            <a:xfrm>
              <a:off x="653833" y="2046914"/>
              <a:ext cx="1287637" cy="460760"/>
              <a:chOff x="629967" y="2131597"/>
              <a:chExt cx="1287637" cy="460760"/>
            </a:xfrm>
          </p:grpSpPr>
          <p:sp>
            <p:nvSpPr>
              <p:cNvPr id="96" name="Скругленный прямоугольник 95"/>
              <p:cNvSpPr/>
              <p:nvPr/>
            </p:nvSpPr>
            <p:spPr>
              <a:xfrm>
                <a:off x="672698" y="2131597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97" name="TextBox 96"/>
              <p:cNvSpPr txBox="1"/>
              <p:nvPr/>
            </p:nvSpPr>
            <p:spPr>
              <a:xfrm>
                <a:off x="629967" y="2212374"/>
                <a:ext cx="1243918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sp>
        <p:nvSpPr>
          <p:cNvPr id="100" name="Стрелка вправо 99"/>
          <p:cNvSpPr/>
          <p:nvPr/>
        </p:nvSpPr>
        <p:spPr>
          <a:xfrm rot="5400000">
            <a:off x="8817653" y="3439639"/>
            <a:ext cx="402262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grpSp>
        <p:nvGrpSpPr>
          <p:cNvPr id="101" name="Группа 100"/>
          <p:cNvGrpSpPr/>
          <p:nvPr/>
        </p:nvGrpSpPr>
        <p:grpSpPr>
          <a:xfrm>
            <a:off x="8820081" y="1892243"/>
            <a:ext cx="1119392" cy="1631526"/>
            <a:chOff x="578091" y="-2018300"/>
            <a:chExt cx="1377713" cy="2008032"/>
          </a:xfrm>
        </p:grpSpPr>
        <p:grpSp>
          <p:nvGrpSpPr>
            <p:cNvPr id="102" name="Группа 101"/>
            <p:cNvGrpSpPr/>
            <p:nvPr/>
          </p:nvGrpSpPr>
          <p:grpSpPr>
            <a:xfrm>
              <a:off x="578091" y="-2018300"/>
              <a:ext cx="1269270" cy="1787160"/>
              <a:chOff x="578091" y="-1309624"/>
              <a:chExt cx="1269270" cy="1579348"/>
            </a:xfrm>
          </p:grpSpPr>
          <p:sp>
            <p:nvSpPr>
              <p:cNvPr id="107" name="Скругленный прямоугольник 106"/>
              <p:cNvSpPr/>
              <p:nvPr/>
            </p:nvSpPr>
            <p:spPr>
              <a:xfrm>
                <a:off x="634460" y="-1309624"/>
                <a:ext cx="1156533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578091" y="-1309624"/>
                <a:ext cx="1269270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7 «Улыбка»</a:t>
                </a:r>
              </a:p>
            </p:txBody>
          </p:sp>
        </p:grpSp>
        <p:grpSp>
          <p:nvGrpSpPr>
            <p:cNvPr id="103" name="Группа 102"/>
            <p:cNvGrpSpPr/>
            <p:nvPr/>
          </p:nvGrpSpPr>
          <p:grpSpPr>
            <a:xfrm>
              <a:off x="909201" y="-471028"/>
              <a:ext cx="1046603" cy="460760"/>
              <a:chOff x="885335" y="-386345"/>
              <a:chExt cx="1046603" cy="460760"/>
            </a:xfrm>
          </p:grpSpPr>
          <p:sp>
            <p:nvSpPr>
              <p:cNvPr id="105" name="Скругленный прямоугольник 104"/>
              <p:cNvSpPr/>
              <p:nvPr/>
            </p:nvSpPr>
            <p:spPr>
              <a:xfrm>
                <a:off x="938227" y="-386345"/>
                <a:ext cx="904417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06" name="TextBox 105"/>
              <p:cNvSpPr txBox="1"/>
              <p:nvPr/>
            </p:nvSpPr>
            <p:spPr>
              <a:xfrm>
                <a:off x="885335" y="-326388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111" name="Группа 110"/>
          <p:cNvGrpSpPr/>
          <p:nvPr/>
        </p:nvGrpSpPr>
        <p:grpSpPr>
          <a:xfrm>
            <a:off x="8631351" y="3808118"/>
            <a:ext cx="1274649" cy="1639252"/>
            <a:chOff x="120898" y="362866"/>
            <a:chExt cx="1738505" cy="2017540"/>
          </a:xfrm>
        </p:grpSpPr>
        <p:grpSp>
          <p:nvGrpSpPr>
            <p:cNvPr id="113" name="Группа 112"/>
            <p:cNvGrpSpPr/>
            <p:nvPr/>
          </p:nvGrpSpPr>
          <p:grpSpPr>
            <a:xfrm>
              <a:off x="186172" y="362866"/>
              <a:ext cx="1673231" cy="1787160"/>
              <a:chOff x="186172" y="794659"/>
              <a:chExt cx="1673231" cy="1579348"/>
            </a:xfrm>
          </p:grpSpPr>
          <p:sp>
            <p:nvSpPr>
              <p:cNvPr id="117" name="Скругленный прямоугольник 116"/>
              <p:cNvSpPr/>
              <p:nvPr/>
            </p:nvSpPr>
            <p:spPr>
              <a:xfrm>
                <a:off x="243777" y="794659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186172" y="794659"/>
                <a:ext cx="1673231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8 «Непоседы»</a:t>
                </a:r>
              </a:p>
            </p:txBody>
          </p:sp>
        </p:grpSp>
        <p:grpSp>
          <p:nvGrpSpPr>
            <p:cNvPr id="114" name="Группа 113"/>
            <p:cNvGrpSpPr/>
            <p:nvPr/>
          </p:nvGrpSpPr>
          <p:grpSpPr>
            <a:xfrm>
              <a:off x="120898" y="1919646"/>
              <a:ext cx="1269853" cy="460760"/>
              <a:chOff x="97032" y="2004329"/>
              <a:chExt cx="1269853" cy="460760"/>
            </a:xfrm>
          </p:grpSpPr>
          <p:sp>
            <p:nvSpPr>
              <p:cNvPr id="115" name="Скругленный прямоугольник 114"/>
              <p:cNvSpPr/>
              <p:nvPr/>
            </p:nvSpPr>
            <p:spPr>
              <a:xfrm>
                <a:off x="97032" y="2004329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16" name="TextBox 115"/>
              <p:cNvSpPr txBox="1"/>
              <p:nvPr/>
            </p:nvSpPr>
            <p:spPr>
              <a:xfrm>
                <a:off x="136250" y="2045662"/>
                <a:ext cx="1230635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120" name="Группа 119"/>
          <p:cNvGrpSpPr/>
          <p:nvPr/>
        </p:nvGrpSpPr>
        <p:grpSpPr>
          <a:xfrm>
            <a:off x="7063355" y="3870767"/>
            <a:ext cx="1408432" cy="1579983"/>
            <a:chOff x="158790" y="570821"/>
            <a:chExt cx="1733455" cy="1944594"/>
          </a:xfrm>
        </p:grpSpPr>
        <p:grpSp>
          <p:nvGrpSpPr>
            <p:cNvPr id="122" name="Группа 121"/>
            <p:cNvGrpSpPr/>
            <p:nvPr/>
          </p:nvGrpSpPr>
          <p:grpSpPr>
            <a:xfrm>
              <a:off x="294058" y="570821"/>
              <a:ext cx="1598187" cy="1787160"/>
              <a:chOff x="294058" y="978433"/>
              <a:chExt cx="1598187" cy="1579348"/>
            </a:xfrm>
          </p:grpSpPr>
          <p:sp>
            <p:nvSpPr>
              <p:cNvPr id="126" name="Скругленный прямоугольник 125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294058" y="1037575"/>
                <a:ext cx="1598187" cy="1243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9 «Фантазеры»</a:t>
                </a:r>
              </a:p>
            </p:txBody>
          </p:sp>
        </p:grpSp>
        <p:grpSp>
          <p:nvGrpSpPr>
            <p:cNvPr id="123" name="Группа 122"/>
            <p:cNvGrpSpPr/>
            <p:nvPr/>
          </p:nvGrpSpPr>
          <p:grpSpPr>
            <a:xfrm>
              <a:off x="158790" y="2054655"/>
              <a:ext cx="1244906" cy="460760"/>
              <a:chOff x="134924" y="2139338"/>
              <a:chExt cx="1244906" cy="460760"/>
            </a:xfrm>
          </p:grpSpPr>
          <p:sp>
            <p:nvSpPr>
              <p:cNvPr id="124" name="Скругленный прямоугольник 123"/>
              <p:cNvSpPr/>
              <p:nvPr/>
            </p:nvSpPr>
            <p:spPr>
              <a:xfrm>
                <a:off x="134924" y="2139338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25" name="TextBox 124"/>
              <p:cNvSpPr txBox="1"/>
              <p:nvPr/>
            </p:nvSpPr>
            <p:spPr>
              <a:xfrm>
                <a:off x="149196" y="2211722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129" name="Группа 128"/>
          <p:cNvGrpSpPr/>
          <p:nvPr/>
        </p:nvGrpSpPr>
        <p:grpSpPr>
          <a:xfrm>
            <a:off x="5609372" y="3853978"/>
            <a:ext cx="1369795" cy="1591139"/>
            <a:chOff x="215122" y="557401"/>
            <a:chExt cx="1691238" cy="1958325"/>
          </a:xfrm>
        </p:grpSpPr>
        <p:grpSp>
          <p:nvGrpSpPr>
            <p:cNvPr id="131" name="Группа 130"/>
            <p:cNvGrpSpPr/>
            <p:nvPr/>
          </p:nvGrpSpPr>
          <p:grpSpPr>
            <a:xfrm>
              <a:off x="215122" y="557401"/>
              <a:ext cx="1691238" cy="1800581"/>
              <a:chOff x="215122" y="966573"/>
              <a:chExt cx="1691238" cy="1591208"/>
            </a:xfrm>
          </p:grpSpPr>
          <p:sp>
            <p:nvSpPr>
              <p:cNvPr id="135" name="Скругленный прямоугольник 134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36" name="TextBox 135"/>
              <p:cNvSpPr txBox="1"/>
              <p:nvPr/>
            </p:nvSpPr>
            <p:spPr>
              <a:xfrm>
                <a:off x="215122" y="966573"/>
                <a:ext cx="1691238" cy="12431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10 «Звездочки»</a:t>
                </a:r>
              </a:p>
            </p:txBody>
          </p:sp>
        </p:grpSp>
        <p:grpSp>
          <p:nvGrpSpPr>
            <p:cNvPr id="132" name="Группа 131"/>
            <p:cNvGrpSpPr/>
            <p:nvPr/>
          </p:nvGrpSpPr>
          <p:grpSpPr>
            <a:xfrm>
              <a:off x="251089" y="2054966"/>
              <a:ext cx="1244906" cy="460760"/>
              <a:chOff x="227223" y="2139649"/>
              <a:chExt cx="1244906" cy="460760"/>
            </a:xfrm>
          </p:grpSpPr>
          <p:sp>
            <p:nvSpPr>
              <p:cNvPr id="133" name="Скругленный прямоугольник 132"/>
              <p:cNvSpPr/>
              <p:nvPr/>
            </p:nvSpPr>
            <p:spPr>
              <a:xfrm>
                <a:off x="227223" y="2139649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34" name="TextBox 133"/>
              <p:cNvSpPr txBox="1"/>
              <p:nvPr/>
            </p:nvSpPr>
            <p:spPr>
              <a:xfrm>
                <a:off x="271858" y="2211381"/>
                <a:ext cx="1046604" cy="3598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138" name="Группа 137"/>
          <p:cNvGrpSpPr/>
          <p:nvPr/>
        </p:nvGrpSpPr>
        <p:grpSpPr>
          <a:xfrm>
            <a:off x="4053347" y="3777030"/>
            <a:ext cx="1360296" cy="1673354"/>
            <a:chOff x="173062" y="534768"/>
            <a:chExt cx="1674210" cy="2059512"/>
          </a:xfrm>
        </p:grpSpPr>
        <p:grpSp>
          <p:nvGrpSpPr>
            <p:cNvPr id="140" name="Группа 139"/>
            <p:cNvGrpSpPr/>
            <p:nvPr/>
          </p:nvGrpSpPr>
          <p:grpSpPr>
            <a:xfrm>
              <a:off x="315928" y="534768"/>
              <a:ext cx="1531344" cy="1823213"/>
              <a:chOff x="315928" y="946572"/>
              <a:chExt cx="1531344" cy="1611209"/>
            </a:xfrm>
          </p:grpSpPr>
          <p:sp>
            <p:nvSpPr>
              <p:cNvPr id="144" name="Скругленный прямоугольник 143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45" name="TextBox 144"/>
              <p:cNvSpPr txBox="1"/>
              <p:nvPr/>
            </p:nvSpPr>
            <p:spPr>
              <a:xfrm>
                <a:off x="380050" y="946572"/>
                <a:ext cx="1363607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11 «Почемучки»</a:t>
                </a:r>
              </a:p>
            </p:txBody>
          </p:sp>
        </p:grpSp>
        <p:grpSp>
          <p:nvGrpSpPr>
            <p:cNvPr id="141" name="Группа 140"/>
            <p:cNvGrpSpPr/>
            <p:nvPr/>
          </p:nvGrpSpPr>
          <p:grpSpPr>
            <a:xfrm>
              <a:off x="173062" y="2127039"/>
              <a:ext cx="1326150" cy="467241"/>
              <a:chOff x="149196" y="2211722"/>
              <a:chExt cx="1326150" cy="467241"/>
            </a:xfrm>
          </p:grpSpPr>
          <p:sp>
            <p:nvSpPr>
              <p:cNvPr id="142" name="Скругленный прямоугольник 141"/>
              <p:cNvSpPr/>
              <p:nvPr/>
            </p:nvSpPr>
            <p:spPr>
              <a:xfrm>
                <a:off x="230440" y="2218203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43" name="TextBox 142"/>
              <p:cNvSpPr txBox="1"/>
              <p:nvPr/>
            </p:nvSpPr>
            <p:spPr>
              <a:xfrm>
                <a:off x="149196" y="2211722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grpSp>
        <p:nvGrpSpPr>
          <p:cNvPr id="147" name="Группа 146"/>
          <p:cNvGrpSpPr/>
          <p:nvPr/>
        </p:nvGrpSpPr>
        <p:grpSpPr>
          <a:xfrm>
            <a:off x="2541905" y="3816216"/>
            <a:ext cx="1326341" cy="1646471"/>
            <a:chOff x="171407" y="570821"/>
            <a:chExt cx="1675865" cy="2026425"/>
          </a:xfrm>
        </p:grpSpPr>
        <p:grpSp>
          <p:nvGrpSpPr>
            <p:cNvPr id="149" name="Группа 148"/>
            <p:cNvGrpSpPr/>
            <p:nvPr/>
          </p:nvGrpSpPr>
          <p:grpSpPr>
            <a:xfrm>
              <a:off x="315928" y="570821"/>
              <a:ext cx="1531344" cy="1787160"/>
              <a:chOff x="315928" y="978433"/>
              <a:chExt cx="1531344" cy="1579348"/>
            </a:xfrm>
          </p:grpSpPr>
          <p:sp>
            <p:nvSpPr>
              <p:cNvPr id="153" name="Скругленный прямоугольник 152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54" name="TextBox 153"/>
              <p:cNvSpPr txBox="1"/>
              <p:nvPr/>
            </p:nvSpPr>
            <p:spPr>
              <a:xfrm>
                <a:off x="391134" y="995933"/>
                <a:ext cx="1363607" cy="14336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собирает информацию о посещении в  группе</a:t>
                </a:r>
              </a:p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№ 12 «Сказка»</a:t>
                </a:r>
              </a:p>
            </p:txBody>
          </p:sp>
        </p:grpSp>
        <p:grpSp>
          <p:nvGrpSpPr>
            <p:cNvPr id="150" name="Группа 149"/>
            <p:cNvGrpSpPr/>
            <p:nvPr/>
          </p:nvGrpSpPr>
          <p:grpSpPr>
            <a:xfrm>
              <a:off x="171407" y="2136485"/>
              <a:ext cx="1263521" cy="460761"/>
              <a:chOff x="147541" y="2221168"/>
              <a:chExt cx="1263521" cy="460761"/>
            </a:xfrm>
          </p:grpSpPr>
          <p:sp>
            <p:nvSpPr>
              <p:cNvPr id="151" name="Скругленный прямоугольник 150"/>
              <p:cNvSpPr/>
              <p:nvPr/>
            </p:nvSpPr>
            <p:spPr>
              <a:xfrm>
                <a:off x="194117" y="2221168"/>
                <a:ext cx="1216945" cy="460761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52" name="TextBox 151"/>
              <p:cNvSpPr txBox="1"/>
              <p:nvPr/>
            </p:nvSpPr>
            <p:spPr>
              <a:xfrm>
                <a:off x="147541" y="2279201"/>
                <a:ext cx="1155894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3 мин</a:t>
                </a:r>
              </a:p>
            </p:txBody>
          </p:sp>
        </p:grpSp>
      </p:grpSp>
      <p:sp>
        <p:nvSpPr>
          <p:cNvPr id="155" name="Стрелка вправо 154"/>
          <p:cNvSpPr/>
          <p:nvPr/>
        </p:nvSpPr>
        <p:spPr>
          <a:xfrm>
            <a:off x="2813827" y="2391878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56" name="Стрелка вправо 155"/>
          <p:cNvSpPr/>
          <p:nvPr/>
        </p:nvSpPr>
        <p:spPr>
          <a:xfrm>
            <a:off x="4236074" y="2398077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57" name="Стрелка вправо 156"/>
          <p:cNvSpPr/>
          <p:nvPr/>
        </p:nvSpPr>
        <p:spPr>
          <a:xfrm>
            <a:off x="5687612" y="2421746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58" name="Стрелка вправо 157"/>
          <p:cNvSpPr/>
          <p:nvPr/>
        </p:nvSpPr>
        <p:spPr>
          <a:xfrm>
            <a:off x="7243315" y="2422344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95" name="Стрелка вправо 94"/>
          <p:cNvSpPr/>
          <p:nvPr/>
        </p:nvSpPr>
        <p:spPr>
          <a:xfrm>
            <a:off x="8577856" y="2444952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04" name="Стрелка вправо 103"/>
          <p:cNvSpPr/>
          <p:nvPr/>
        </p:nvSpPr>
        <p:spPr>
          <a:xfrm flipH="1">
            <a:off x="8436279" y="4350625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09" name="Стрелка вправо 108"/>
          <p:cNvSpPr/>
          <p:nvPr/>
        </p:nvSpPr>
        <p:spPr>
          <a:xfrm flipH="1">
            <a:off x="6914880" y="4373377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12" name="Стрелка вправо 111"/>
          <p:cNvSpPr/>
          <p:nvPr/>
        </p:nvSpPr>
        <p:spPr>
          <a:xfrm flipH="1">
            <a:off x="5407678" y="4395916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19" name="Стрелка вправо 118"/>
          <p:cNvSpPr/>
          <p:nvPr/>
        </p:nvSpPr>
        <p:spPr>
          <a:xfrm flipH="1">
            <a:off x="3879336" y="4383491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grpSp>
        <p:nvGrpSpPr>
          <p:cNvPr id="121" name="Группа 120"/>
          <p:cNvGrpSpPr/>
          <p:nvPr/>
        </p:nvGrpSpPr>
        <p:grpSpPr>
          <a:xfrm>
            <a:off x="1015504" y="3832827"/>
            <a:ext cx="1335735" cy="1622718"/>
            <a:chOff x="159537" y="570821"/>
            <a:chExt cx="1687735" cy="1997191"/>
          </a:xfrm>
        </p:grpSpPr>
        <p:grpSp>
          <p:nvGrpSpPr>
            <p:cNvPr id="128" name="Группа 127"/>
            <p:cNvGrpSpPr/>
            <p:nvPr/>
          </p:nvGrpSpPr>
          <p:grpSpPr>
            <a:xfrm>
              <a:off x="295453" y="570821"/>
              <a:ext cx="1551819" cy="1787160"/>
              <a:chOff x="295453" y="978433"/>
              <a:chExt cx="1551819" cy="1579348"/>
            </a:xfrm>
          </p:grpSpPr>
          <p:sp>
            <p:nvSpPr>
              <p:cNvPr id="146" name="Скругленный прямоугольник 145"/>
              <p:cNvSpPr/>
              <p:nvPr/>
            </p:nvSpPr>
            <p:spPr>
              <a:xfrm>
                <a:off x="315928" y="978433"/>
                <a:ext cx="1531344" cy="157934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48" name="TextBox 147"/>
              <p:cNvSpPr txBox="1"/>
              <p:nvPr/>
            </p:nvSpPr>
            <p:spPr>
              <a:xfrm>
                <a:off x="295453" y="1218571"/>
                <a:ext cx="1506806" cy="8622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Медсестра заполняет табель посещаемости</a:t>
                </a:r>
              </a:p>
            </p:txBody>
          </p:sp>
        </p:grpSp>
        <p:grpSp>
          <p:nvGrpSpPr>
            <p:cNvPr id="130" name="Группа 129"/>
            <p:cNvGrpSpPr/>
            <p:nvPr/>
          </p:nvGrpSpPr>
          <p:grpSpPr>
            <a:xfrm>
              <a:off x="159537" y="2107252"/>
              <a:ext cx="1244906" cy="460760"/>
              <a:chOff x="135671" y="2191935"/>
              <a:chExt cx="1244906" cy="460760"/>
            </a:xfrm>
          </p:grpSpPr>
          <p:sp>
            <p:nvSpPr>
              <p:cNvPr id="137" name="Скругленный прямоугольник 136"/>
              <p:cNvSpPr/>
              <p:nvPr/>
            </p:nvSpPr>
            <p:spPr>
              <a:xfrm>
                <a:off x="135671" y="2191935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139" name="TextBox 138"/>
              <p:cNvSpPr txBox="1"/>
              <p:nvPr/>
            </p:nvSpPr>
            <p:spPr>
              <a:xfrm>
                <a:off x="149196" y="2211722"/>
                <a:ext cx="1230634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40 мин</a:t>
                </a:r>
              </a:p>
            </p:txBody>
          </p:sp>
        </p:grpSp>
      </p:grpSp>
      <p:sp>
        <p:nvSpPr>
          <p:cNvPr id="159" name="Стрелка вправо 158"/>
          <p:cNvSpPr/>
          <p:nvPr/>
        </p:nvSpPr>
        <p:spPr>
          <a:xfrm flipH="1">
            <a:off x="2353506" y="4402542"/>
            <a:ext cx="253281" cy="2857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110" name="Багетная рамка 109"/>
          <p:cNvSpPr/>
          <p:nvPr/>
        </p:nvSpPr>
        <p:spPr>
          <a:xfrm>
            <a:off x="307268" y="370205"/>
            <a:ext cx="9137170" cy="1042416"/>
          </a:xfrm>
          <a:prstGeom prst="bevel">
            <a:avLst/>
          </a:prstGeom>
          <a:solidFill>
            <a:srgbClr val="B1F4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предыдущего состояния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примере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ежедневного сбора информации о присутствии детей в ДОО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0253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916351" y="2172428"/>
            <a:ext cx="5114926" cy="2609038"/>
            <a:chOff x="663763" y="1520614"/>
            <a:chExt cx="4062475" cy="2779416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663763" y="1560261"/>
              <a:ext cx="1539149" cy="2555627"/>
              <a:chOff x="663763" y="1852820"/>
              <a:chExt cx="1539149" cy="2258458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663763" y="1852820"/>
                <a:ext cx="1531344" cy="225845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671568" y="2113742"/>
                <a:ext cx="1531344" cy="12459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>
                    <a:solidFill>
                      <a:schemeClr val="bg1"/>
                    </a:solidFill>
                  </a:rPr>
                  <a:t>Педагоги заполняют табель посещаемости своей группы на сетевом хранилище</a:t>
                </a:r>
              </a:p>
            </p:txBody>
          </p:sp>
        </p:grpSp>
        <p:grpSp>
          <p:nvGrpSpPr>
            <p:cNvPr id="18" name="Группа 17"/>
            <p:cNvGrpSpPr/>
            <p:nvPr/>
          </p:nvGrpSpPr>
          <p:grpSpPr>
            <a:xfrm>
              <a:off x="2795534" y="1520614"/>
              <a:ext cx="1562554" cy="2555627"/>
              <a:chOff x="2795534" y="1817783"/>
              <a:chExt cx="1562554" cy="2258458"/>
            </a:xfrm>
          </p:grpSpPr>
          <p:sp>
            <p:nvSpPr>
              <p:cNvPr id="8" name="Скругленный прямоугольник 7"/>
              <p:cNvSpPr/>
              <p:nvPr/>
            </p:nvSpPr>
            <p:spPr>
              <a:xfrm>
                <a:off x="2826744" y="1817783"/>
                <a:ext cx="1531344" cy="225845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795534" y="2262991"/>
                <a:ext cx="1531344" cy="10141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>
                    <a:solidFill>
                      <a:schemeClr val="bg1"/>
                    </a:solidFill>
                  </a:rPr>
                  <a:t>Медицинская сестра заполняет общий табель посещаемости</a:t>
                </a:r>
              </a:p>
            </p:txBody>
          </p:sp>
        </p:grpSp>
        <p:grpSp>
          <p:nvGrpSpPr>
            <p:cNvPr id="26" name="Группа 25"/>
            <p:cNvGrpSpPr/>
            <p:nvPr/>
          </p:nvGrpSpPr>
          <p:grpSpPr>
            <a:xfrm>
              <a:off x="1213688" y="3839270"/>
              <a:ext cx="1244906" cy="460760"/>
              <a:chOff x="1189822" y="3923953"/>
              <a:chExt cx="1244906" cy="460760"/>
            </a:xfrm>
          </p:grpSpPr>
          <p:sp>
            <p:nvSpPr>
              <p:cNvPr id="24" name="Скругленный прямоугольник 23"/>
              <p:cNvSpPr/>
              <p:nvPr/>
            </p:nvSpPr>
            <p:spPr>
              <a:xfrm>
                <a:off x="1189822" y="3923953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1288973" y="3985056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5 мин</a:t>
                </a:r>
              </a:p>
            </p:txBody>
          </p:sp>
        </p:grpSp>
        <p:grpSp>
          <p:nvGrpSpPr>
            <p:cNvPr id="27" name="Группа 26"/>
            <p:cNvGrpSpPr/>
            <p:nvPr/>
          </p:nvGrpSpPr>
          <p:grpSpPr>
            <a:xfrm>
              <a:off x="3328927" y="3838042"/>
              <a:ext cx="1397311" cy="460760"/>
              <a:chOff x="1189821" y="3923953"/>
              <a:chExt cx="1397311" cy="460760"/>
            </a:xfrm>
          </p:grpSpPr>
          <p:sp>
            <p:nvSpPr>
              <p:cNvPr id="28" name="Скругленный прямоугольник 27"/>
              <p:cNvSpPr/>
              <p:nvPr/>
            </p:nvSpPr>
            <p:spPr>
              <a:xfrm>
                <a:off x="1189821" y="3923953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288973" y="3985056"/>
                <a:ext cx="1298159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15 мин</a:t>
                </a:r>
              </a:p>
            </p:txBody>
          </p:sp>
        </p:grpSp>
        <p:sp>
          <p:nvSpPr>
            <p:cNvPr id="39" name="Стрелка вправо 38"/>
            <p:cNvSpPr/>
            <p:nvPr/>
          </p:nvSpPr>
          <p:spPr>
            <a:xfrm>
              <a:off x="2210716" y="2633882"/>
              <a:ext cx="616032" cy="3516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267098" y="5316903"/>
            <a:ext cx="4300653" cy="1118165"/>
            <a:chOff x="2291510" y="5372936"/>
            <a:chExt cx="3569464" cy="821073"/>
          </a:xfrm>
        </p:grpSpPr>
        <p:sp>
          <p:nvSpPr>
            <p:cNvPr id="60" name="Пятиугольник 59"/>
            <p:cNvSpPr/>
            <p:nvPr/>
          </p:nvSpPr>
          <p:spPr>
            <a:xfrm>
              <a:off x="2291510" y="5372936"/>
              <a:ext cx="3569464" cy="821073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502200" y="5470998"/>
              <a:ext cx="3073707" cy="5637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63" b="1" dirty="0">
                  <a:solidFill>
                    <a:schemeClr val="bg1"/>
                  </a:solidFill>
                </a:rPr>
                <a:t>Время протекания </a:t>
              </a:r>
              <a:r>
                <a:rPr lang="ru-RU" sz="1463" b="1" dirty="0" smtClean="0">
                  <a:solidFill>
                    <a:schemeClr val="bg1"/>
                  </a:solidFill>
                </a:rPr>
                <a:t>процесса -   20 мин</a:t>
              </a:r>
            </a:p>
            <a:p>
              <a:endParaRPr lang="ru-RU" sz="1463" b="1" dirty="0" smtClean="0">
                <a:solidFill>
                  <a:schemeClr val="bg1"/>
                </a:solidFill>
              </a:endParaRPr>
            </a:p>
            <a:p>
              <a:r>
                <a:rPr lang="ru-RU" sz="1463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ОПТИМИЗАЦИЯ – 80%</a:t>
              </a:r>
              <a:endParaRPr lang="ru-RU" sz="1463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1" name="Багетная рамка 20"/>
          <p:cNvSpPr/>
          <p:nvPr/>
        </p:nvSpPr>
        <p:spPr>
          <a:xfrm>
            <a:off x="307268" y="370205"/>
            <a:ext cx="9137170" cy="1042416"/>
          </a:xfrm>
          <a:prstGeom prst="beve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примере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ежедневного сбора информации о присутствии детей в ДОО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8594"/>
          <a:stretch/>
        </p:blipFill>
        <p:spPr>
          <a:xfrm>
            <a:off x="6624264" y="1748669"/>
            <a:ext cx="2381026" cy="4829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58805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Группа 61"/>
          <p:cNvGrpSpPr/>
          <p:nvPr/>
        </p:nvGrpSpPr>
        <p:grpSpPr>
          <a:xfrm>
            <a:off x="420703" y="1714796"/>
            <a:ext cx="8849763" cy="4633335"/>
            <a:chOff x="517788" y="1319211"/>
            <a:chExt cx="10892016" cy="5702565"/>
          </a:xfrm>
        </p:grpSpPr>
        <p:grpSp>
          <p:nvGrpSpPr>
            <p:cNvPr id="49" name="Группа 48"/>
            <p:cNvGrpSpPr/>
            <p:nvPr/>
          </p:nvGrpSpPr>
          <p:grpSpPr>
            <a:xfrm>
              <a:off x="517788" y="2343048"/>
              <a:ext cx="10892016" cy="4283147"/>
              <a:chOff x="648158" y="1472716"/>
              <a:chExt cx="10892016" cy="4283147"/>
            </a:xfrm>
          </p:grpSpPr>
          <p:grpSp>
            <p:nvGrpSpPr>
              <p:cNvPr id="17" name="Группа 16"/>
              <p:cNvGrpSpPr/>
              <p:nvPr/>
            </p:nvGrpSpPr>
            <p:grpSpPr>
              <a:xfrm>
                <a:off x="648158" y="1520614"/>
                <a:ext cx="1531344" cy="2555627"/>
                <a:chOff x="648158" y="1817783"/>
                <a:chExt cx="1531344" cy="2258458"/>
              </a:xfrm>
            </p:grpSpPr>
            <p:sp>
              <p:nvSpPr>
                <p:cNvPr id="7" name="Скругленный прямоугольник 6"/>
                <p:cNvSpPr/>
                <p:nvPr/>
              </p:nvSpPr>
              <p:spPr>
                <a:xfrm>
                  <a:off x="648158" y="1817783"/>
                  <a:ext cx="1531344" cy="2258458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463"/>
                </a:p>
              </p:txBody>
            </p:sp>
            <p:sp>
              <p:nvSpPr>
                <p:cNvPr id="12" name="TextBox 11"/>
                <p:cNvSpPr txBox="1"/>
                <p:nvPr/>
              </p:nvSpPr>
              <p:spPr>
                <a:xfrm>
                  <a:off x="648158" y="1861850"/>
                  <a:ext cx="1531344" cy="205874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bg1"/>
                      </a:solidFill>
                    </a:rPr>
                    <a:t>Педагог копирует документ с рабочего места (ноутбук) на электронный носитель (</a:t>
                  </a:r>
                  <a:r>
                    <a:rPr lang="ru-RU" sz="1300" dirty="0" err="1">
                      <a:solidFill>
                        <a:schemeClr val="bg1"/>
                      </a:solidFill>
                    </a:rPr>
                    <a:t>флеш</a:t>
                  </a:r>
                  <a:r>
                    <a:rPr lang="ru-RU" sz="1300" dirty="0">
                      <a:solidFill>
                        <a:schemeClr val="bg1"/>
                      </a:solidFill>
                    </a:rPr>
                    <a:t>-карта)</a:t>
                  </a:r>
                </a:p>
              </p:txBody>
            </p:sp>
          </p:grpSp>
          <p:grpSp>
            <p:nvGrpSpPr>
              <p:cNvPr id="18" name="Группа 17"/>
              <p:cNvGrpSpPr/>
              <p:nvPr/>
            </p:nvGrpSpPr>
            <p:grpSpPr>
              <a:xfrm>
                <a:off x="2795534" y="1520614"/>
                <a:ext cx="1562554" cy="2555627"/>
                <a:chOff x="2795534" y="1817783"/>
                <a:chExt cx="1562554" cy="2258458"/>
              </a:xfrm>
            </p:grpSpPr>
            <p:sp>
              <p:nvSpPr>
                <p:cNvPr id="8" name="Скругленный прямоугольник 7"/>
                <p:cNvSpPr/>
                <p:nvPr/>
              </p:nvSpPr>
              <p:spPr>
                <a:xfrm>
                  <a:off x="2826744" y="1817783"/>
                  <a:ext cx="1531344" cy="2258458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463"/>
                </a:p>
              </p:txBody>
            </p:sp>
            <p:sp>
              <p:nvSpPr>
                <p:cNvPr id="13" name="TextBox 12"/>
                <p:cNvSpPr txBox="1"/>
                <p:nvPr/>
              </p:nvSpPr>
              <p:spPr>
                <a:xfrm>
                  <a:off x="2795534" y="2262991"/>
                  <a:ext cx="1531344" cy="97078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bg1"/>
                      </a:solidFill>
                    </a:rPr>
                    <a:t>Педагог несет </a:t>
                  </a:r>
                  <a:r>
                    <a:rPr lang="ru-RU" sz="1300" dirty="0" err="1">
                      <a:solidFill>
                        <a:schemeClr val="bg1"/>
                      </a:solidFill>
                    </a:rPr>
                    <a:t>флеш</a:t>
                  </a:r>
                  <a:r>
                    <a:rPr lang="ru-RU" sz="1300" dirty="0">
                      <a:solidFill>
                        <a:schemeClr val="bg1"/>
                      </a:solidFill>
                    </a:rPr>
                    <a:t>-карту в методический кабинет</a:t>
                  </a:r>
                </a:p>
              </p:txBody>
            </p:sp>
          </p:grpSp>
          <p:grpSp>
            <p:nvGrpSpPr>
              <p:cNvPr id="19" name="Группа 18"/>
              <p:cNvGrpSpPr/>
              <p:nvPr/>
            </p:nvGrpSpPr>
            <p:grpSpPr>
              <a:xfrm>
                <a:off x="5053070" y="1509420"/>
                <a:ext cx="1531344" cy="2566821"/>
                <a:chOff x="5053070" y="1509420"/>
                <a:chExt cx="1531344" cy="2566821"/>
              </a:xfrm>
            </p:grpSpPr>
            <p:sp>
              <p:nvSpPr>
                <p:cNvPr id="9" name="Скругленный прямоугольник 8"/>
                <p:cNvSpPr/>
                <p:nvPr/>
              </p:nvSpPr>
              <p:spPr>
                <a:xfrm>
                  <a:off x="5053070" y="1509420"/>
                  <a:ext cx="1531344" cy="2566821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463"/>
                </a:p>
              </p:txBody>
            </p:sp>
            <p:sp>
              <p:nvSpPr>
                <p:cNvPr id="14" name="TextBox 13"/>
                <p:cNvSpPr txBox="1"/>
                <p:nvPr/>
              </p:nvSpPr>
              <p:spPr>
                <a:xfrm>
                  <a:off x="5053070" y="1520614"/>
                  <a:ext cx="1531344" cy="23296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bg1"/>
                      </a:solidFill>
                    </a:rPr>
                    <a:t>Старший воспитатель копирует информацию с электронного носителя на свой персональный компьютер</a:t>
                  </a:r>
                </a:p>
              </p:txBody>
            </p:sp>
          </p:grpSp>
          <p:grpSp>
            <p:nvGrpSpPr>
              <p:cNvPr id="20" name="Группа 19"/>
              <p:cNvGrpSpPr/>
              <p:nvPr/>
            </p:nvGrpSpPr>
            <p:grpSpPr>
              <a:xfrm>
                <a:off x="7345499" y="1472716"/>
                <a:ext cx="1549706" cy="2566821"/>
                <a:chOff x="7258280" y="1817783"/>
                <a:chExt cx="1549706" cy="2258458"/>
              </a:xfrm>
            </p:grpSpPr>
            <p:sp>
              <p:nvSpPr>
                <p:cNvPr id="10" name="Скругленный прямоугольник 9"/>
                <p:cNvSpPr/>
                <p:nvPr/>
              </p:nvSpPr>
              <p:spPr>
                <a:xfrm>
                  <a:off x="7258280" y="1817783"/>
                  <a:ext cx="1531344" cy="2258458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463"/>
                </a:p>
              </p:txBody>
            </p:sp>
            <p:sp>
              <p:nvSpPr>
                <p:cNvPr id="15" name="TextBox 14"/>
                <p:cNvSpPr txBox="1"/>
                <p:nvPr/>
              </p:nvSpPr>
              <p:spPr>
                <a:xfrm>
                  <a:off x="7276642" y="2229940"/>
                  <a:ext cx="1531344" cy="9665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bg1"/>
                      </a:solidFill>
                    </a:rPr>
                    <a:t>Педагог возвращается на рабочее место</a:t>
                  </a:r>
                </a:p>
              </p:txBody>
            </p:sp>
          </p:grpSp>
          <p:grpSp>
            <p:nvGrpSpPr>
              <p:cNvPr id="21" name="Группа 20"/>
              <p:cNvGrpSpPr/>
              <p:nvPr/>
            </p:nvGrpSpPr>
            <p:grpSpPr>
              <a:xfrm>
                <a:off x="9670973" y="1520614"/>
                <a:ext cx="1531344" cy="2555627"/>
                <a:chOff x="9670973" y="1817783"/>
                <a:chExt cx="1531344" cy="2258458"/>
              </a:xfrm>
            </p:grpSpPr>
            <p:sp>
              <p:nvSpPr>
                <p:cNvPr id="11" name="Скругленный прямоугольник 10"/>
                <p:cNvSpPr/>
                <p:nvPr/>
              </p:nvSpPr>
              <p:spPr>
                <a:xfrm>
                  <a:off x="9670973" y="1817783"/>
                  <a:ext cx="1531344" cy="2258458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1463"/>
                </a:p>
              </p:txBody>
            </p:sp>
            <p:sp>
              <p:nvSpPr>
                <p:cNvPr id="16" name="TextBox 15"/>
                <p:cNvSpPr txBox="1"/>
                <p:nvPr/>
              </p:nvSpPr>
              <p:spPr>
                <a:xfrm>
                  <a:off x="9670973" y="2016769"/>
                  <a:ext cx="1531344" cy="140597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1300" dirty="0">
                      <a:solidFill>
                        <a:schemeClr val="bg1"/>
                      </a:solidFill>
                    </a:rPr>
                    <a:t>Педагог проводит очистку электронного носителя (</a:t>
                  </a:r>
                  <a:r>
                    <a:rPr lang="ru-RU" sz="1300" dirty="0" err="1">
                      <a:solidFill>
                        <a:schemeClr val="bg1"/>
                      </a:solidFill>
                    </a:rPr>
                    <a:t>флеш</a:t>
                  </a:r>
                  <a:r>
                    <a:rPr lang="ru-RU" sz="1300" dirty="0">
                      <a:solidFill>
                        <a:schemeClr val="bg1"/>
                      </a:solidFill>
                    </a:rPr>
                    <a:t>-карты)</a:t>
                  </a:r>
                </a:p>
              </p:txBody>
            </p:sp>
          </p:grpSp>
          <p:grpSp>
            <p:nvGrpSpPr>
              <p:cNvPr id="26" name="Группа 25"/>
              <p:cNvGrpSpPr/>
              <p:nvPr/>
            </p:nvGrpSpPr>
            <p:grpSpPr>
              <a:xfrm>
                <a:off x="1213688" y="3839270"/>
                <a:ext cx="1244906" cy="460760"/>
                <a:chOff x="1189822" y="3923953"/>
                <a:chExt cx="1244906" cy="460760"/>
              </a:xfrm>
            </p:grpSpPr>
            <p:sp>
              <p:nvSpPr>
                <p:cNvPr id="24" name="Скругленный прямоугольник 23"/>
                <p:cNvSpPr/>
                <p:nvPr/>
              </p:nvSpPr>
              <p:spPr>
                <a:xfrm>
                  <a:off x="1189822" y="3923953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25" name="TextBox 24"/>
                <p:cNvSpPr txBox="1"/>
                <p:nvPr/>
              </p:nvSpPr>
              <p:spPr>
                <a:xfrm>
                  <a:off x="1288973" y="3985056"/>
                  <a:ext cx="1046603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5 мин</a:t>
                  </a:r>
                </a:p>
              </p:txBody>
            </p:sp>
          </p:grpSp>
          <p:grpSp>
            <p:nvGrpSpPr>
              <p:cNvPr id="27" name="Группа 26"/>
              <p:cNvGrpSpPr/>
              <p:nvPr/>
            </p:nvGrpSpPr>
            <p:grpSpPr>
              <a:xfrm>
                <a:off x="3328928" y="3838042"/>
                <a:ext cx="1244906" cy="460760"/>
                <a:chOff x="1189822" y="3923953"/>
                <a:chExt cx="1244906" cy="460760"/>
              </a:xfrm>
            </p:grpSpPr>
            <p:sp>
              <p:nvSpPr>
                <p:cNvPr id="28" name="Скругленный прямоугольник 27"/>
                <p:cNvSpPr/>
                <p:nvPr/>
              </p:nvSpPr>
              <p:spPr>
                <a:xfrm>
                  <a:off x="1189822" y="3923953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1288973" y="3985056"/>
                  <a:ext cx="1046603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5 мин</a:t>
                  </a:r>
                </a:p>
              </p:txBody>
            </p:sp>
          </p:grpSp>
          <p:grpSp>
            <p:nvGrpSpPr>
              <p:cNvPr id="30" name="Группа 29"/>
              <p:cNvGrpSpPr/>
              <p:nvPr/>
            </p:nvGrpSpPr>
            <p:grpSpPr>
              <a:xfrm>
                <a:off x="5788172" y="3753312"/>
                <a:ext cx="1244906" cy="460760"/>
                <a:chOff x="1189822" y="3923953"/>
                <a:chExt cx="1244906" cy="460760"/>
              </a:xfrm>
            </p:grpSpPr>
            <p:sp>
              <p:nvSpPr>
                <p:cNvPr id="31" name="Скругленный прямоугольник 30"/>
                <p:cNvSpPr/>
                <p:nvPr/>
              </p:nvSpPr>
              <p:spPr>
                <a:xfrm>
                  <a:off x="1189822" y="3923953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32" name="TextBox 31"/>
                <p:cNvSpPr txBox="1"/>
                <p:nvPr/>
              </p:nvSpPr>
              <p:spPr>
                <a:xfrm>
                  <a:off x="1288973" y="3985056"/>
                  <a:ext cx="1046603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5 мин</a:t>
                  </a:r>
                </a:p>
              </p:txBody>
            </p:sp>
          </p:grpSp>
          <p:grpSp>
            <p:nvGrpSpPr>
              <p:cNvPr id="33" name="Группа 32"/>
              <p:cNvGrpSpPr/>
              <p:nvPr/>
            </p:nvGrpSpPr>
            <p:grpSpPr>
              <a:xfrm>
                <a:off x="7862371" y="3840132"/>
                <a:ext cx="1244906" cy="460760"/>
                <a:chOff x="1189822" y="3923953"/>
                <a:chExt cx="1244906" cy="460760"/>
              </a:xfrm>
            </p:grpSpPr>
            <p:sp>
              <p:nvSpPr>
                <p:cNvPr id="34" name="Скругленный прямоугольник 33"/>
                <p:cNvSpPr/>
                <p:nvPr/>
              </p:nvSpPr>
              <p:spPr>
                <a:xfrm>
                  <a:off x="1189822" y="3923953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35" name="TextBox 34"/>
                <p:cNvSpPr txBox="1"/>
                <p:nvPr/>
              </p:nvSpPr>
              <p:spPr>
                <a:xfrm>
                  <a:off x="1288973" y="3985056"/>
                  <a:ext cx="1046603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5 мин</a:t>
                  </a:r>
                </a:p>
              </p:txBody>
            </p:sp>
          </p:grpSp>
          <p:grpSp>
            <p:nvGrpSpPr>
              <p:cNvPr id="36" name="Группа 35"/>
              <p:cNvGrpSpPr/>
              <p:nvPr/>
            </p:nvGrpSpPr>
            <p:grpSpPr>
              <a:xfrm>
                <a:off x="10295268" y="3851261"/>
                <a:ext cx="1244906" cy="460760"/>
                <a:chOff x="1189822" y="3923953"/>
                <a:chExt cx="1244906" cy="460760"/>
              </a:xfrm>
            </p:grpSpPr>
            <p:sp>
              <p:nvSpPr>
                <p:cNvPr id="37" name="Скругленный прямоугольник 36"/>
                <p:cNvSpPr/>
                <p:nvPr/>
              </p:nvSpPr>
              <p:spPr>
                <a:xfrm>
                  <a:off x="1189822" y="3923953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38" name="TextBox 37"/>
                <p:cNvSpPr txBox="1"/>
                <p:nvPr/>
              </p:nvSpPr>
              <p:spPr>
                <a:xfrm>
                  <a:off x="1288973" y="3985056"/>
                  <a:ext cx="1046603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5 мин</a:t>
                  </a:r>
                </a:p>
              </p:txBody>
            </p:sp>
          </p:grpSp>
          <p:sp>
            <p:nvSpPr>
              <p:cNvPr id="39" name="Стрелка вправо 38"/>
              <p:cNvSpPr/>
              <p:nvPr/>
            </p:nvSpPr>
            <p:spPr>
              <a:xfrm>
                <a:off x="2210716" y="2633882"/>
                <a:ext cx="616032" cy="351689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0" name="Стрелка вправо 39"/>
              <p:cNvSpPr/>
              <p:nvPr/>
            </p:nvSpPr>
            <p:spPr>
              <a:xfrm>
                <a:off x="4409956" y="2616985"/>
                <a:ext cx="616032" cy="351689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1" name="Стрелка вправо 40"/>
              <p:cNvSpPr/>
              <p:nvPr/>
            </p:nvSpPr>
            <p:spPr>
              <a:xfrm>
                <a:off x="6682651" y="2622582"/>
                <a:ext cx="616032" cy="351689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2" name="Стрелка вправо 41"/>
              <p:cNvSpPr/>
              <p:nvPr/>
            </p:nvSpPr>
            <p:spPr>
              <a:xfrm>
                <a:off x="9008125" y="2614407"/>
                <a:ext cx="616032" cy="351689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3" name="Стрелка вправо 42"/>
              <p:cNvSpPr/>
              <p:nvPr/>
            </p:nvSpPr>
            <p:spPr>
              <a:xfrm rot="2557214">
                <a:off x="5456748" y="4249555"/>
                <a:ext cx="616032" cy="351689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4" name="Скругленный прямоугольник 43"/>
              <p:cNvSpPr/>
              <p:nvPr/>
            </p:nvSpPr>
            <p:spPr>
              <a:xfrm>
                <a:off x="6224530" y="4312021"/>
                <a:ext cx="1454227" cy="124048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6185971" y="4365747"/>
                <a:ext cx="1531344" cy="8523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300" dirty="0">
                    <a:solidFill>
                      <a:schemeClr val="bg1"/>
                    </a:solidFill>
                  </a:rPr>
                  <a:t>Составление сводного документа</a:t>
                </a:r>
              </a:p>
            </p:txBody>
          </p:sp>
          <p:grpSp>
            <p:nvGrpSpPr>
              <p:cNvPr id="46" name="Группа 45"/>
              <p:cNvGrpSpPr/>
              <p:nvPr/>
            </p:nvGrpSpPr>
            <p:grpSpPr>
              <a:xfrm>
                <a:off x="6716616" y="5295103"/>
                <a:ext cx="1244906" cy="460760"/>
                <a:chOff x="947253" y="3926482"/>
                <a:chExt cx="1244906" cy="460760"/>
              </a:xfrm>
            </p:grpSpPr>
            <p:sp>
              <p:nvSpPr>
                <p:cNvPr id="47" name="Скругленный прямоугольник 46"/>
                <p:cNvSpPr/>
                <p:nvPr/>
              </p:nvSpPr>
              <p:spPr>
                <a:xfrm>
                  <a:off x="947253" y="3926482"/>
                  <a:ext cx="1244906" cy="460760"/>
                </a:xfrm>
                <a:prstGeom prst="roundRect">
                  <a:avLst/>
                </a:prstGeom>
                <a:solidFill>
                  <a:schemeClr val="bg1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232172" indent="-232172" algn="ctr">
                    <a:buFont typeface="Arial" panose="020B0604020202020204" pitchFamily="34" charset="0"/>
                    <a:buChar char="•"/>
                  </a:pPr>
                  <a:endParaRPr lang="ru-RU" sz="1463"/>
                </a:p>
              </p:txBody>
            </p:sp>
            <p:sp>
              <p:nvSpPr>
                <p:cNvPr id="48" name="TextBox 47"/>
                <p:cNvSpPr txBox="1"/>
                <p:nvPr/>
              </p:nvSpPr>
              <p:spPr>
                <a:xfrm>
                  <a:off x="1003258" y="3985055"/>
                  <a:ext cx="1145755" cy="35986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232172" indent="-232172">
                    <a:buFont typeface="Arial" panose="020B0604020202020204" pitchFamily="34" charset="0"/>
                    <a:buChar char="•"/>
                  </a:pPr>
                  <a:r>
                    <a:rPr lang="ru-RU" sz="1300" b="1" i="1" dirty="0">
                      <a:solidFill>
                        <a:srgbClr val="002060"/>
                      </a:solidFill>
                    </a:rPr>
                    <a:t>20 мин</a:t>
                  </a:r>
                </a:p>
              </p:txBody>
            </p:sp>
          </p:grpSp>
        </p:grpSp>
        <p:grpSp>
          <p:nvGrpSpPr>
            <p:cNvPr id="53" name="Группа 52"/>
            <p:cNvGrpSpPr/>
            <p:nvPr/>
          </p:nvGrpSpPr>
          <p:grpSpPr>
            <a:xfrm>
              <a:off x="2140023" y="1319211"/>
              <a:ext cx="1881133" cy="975730"/>
              <a:chOff x="2140023" y="1319211"/>
              <a:chExt cx="1881133" cy="975730"/>
            </a:xfrm>
          </p:grpSpPr>
          <p:sp>
            <p:nvSpPr>
              <p:cNvPr id="50" name="Скругленная прямоугольная выноска 49"/>
              <p:cNvSpPr/>
              <p:nvPr/>
            </p:nvSpPr>
            <p:spPr>
              <a:xfrm flipH="1">
                <a:off x="2260289" y="1366608"/>
                <a:ext cx="1760867" cy="859315"/>
              </a:xfrm>
              <a:prstGeom prst="wedgeRoundRect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140023" y="1319211"/>
                <a:ext cx="1881133" cy="9757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Ожидание второго педагога, чтобы оставить рабочее место</a:t>
                </a:r>
              </a:p>
            </p:txBody>
          </p:sp>
        </p:grpSp>
        <p:grpSp>
          <p:nvGrpSpPr>
            <p:cNvPr id="55" name="Группа 54"/>
            <p:cNvGrpSpPr/>
            <p:nvPr/>
          </p:nvGrpSpPr>
          <p:grpSpPr>
            <a:xfrm flipH="1">
              <a:off x="5431038" y="1357332"/>
              <a:ext cx="1760867" cy="859315"/>
              <a:chOff x="2260289" y="1366608"/>
              <a:chExt cx="1760867" cy="859315"/>
            </a:xfrm>
          </p:grpSpPr>
          <p:sp>
            <p:nvSpPr>
              <p:cNvPr id="56" name="Скругленная прямоугольная выноска 55"/>
              <p:cNvSpPr/>
              <p:nvPr/>
            </p:nvSpPr>
            <p:spPr>
              <a:xfrm flipH="1">
                <a:off x="2260289" y="1366608"/>
                <a:ext cx="1760867" cy="859315"/>
              </a:xfrm>
              <a:prstGeom prst="wedgeRoundRectCallo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2263967" y="1366608"/>
                <a:ext cx="1757189" cy="7602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138" dirty="0">
                    <a:solidFill>
                      <a:schemeClr val="bg1"/>
                    </a:solidFill>
                  </a:rPr>
                  <a:t>Ожидание в очереди с другими педагогами</a:t>
                </a:r>
              </a:p>
            </p:txBody>
          </p:sp>
        </p:grpSp>
        <p:sp>
          <p:nvSpPr>
            <p:cNvPr id="60" name="Пятиугольник 59"/>
            <p:cNvSpPr/>
            <p:nvPr/>
          </p:nvSpPr>
          <p:spPr>
            <a:xfrm>
              <a:off x="1204046" y="6200703"/>
              <a:ext cx="3569465" cy="821073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268659" y="6292298"/>
              <a:ext cx="3073706" cy="6677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63" b="1" dirty="0">
                  <a:solidFill>
                    <a:schemeClr val="bg1"/>
                  </a:solidFill>
                </a:rPr>
                <a:t>Время протекания процесса</a:t>
              </a:r>
            </a:p>
            <a:p>
              <a:pPr algn="ctr"/>
              <a:r>
                <a:rPr lang="ru-RU" sz="1463" b="1" dirty="0">
                  <a:solidFill>
                    <a:schemeClr val="bg1"/>
                  </a:solidFill>
                </a:rPr>
                <a:t>41 мин</a:t>
              </a:r>
            </a:p>
          </p:txBody>
        </p:sp>
      </p:grpSp>
      <p:sp>
        <p:nvSpPr>
          <p:cNvPr id="54" name="Багетная рамка 53"/>
          <p:cNvSpPr/>
          <p:nvPr/>
        </p:nvSpPr>
        <p:spPr>
          <a:xfrm>
            <a:off x="307268" y="370205"/>
            <a:ext cx="9137170" cy="1042416"/>
          </a:xfrm>
          <a:prstGeom prst="bevel">
            <a:avLst/>
          </a:prstGeom>
          <a:solidFill>
            <a:srgbClr val="B1F4F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предыдущего состояния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примере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передачи документа от педагога старшему воспитателю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508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Группа 48"/>
          <p:cNvGrpSpPr/>
          <p:nvPr/>
        </p:nvGrpSpPr>
        <p:grpSpPr>
          <a:xfrm>
            <a:off x="4638819" y="1747206"/>
            <a:ext cx="5267181" cy="2924175"/>
            <a:chOff x="648158" y="1520614"/>
            <a:chExt cx="4078080" cy="2779416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648158" y="1520614"/>
              <a:ext cx="1531344" cy="2555627"/>
              <a:chOff x="648158" y="1817783"/>
              <a:chExt cx="1531344" cy="2258458"/>
            </a:xfrm>
          </p:grpSpPr>
          <p:sp>
            <p:nvSpPr>
              <p:cNvPr id="7" name="Скругленный прямоугольник 6"/>
              <p:cNvSpPr/>
              <p:nvPr/>
            </p:nvSpPr>
            <p:spPr>
              <a:xfrm>
                <a:off x="648158" y="1817783"/>
                <a:ext cx="1531344" cy="225845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648158" y="1967694"/>
                <a:ext cx="1531344" cy="16806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>
                    <a:solidFill>
                      <a:schemeClr val="bg1"/>
                    </a:solidFill>
                  </a:rPr>
                  <a:t>Педагог отправляет документ с рабочего места (ноутбук) на сетевое хранилище в папку старшего воспитателя</a:t>
                </a:r>
              </a:p>
            </p:txBody>
          </p:sp>
        </p:grpSp>
        <p:grpSp>
          <p:nvGrpSpPr>
            <p:cNvPr id="18" name="Группа 17"/>
            <p:cNvGrpSpPr/>
            <p:nvPr/>
          </p:nvGrpSpPr>
          <p:grpSpPr>
            <a:xfrm>
              <a:off x="2795534" y="1520614"/>
              <a:ext cx="1562554" cy="2555627"/>
              <a:chOff x="2795534" y="1817783"/>
              <a:chExt cx="1562554" cy="2258458"/>
            </a:xfrm>
          </p:grpSpPr>
          <p:sp>
            <p:nvSpPr>
              <p:cNvPr id="8" name="Скругленный прямоугольник 7"/>
              <p:cNvSpPr/>
              <p:nvPr/>
            </p:nvSpPr>
            <p:spPr>
              <a:xfrm>
                <a:off x="2826744" y="1817783"/>
                <a:ext cx="1531344" cy="2258458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63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2795534" y="2262991"/>
                <a:ext cx="1531344" cy="9970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ru-RU" sz="1600" dirty="0">
                    <a:solidFill>
                      <a:schemeClr val="bg1"/>
                    </a:solidFill>
                  </a:rPr>
                  <a:t>Старший воспитатель составляет сводный документ</a:t>
                </a:r>
              </a:p>
            </p:txBody>
          </p:sp>
        </p:grpSp>
        <p:grpSp>
          <p:nvGrpSpPr>
            <p:cNvPr id="26" name="Группа 25"/>
            <p:cNvGrpSpPr/>
            <p:nvPr/>
          </p:nvGrpSpPr>
          <p:grpSpPr>
            <a:xfrm>
              <a:off x="1213688" y="3839270"/>
              <a:ext cx="1244906" cy="460760"/>
              <a:chOff x="1189822" y="3923953"/>
              <a:chExt cx="1244906" cy="460760"/>
            </a:xfrm>
          </p:grpSpPr>
          <p:sp>
            <p:nvSpPr>
              <p:cNvPr id="24" name="Скругленный прямоугольник 23"/>
              <p:cNvSpPr/>
              <p:nvPr/>
            </p:nvSpPr>
            <p:spPr>
              <a:xfrm>
                <a:off x="1189822" y="3923953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1288973" y="3985056"/>
                <a:ext cx="1046603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2 мин</a:t>
                </a:r>
              </a:p>
            </p:txBody>
          </p:sp>
        </p:grpSp>
        <p:grpSp>
          <p:nvGrpSpPr>
            <p:cNvPr id="27" name="Группа 26"/>
            <p:cNvGrpSpPr/>
            <p:nvPr/>
          </p:nvGrpSpPr>
          <p:grpSpPr>
            <a:xfrm>
              <a:off x="3328927" y="3838042"/>
              <a:ext cx="1397311" cy="460760"/>
              <a:chOff x="1189821" y="3923953"/>
              <a:chExt cx="1397311" cy="460760"/>
            </a:xfrm>
          </p:grpSpPr>
          <p:sp>
            <p:nvSpPr>
              <p:cNvPr id="28" name="Скругленный прямоугольник 27"/>
              <p:cNvSpPr/>
              <p:nvPr/>
            </p:nvSpPr>
            <p:spPr>
              <a:xfrm>
                <a:off x="1189821" y="3923953"/>
                <a:ext cx="1244906" cy="460760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32172" indent="-232172" algn="ctr">
                  <a:buFont typeface="Arial" panose="020B0604020202020204" pitchFamily="34" charset="0"/>
                  <a:buChar char="•"/>
                </a:pPr>
                <a:endParaRPr lang="ru-RU" sz="1463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288973" y="3985056"/>
                <a:ext cx="1298159" cy="3598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32172" indent="-232172">
                  <a:buFont typeface="Arial" panose="020B0604020202020204" pitchFamily="34" charset="0"/>
                  <a:buChar char="•"/>
                </a:pPr>
                <a:r>
                  <a:rPr lang="ru-RU" sz="1300" b="1" i="1" dirty="0">
                    <a:solidFill>
                      <a:srgbClr val="002060"/>
                    </a:solidFill>
                  </a:rPr>
                  <a:t>20 мин</a:t>
                </a:r>
              </a:p>
            </p:txBody>
          </p:sp>
        </p:grpSp>
        <p:sp>
          <p:nvSpPr>
            <p:cNvPr id="39" name="Стрелка вправо 38"/>
            <p:cNvSpPr/>
            <p:nvPr/>
          </p:nvSpPr>
          <p:spPr>
            <a:xfrm>
              <a:off x="2210716" y="2633882"/>
              <a:ext cx="616032" cy="351689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5238250" y="5278515"/>
            <a:ext cx="3981037" cy="1170219"/>
            <a:chOff x="2291510" y="5372936"/>
            <a:chExt cx="3569464" cy="821073"/>
          </a:xfrm>
        </p:grpSpPr>
        <p:sp>
          <p:nvSpPr>
            <p:cNvPr id="60" name="Пятиугольник 59"/>
            <p:cNvSpPr/>
            <p:nvPr/>
          </p:nvSpPr>
          <p:spPr>
            <a:xfrm>
              <a:off x="2291510" y="5372936"/>
              <a:ext cx="3569464" cy="821073"/>
            </a:xfrm>
            <a:prstGeom prst="homePlat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63"/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413312" y="5495378"/>
              <a:ext cx="3073707" cy="538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63" b="1" dirty="0">
                  <a:solidFill>
                    <a:schemeClr val="bg1"/>
                  </a:solidFill>
                </a:rPr>
                <a:t>Время протекания </a:t>
              </a:r>
              <a:r>
                <a:rPr lang="ru-RU" sz="1463" b="1" dirty="0" smtClean="0">
                  <a:solidFill>
                    <a:schemeClr val="bg1"/>
                  </a:solidFill>
                </a:rPr>
                <a:t>процесса - 22 мин</a:t>
              </a:r>
            </a:p>
            <a:p>
              <a:endParaRPr lang="ru-RU" sz="1463" b="1" dirty="0">
                <a:solidFill>
                  <a:schemeClr val="bg1"/>
                </a:solidFill>
              </a:endParaRPr>
            </a:p>
            <a:p>
              <a:r>
                <a:rPr lang="ru-RU" sz="1463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ОПТИМИЗАЦИЯ – 46%</a:t>
              </a:r>
              <a:endParaRPr lang="ru-RU" sz="1463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0" name="Багетная рамка 19"/>
          <p:cNvSpPr/>
          <p:nvPr/>
        </p:nvSpPr>
        <p:spPr>
          <a:xfrm>
            <a:off x="307268" y="370205"/>
            <a:ext cx="9137170" cy="1042416"/>
          </a:xfrm>
          <a:prstGeom prst="bevel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процесса </a:t>
            </a:r>
            <a:endParaRPr lang="ru-RU" sz="2000" b="1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примере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передачи документа от педагога старшему воспитателю</a:t>
            </a:r>
            <a:endParaRPr lang="ru-RU" sz="1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452" r="23374"/>
          <a:stretch/>
        </p:blipFill>
        <p:spPr>
          <a:xfrm>
            <a:off x="342725" y="3089922"/>
            <a:ext cx="3971788" cy="2625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904062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агетная рамка 3"/>
          <p:cNvSpPr/>
          <p:nvPr/>
        </p:nvSpPr>
        <p:spPr>
          <a:xfrm>
            <a:off x="1843145" y="3844190"/>
            <a:ext cx="6520263" cy="791846"/>
          </a:xfrm>
          <a:prstGeom prst="bevel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9917" y="234202"/>
            <a:ext cx="8306717" cy="2412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6722205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1405</TotalTime>
  <Words>767</Words>
  <Application>Microsoft Office PowerPoint</Application>
  <PresentationFormat>Лист A4 (210x297 мм)</PresentationFormat>
  <Paragraphs>157</Paragraphs>
  <Slides>16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Диаграмма «Спагетти» текущего состояния информационного обмена в МАДОУ «Детский сад № 435»</dc:title>
  <dc:creator>Марина Потапова</dc:creator>
  <cp:lastModifiedBy>avo</cp:lastModifiedBy>
  <cp:revision>85</cp:revision>
  <dcterms:created xsi:type="dcterms:W3CDTF">2022-11-08T12:28:14Z</dcterms:created>
  <dcterms:modified xsi:type="dcterms:W3CDTF">2024-12-20T13:08:30Z</dcterms:modified>
</cp:coreProperties>
</file>