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3"/>
  </p:notesMasterIdLst>
  <p:handoutMasterIdLst>
    <p:handoutMasterId r:id="rId84"/>
  </p:handoutMasterIdLst>
  <p:sldIdLst>
    <p:sldId id="256" r:id="rId5"/>
    <p:sldId id="266" r:id="rId6"/>
    <p:sldId id="257" r:id="rId7"/>
    <p:sldId id="268" r:id="rId8"/>
    <p:sldId id="262" r:id="rId9"/>
    <p:sldId id="269" r:id="rId10"/>
    <p:sldId id="273" r:id="rId11"/>
    <p:sldId id="270" r:id="rId12"/>
    <p:sldId id="271" r:id="rId13"/>
    <p:sldId id="272" r:id="rId14"/>
    <p:sldId id="274" r:id="rId15"/>
    <p:sldId id="275" r:id="rId16"/>
    <p:sldId id="276" r:id="rId17"/>
    <p:sldId id="336" r:id="rId18"/>
    <p:sldId id="337" r:id="rId19"/>
    <p:sldId id="277" r:id="rId20"/>
    <p:sldId id="291" r:id="rId21"/>
    <p:sldId id="279" r:id="rId22"/>
    <p:sldId id="261" r:id="rId23"/>
    <p:sldId id="263" r:id="rId24"/>
    <p:sldId id="264" r:id="rId25"/>
    <p:sldId id="265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299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8" r:id="rId82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723" autoAdjust="0"/>
  </p:normalViewPr>
  <p:slideViewPr>
    <p:cSldViewPr snapToGrid="0" showGuides="1">
      <p:cViewPr varScale="1">
        <p:scale>
          <a:sx n="65" d="100"/>
          <a:sy n="65" d="100"/>
        </p:scale>
        <p:origin x="-696" y="-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330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76" Type="http://schemas.openxmlformats.org/officeDocument/2006/relationships/slide" Target="slides/slide72.xml"/><Relationship Id="rId8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87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notesMaster" Target="notesMasters/notesMaster1.xml"/><Relationship Id="rId88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>
              <a:latin typeface="Arial" panose="020B0604020202020204" pitchFamily="34" charset="0"/>
            </a:endParaRPr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8F8E447-D05B-4FFA-97D1-0D40619C5058}" type="datetime1">
              <a:rPr lang="ru-RU" smtClean="0">
                <a:latin typeface="Arial" panose="020B0604020202020204" pitchFamily="34" charset="0"/>
              </a:rPr>
              <a:pPr rtl="0"/>
              <a:t>27.09.2024</a:t>
            </a:fld>
            <a:endParaRPr lang="ru-RU">
              <a:latin typeface="Arial" panose="020B0604020202020204" pitchFamily="34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>
              <a:latin typeface="Arial" panose="020B0604020202020204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6834459-7356-44BF-850D-8B30C4FB3B6B}" type="slidenum">
              <a:rPr lang="ru-RU">
                <a:latin typeface="Arial" panose="020B0604020202020204" pitchFamily="34" charset="0"/>
              </a:rPr>
              <a:pPr rtl="0"/>
              <a:t>‹#›</a:t>
            </a:fld>
            <a:endParaRPr 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59AB7BB4-B381-4B36-A878-801C2D535B6C}" type="datetime1">
              <a:rPr lang="ru-RU" noProof="0" smtClean="0"/>
              <a:pPr/>
              <a:t>27.09.2024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0A3C37BE-C303-496D-B5CD-85F2937540FC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r>
              <a:rPr lang="ru-RU" b="1" i="1">
                <a:latin typeface="Arial" pitchFamily="34" charset="0"/>
                <a:cs typeface="Arial" pitchFamily="34" charset="0"/>
              </a:rPr>
              <a:t>ПРИМЕЧАНИЕ.</a:t>
            </a:r>
          </a:p>
          <a:p>
            <a:pPr rtl="0"/>
            <a:r>
              <a:rPr lang="ru-RU" i="1">
                <a:latin typeface="Arial" pitchFamily="34" charset="0"/>
                <a:cs typeface="Arial" pitchFamily="34" charset="0"/>
              </a:rPr>
              <a:t>Чтобы изменить изображение на этом слайде, выберите рисунок и удалите его. Затем нажмите значок «Рисунки» в заполнителе, чтобы вставить изображение.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0A3C37BE-C303-496D-B5CD-85F2937540FC}" type="slidenum">
              <a:rPr lang="ru-RU" smtClean="0"/>
              <a:pPr rtl="0"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06150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A3C37BE-C303-496D-B5CD-85F2937540FC}" type="slidenum">
              <a:rPr lang="ru-RU" smtClean="0"/>
              <a:pPr rtl="0"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04686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A3C37BE-C303-496D-B5CD-85F2937540FC}" type="slidenum">
              <a:rPr lang="ru-RU" smtClean="0"/>
              <a:pPr rtl="0"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43239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A3C37BE-C303-496D-B5CD-85F2937540FC}" type="slidenum">
              <a:rPr lang="ru-RU" smtClean="0"/>
              <a:pPr rtl="0"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2010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A3C37BE-C303-496D-B5CD-85F2937540FC}" type="slidenum">
              <a:rPr lang="ru-RU" smtClean="0"/>
              <a:pPr rtl="0"/>
              <a:t>5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165868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A3C37BE-C303-496D-B5CD-85F2937540FC}" type="slidenum">
              <a:rPr lang="ru-RU" smtClean="0"/>
              <a:pPr rtl="0"/>
              <a:t>19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47612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A3C37BE-C303-496D-B5CD-85F2937540FC}" type="slidenum">
              <a:rPr lang="ru-RU" smtClean="0"/>
              <a:pPr rtl="0"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071158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A3C37BE-C303-496D-B5CD-85F2937540FC}" type="slidenum">
              <a:rPr lang="ru-RU" smtClean="0"/>
              <a:pPr rtl="0"/>
              <a:t>21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48843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0A3C37BE-C303-496D-B5CD-85F2937540FC}" type="slidenum">
              <a:rPr lang="ru-RU" smtClean="0"/>
              <a:pPr rtl="0"/>
              <a:t>22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2285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rtlCol="0" anchor="ctr">
            <a:normAutofit/>
          </a:bodyPr>
          <a:lstStyle>
            <a:lvl1pPr algn="l">
              <a:defRPr sz="4400" cap="all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Arial" panose="020B0604020202020204" pitchFamily="34" charset="0"/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D8B4D001-6C79-4FD1-AF42-71BB3FA1B742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pPr rtl="0"/>
            <a:fld id="{0FF54DE5-C571-48E8-A5BC-B369434E2F44}" type="slidenum">
              <a:rPr lang="ru-RU" noProof="0" smtClean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CB0CC20-FBBA-4D4C-99D3-BD35DB445E5E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noProof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Титульный слайд с рисун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rtlCol="0" anchor="ctr">
            <a:normAutofit/>
          </a:bodyPr>
          <a:lstStyle>
            <a:lvl1pPr algn="l">
              <a:defRPr sz="4400" cap="all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11" name="Рисунок 10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 rtlCol="0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Arial" panose="020B0604020202020204" pitchFamily="34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grpSp>
        <p:nvGrpSpPr>
          <p:cNvPr id="13" name="Группа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Прямая соединительная линия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Прямоугольник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Прямая соединительная линия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единительная линия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Прямоугольник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noProof="0">
                <a:latin typeface="Arial" panose="020B0604020202020204" pitchFamily="34" charset="0"/>
              </a:endParaRPr>
            </a:p>
          </p:txBody>
        </p:sp>
        <p:grpSp>
          <p:nvGrpSpPr>
            <p:cNvPr id="11" name="Группа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Прямая соединительная линия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Прямая соединительная линия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rtlCol="0"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104899" y="4655956"/>
            <a:ext cx="10071099" cy="50975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8FF4DDC-A71E-4CFA-82E6-280290985665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noProof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1104900" y="1600200"/>
            <a:ext cx="4914900" cy="4571999"/>
          </a:xfrm>
        </p:spPr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172200" y="1600200"/>
            <a:ext cx="4914900" cy="4571999"/>
          </a:xfrm>
        </p:spPr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114F0B8-33FA-40F9-A58A-30DB4BB279E6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noProof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104900" y="1600200"/>
            <a:ext cx="4919472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1104900" y="2424112"/>
            <a:ext cx="4919472" cy="3748088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6166110" y="1600200"/>
            <a:ext cx="4919472" cy="823912"/>
          </a:xfrm>
        </p:spPr>
        <p:txBody>
          <a:bodyPr rtlCol="0"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6166110" y="2424112"/>
            <a:ext cx="4919472" cy="3748088"/>
          </a:xfrm>
        </p:spPr>
        <p:txBody>
          <a:bodyPr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03FD05-CCB6-4703-95F1-035600F1D8EA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noProof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65C484-0CAA-4CAD-9AE3-9374BF849181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noProof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CC01BF4-B79E-49A8-881C-E61A40A3E9DD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noProof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104900" y="1600200"/>
            <a:ext cx="4384548" cy="45720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5641848" y="1600199"/>
            <a:ext cx="5445252" cy="4572001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6340FF9-C789-4B98-9496-8946B23EDA26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noProof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104900" y="1600200"/>
            <a:ext cx="3396996" cy="4572000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1FF03FF-A43A-40BF-83AB-CE3349878E54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noProof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8E68B7-A3F8-4FEF-882B-7944E2A82704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noProof="0"/>
              <a:pPr rtl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=""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1104900" y="365125"/>
            <a:ext cx="8098896" cy="5811838"/>
          </a:xfrm>
        </p:spPr>
        <p:txBody>
          <a:bodyPr vert="eaVert" rtlCol="0"/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208174E-23E9-4832-894F-8EBFA04B2056}" type="datetime1">
              <a:rPr lang="ru-RU" noProof="0" smtClean="0"/>
              <a:pPr rtl="0"/>
              <a:t>27.09.2024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0FF54DE5-C571-48E8-A5BC-B369434E2F44}" type="slidenum">
              <a:rPr lang="ru-RU" noProof="0"/>
              <a:pPr rtl="0"/>
              <a:t>‹#›</a:t>
            </a:fld>
            <a:endParaRPr lang="ru-RU" noProof="0"/>
          </a:p>
        </p:txBody>
      </p:sp>
      <p:grpSp>
        <p:nvGrpSpPr>
          <p:cNvPr id="7" name="Группа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  <a:p>
            <a:pPr lvl="5" rtl="0"/>
            <a:r>
              <a:rPr lang="ru-RU" noProof="0"/>
              <a:t>Шестой уровень</a:t>
            </a:r>
          </a:p>
          <a:p>
            <a:pPr lvl="6" rtl="0"/>
            <a:r>
              <a:rPr lang="ru-RU" noProof="0"/>
              <a:t>Седьмой уровень</a:t>
            </a:r>
          </a:p>
          <a:p>
            <a:pPr lvl="7" rtl="0"/>
            <a:r>
              <a:rPr lang="ru-RU" noProof="0"/>
              <a:t>Восьмой уровень</a:t>
            </a:r>
          </a:p>
          <a:p>
            <a:pPr lvl="8" rtl="0"/>
            <a:r>
              <a:rPr lang="ru-RU" noProof="0"/>
              <a:t>Девятый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E92A1406-CFD2-48C3-B2D4-06D1DAAD4CAE}" type="datetime1">
              <a:rPr lang="ru-RU" noProof="0" smtClean="0"/>
              <a:pPr/>
              <a:t>27.09.2024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0FF54DE5-C571-48E8-A5BC-B369434E2F4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15" name="Группа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Прямая соединительная линия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=""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Times New Roman" panose="02020603050405020304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9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9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9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9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9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Niro\Desktop\20240927_081423%20(1).mp4" TargetMode="Externa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jpe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230736" y="2115084"/>
            <a:ext cx="6608214" cy="2627832"/>
          </a:xfrm>
        </p:spPr>
        <p:txBody>
          <a:bodyPr rtlCol="0" anchor="ctr">
            <a:normAutofit/>
          </a:bodyPr>
          <a:lstStyle/>
          <a:p>
            <a:pPr rtl="0"/>
            <a:r>
              <a:rPr lang="ru-RU" sz="3600" noProof="1"/>
              <a:t>Панорама трудов сотрудников Нижегородского института развития образования</a:t>
            </a:r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>
          <a:xfrm>
            <a:off x="136733" y="4742916"/>
            <a:ext cx="6702217" cy="724433"/>
          </a:xfrm>
        </p:spPr>
        <p:txBody>
          <a:bodyPr rtlCol="0"/>
          <a:lstStyle/>
          <a:p>
            <a:pPr rtl="0"/>
            <a:r>
              <a:rPr lang="ru-RU" noProof="1"/>
              <a:t>Виртуальная книжная выставка к 95-летию ГБОУ ДПО НИРО</a:t>
            </a:r>
          </a:p>
        </p:txBody>
      </p:sp>
      <p:pic>
        <p:nvPicPr>
          <p:cNvPr id="4" name="Рисунок 3" descr="Открытая книга на столе, размытые полки с книгами на заднем плане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890" r="8890"/>
          <a:stretch>
            <a:fillRect/>
          </a:stretch>
        </p:blipFill>
        <p:spPr/>
      </p:pic>
    </p:spTree>
    <p:extLst>
      <p:ext uri="{BB962C8B-B14F-4D97-AF65-F5344CB8AC3E}">
        <p14:creationId xmlns="" xmlns:p14="http://schemas.microsoft.com/office/powerpoint/2010/main" val="1652133998"/>
      </p:ext>
    </p:extLst>
  </p:cSld>
  <p:clrMapOvr>
    <a:masterClrMapping/>
  </p:clrMapOvr>
  <p:transition spd="med">
    <p:dissolve/>
    <p:sndAc>
      <p:stSnd>
        <p:snd r:embed="rId3" name="applaus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6213" y="76200"/>
            <a:ext cx="10299369" cy="1154394"/>
          </a:xfrm>
        </p:spPr>
        <p:txBody>
          <a:bodyPr rtlCol="0"/>
          <a:lstStyle/>
          <a:p>
            <a:pPr rtl="0"/>
            <a:r>
              <a:rPr lang="ru-RU" noProof="1"/>
              <a:t>Нижегородскому институту развития образования – 95 лет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3646" y="2272145"/>
            <a:ext cx="4995663" cy="4110182"/>
          </a:xfrm>
        </p:spPr>
        <p:txBody>
          <a:bodyPr rtlCol="0">
            <a:normAutofit/>
          </a:bodyPr>
          <a:lstStyle/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ru-RU" b="1" noProof="1"/>
              <a:t>   Региональный информационно-библиотечный центр </a:t>
            </a:r>
            <a:r>
              <a:rPr lang="ru-RU" noProof="1"/>
              <a:t>предлагает вашему вниманию виртуальную версию книжной выставки научных и методических трудов сотрудников ГБОУ ДПО НИРО, весомый вклад в систему повышения квалификации учителей Нижегородской области которых проверен временем, а также современные  работы преподавателей кафедр института. </a:t>
            </a:r>
          </a:p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ru-RU" noProof="1"/>
              <a:t>Все издания доступны для чтения </a:t>
            </a:r>
          </a:p>
          <a:p>
            <a:pPr rtl="0">
              <a:lnSpc>
                <a:spcPct val="100000"/>
              </a:lnSpc>
              <a:spcBef>
                <a:spcPts val="0"/>
              </a:spcBef>
            </a:pPr>
            <a:r>
              <a:rPr lang="ru-RU" noProof="1"/>
              <a:t>в </a:t>
            </a:r>
            <a:r>
              <a:rPr lang="ru-RU" b="1" noProof="1"/>
              <a:t>библиотеке РИБЦ</a:t>
            </a:r>
            <a:r>
              <a:rPr lang="ru-RU" noProof="1"/>
              <a:t>.</a:t>
            </a:r>
          </a:p>
        </p:txBody>
      </p:sp>
      <p:pic>
        <p:nvPicPr>
          <p:cNvPr id="7" name="Рисунок 6" descr="20240828_090357.jpg"/>
          <p:cNvPicPr>
            <a:picLocks noGrp="1" noChangeAspect="1"/>
          </p:cNvPicPr>
          <p:nvPr>
            <p:ph type="pic" idx="1"/>
          </p:nvPr>
        </p:nvPicPr>
        <p:blipFill>
          <a:blip r:embed="rId4" cstate="print"/>
          <a:srcRect t="2604" b="2604"/>
          <a:stretch>
            <a:fillRect/>
          </a:stretch>
        </p:blipFill>
        <p:spPr>
          <a:xfrm>
            <a:off x="5024125" y="1627909"/>
            <a:ext cx="6430912" cy="4572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683544629"/>
      </p:ext>
    </p:extLst>
  </p:cSld>
  <p:clrMapOvr>
    <a:masterClrMapping/>
  </p:clrMapOvr>
  <p:transition spd="med">
    <p:wipe dir="d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Издания сотрудников ГБОУ ДПО НИРО</a:t>
            </a:r>
          </a:p>
        </p:txBody>
      </p:sp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384562" y="1508333"/>
            <a:ext cx="5424236" cy="4663867"/>
          </a:xfrm>
        </p:spPr>
        <p:txBody>
          <a:bodyPr rtlCol="0">
            <a:normAutofit/>
          </a:bodyPr>
          <a:lstStyle/>
          <a:p>
            <a:pPr rtl="0">
              <a:lnSpc>
                <a:spcPct val="150000"/>
              </a:lnSpc>
              <a:spcBef>
                <a:spcPts val="3000"/>
              </a:spcBef>
            </a:pPr>
            <a:r>
              <a:rPr lang="ru-RU" sz="3200" noProof="1"/>
              <a:t>Монографии</a:t>
            </a:r>
          </a:p>
          <a:p>
            <a:pPr rtl="0">
              <a:lnSpc>
                <a:spcPct val="150000"/>
              </a:lnSpc>
              <a:spcBef>
                <a:spcPts val="3000"/>
              </a:spcBef>
            </a:pPr>
            <a:r>
              <a:rPr lang="ru-RU" sz="3200" noProof="1" smtClean="0"/>
              <a:t>Учебно-методические </a:t>
            </a:r>
            <a:r>
              <a:rPr lang="ru-RU" sz="3200" noProof="1"/>
              <a:t>издания кафедр института</a:t>
            </a:r>
          </a:p>
          <a:p>
            <a:pPr rtl="0">
              <a:lnSpc>
                <a:spcPct val="150000"/>
              </a:lnSpc>
              <a:spcBef>
                <a:spcPts val="3000"/>
              </a:spcBef>
            </a:pPr>
            <a:r>
              <a:rPr lang="ru-RU" sz="3200" noProof="1" smtClean="0"/>
              <a:t>Материалы конференций</a:t>
            </a:r>
            <a:endParaRPr lang="ru-RU" sz="3200" noProof="1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A45D7385-A24F-74D9-BCEF-9B9AD947008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808797" y="1508333"/>
            <a:ext cx="5276785" cy="37494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4255301"/>
      </p:ext>
    </p:extLst>
  </p:cSld>
  <p:clrMapOvr>
    <a:masterClrMapping/>
  </p:clrMapOvr>
  <p:transition spd="med">
    <p:wipe dir="u"/>
    <p:sndAc>
      <p:stSnd>
        <p:snd r:embed="rId3" name="applaus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ru-RU" noProof="1"/>
              <a:t>Монографии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endParaRPr lang="ru-RU" noProof="1"/>
          </a:p>
          <a:p>
            <a:pPr rtl="0"/>
            <a:r>
              <a:rPr lang="ru-RU" noProof="1"/>
              <a:t>Труды основателей научных школ института и работы современных педагогов кафедр 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9B4A35EC-04D8-5DEF-8C84-68FCB4EB88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313" y="1325988"/>
            <a:ext cx="5947873" cy="33139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315647518"/>
      </p:ext>
    </p:extLst>
  </p:cSld>
  <p:clrMapOvr>
    <a:masterClrMapping/>
  </p:clrMapOvr>
  <p:transition spd="med">
    <p:wipe/>
    <p:sndAc>
      <p:stSnd>
        <p:snd r:embed="rId3" name="applaus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Монографии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14627" y="3608961"/>
            <a:ext cx="2698616" cy="3025302"/>
          </a:xfrm>
        </p:spPr>
        <p:txBody>
          <a:bodyPr rtlCol="0">
            <a:normAutofit fontScale="25000" lnSpcReduction="20000"/>
          </a:bodyPr>
          <a:lstStyle/>
          <a:p>
            <a:pPr rtl="0">
              <a:lnSpc>
                <a:spcPct val="120000"/>
              </a:lnSpc>
            </a:pPr>
            <a:endParaRPr lang="ru-RU" sz="4800" noProof="1" smtClean="0"/>
          </a:p>
          <a:p>
            <a:pPr rtl="0">
              <a:lnSpc>
                <a:spcPct val="120000"/>
              </a:lnSpc>
            </a:pPr>
            <a:endParaRPr lang="ru-RU" sz="4800" noProof="1" smtClean="0"/>
          </a:p>
          <a:p>
            <a:pPr rtl="0">
              <a:lnSpc>
                <a:spcPct val="120000"/>
              </a:lnSpc>
            </a:pPr>
            <a:endParaRPr lang="ru-RU" sz="4800" noProof="1" smtClean="0"/>
          </a:p>
          <a:p>
            <a:pPr rtl="0">
              <a:lnSpc>
                <a:spcPct val="120000"/>
              </a:lnSpc>
            </a:pPr>
            <a:endParaRPr lang="ru-RU" sz="4800" noProof="1" smtClean="0"/>
          </a:p>
          <a:p>
            <a:pPr rtl="0">
              <a:lnSpc>
                <a:spcPct val="120000"/>
              </a:lnSpc>
            </a:pPr>
            <a:endParaRPr lang="ru-RU" sz="4800" noProof="1" smtClean="0"/>
          </a:p>
          <a:p>
            <a:pPr rtl="0">
              <a:lnSpc>
                <a:spcPct val="120000"/>
              </a:lnSpc>
            </a:pPr>
            <a:endParaRPr lang="ru-RU" sz="4800" noProof="1" smtClean="0"/>
          </a:p>
          <a:p>
            <a:pPr rtl="0">
              <a:lnSpc>
                <a:spcPct val="120000"/>
              </a:lnSpc>
            </a:pPr>
            <a:endParaRPr lang="ru-RU" sz="4800" noProof="1" smtClean="0"/>
          </a:p>
          <a:p>
            <a:pPr rtl="0">
              <a:lnSpc>
                <a:spcPct val="120000"/>
              </a:lnSpc>
            </a:pPr>
            <a:endParaRPr lang="ru-RU" sz="4800" noProof="1" smtClean="0"/>
          </a:p>
          <a:p>
            <a:pPr rtl="0">
              <a:lnSpc>
                <a:spcPct val="120000"/>
              </a:lnSpc>
            </a:pPr>
            <a:endParaRPr lang="ru-RU" sz="4800" noProof="1" smtClean="0"/>
          </a:p>
          <a:p>
            <a:pPr rtl="0">
              <a:lnSpc>
                <a:spcPct val="120000"/>
              </a:lnSpc>
            </a:pPr>
            <a:r>
              <a:rPr lang="ru-RU" sz="4800" noProof="1" smtClean="0"/>
              <a:t>Людмила </a:t>
            </a:r>
            <a:r>
              <a:rPr lang="ru-RU" sz="4800" noProof="1"/>
              <a:t>Сергеевна Сековец</a:t>
            </a:r>
          </a:p>
          <a:p>
            <a:pPr rtl="0">
              <a:lnSpc>
                <a:spcPct val="120000"/>
              </a:lnSpc>
            </a:pPr>
            <a:r>
              <a:rPr lang="ru-RU" sz="4800" noProof="1"/>
              <a:t>Доктор педагогических наук.  Профессор</a:t>
            </a:r>
            <a:r>
              <a:rPr lang="ru-RU" sz="4800" noProof="1" smtClean="0"/>
              <a:t>. Автор </a:t>
            </a:r>
            <a:r>
              <a:rPr lang="ru-RU" sz="4800" noProof="1"/>
              <a:t>целого ряда научных работ и учебных </a:t>
            </a:r>
            <a:r>
              <a:rPr lang="ru-RU" sz="4800" noProof="1" smtClean="0"/>
              <a:t>пособий, Почётный </a:t>
            </a:r>
            <a:r>
              <a:rPr lang="ru-RU" sz="4800" noProof="1"/>
              <a:t>работник высшего профессионального образования России</a:t>
            </a:r>
            <a:r>
              <a:rPr lang="ru-RU" sz="4800" noProof="1" smtClean="0"/>
              <a:t>.</a:t>
            </a:r>
            <a:endParaRPr lang="ru-RU" sz="4800" noProof="1"/>
          </a:p>
          <a:p>
            <a:pPr rtl="0">
              <a:lnSpc>
                <a:spcPct val="120000"/>
              </a:lnSpc>
            </a:pPr>
            <a:r>
              <a:rPr lang="ru-RU" sz="4800" noProof="1" smtClean="0"/>
              <a:t>Работала </a:t>
            </a:r>
            <a:r>
              <a:rPr lang="ru-RU" sz="4800" noProof="1"/>
              <a:t>заведующей кафедрой коррекционной педагогики и специальной психологии ГБОУ ДПО «Нижегородский институт развития образования». Была одним из ведущих специалистов страны в области коррекционной педагогики</a:t>
            </a:r>
            <a:r>
              <a:rPr lang="ru-RU" sz="4400" noProof="1"/>
              <a:t>.</a:t>
            </a:r>
          </a:p>
          <a:p>
            <a:pPr rtl="0"/>
            <a:endParaRPr lang="ru-RU" noProof="1"/>
          </a:p>
        </p:txBody>
      </p:sp>
      <p:pic>
        <p:nvPicPr>
          <p:cNvPr id="8" name="Объект 7">
            <a:extLst>
              <a:ext uri="{FF2B5EF4-FFF2-40B4-BE49-F238E27FC236}">
                <a16:creationId xmlns="" xmlns:a16="http://schemas.microsoft.com/office/drawing/2014/main" id="{4291DE26-BBB3-7A50-B8B8-675C4DF1476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7276" y="1446983"/>
            <a:ext cx="1475412" cy="21933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908800" y="1702340"/>
            <a:ext cx="4176782" cy="817124"/>
          </a:xfrm>
        </p:spPr>
        <p:txBody>
          <a:bodyPr rtlCol="0">
            <a:normAutofit fontScale="25000" lnSpcReduction="20000"/>
          </a:bodyPr>
          <a:lstStyle/>
          <a:p>
            <a:endParaRPr lang="ru-RU" sz="4800" b="1" dirty="0">
              <a:effectLst/>
              <a:ea typeface="Calibri" panose="020F0502020204030204" pitchFamily="34" charset="0"/>
            </a:endParaRPr>
          </a:p>
          <a:p>
            <a:endParaRPr lang="ru-RU" sz="4800" b="1" dirty="0" smtClean="0">
              <a:effectLst/>
              <a:ea typeface="Calibri" panose="020F0502020204030204" pitchFamily="34" charset="0"/>
            </a:endParaRPr>
          </a:p>
          <a:p>
            <a:pPr>
              <a:lnSpc>
                <a:spcPct val="120000"/>
              </a:lnSpc>
            </a:pPr>
            <a:r>
              <a:rPr lang="ru-RU" sz="4800" b="1" dirty="0" err="1" smtClean="0">
                <a:effectLst/>
                <a:ea typeface="Calibri" panose="020F0502020204030204" pitchFamily="34" charset="0"/>
              </a:rPr>
              <a:t>Сековец</a:t>
            </a:r>
            <a:r>
              <a:rPr lang="ru-RU" sz="4800" b="1" dirty="0" smtClean="0">
                <a:effectLst/>
                <a:ea typeface="Calibri" panose="020F0502020204030204" pitchFamily="34" charset="0"/>
              </a:rPr>
              <a:t>  </a:t>
            </a:r>
            <a:r>
              <a:rPr lang="ru-RU" sz="4800" b="1" dirty="0">
                <a:effectLst/>
                <a:ea typeface="Calibri" panose="020F0502020204030204" pitchFamily="34" charset="0"/>
              </a:rPr>
              <a:t>Л. С</a:t>
            </a:r>
            <a:r>
              <a:rPr lang="ru-RU" sz="4800" dirty="0">
                <a:effectLst/>
                <a:ea typeface="Calibri" panose="020F0502020204030204" pitchFamily="34" charset="0"/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ru-RU" sz="4800" dirty="0">
                <a:ea typeface="Calibri" panose="020F0502020204030204" pitchFamily="34" charset="0"/>
              </a:rPr>
              <a:t>   </a:t>
            </a:r>
            <a:r>
              <a:rPr lang="ru-RU" sz="4800" dirty="0">
                <a:effectLst/>
                <a:ea typeface="Calibri" panose="020F0502020204030204" pitchFamily="34" charset="0"/>
              </a:rPr>
              <a:t>Коррекционная направленность физического воспитания дошкольников с нарушениями зрения: монография / Л. С. </a:t>
            </a:r>
            <a:r>
              <a:rPr lang="ru-RU" sz="4800" dirty="0" err="1">
                <a:effectLst/>
                <a:ea typeface="Calibri" panose="020F0502020204030204" pitchFamily="34" charset="0"/>
              </a:rPr>
              <a:t>Сековец</a:t>
            </a:r>
            <a:r>
              <a:rPr lang="ru-RU" sz="4800" dirty="0">
                <a:effectLst/>
                <a:ea typeface="Calibri" panose="020F0502020204030204" pitchFamily="34" charset="0"/>
              </a:rPr>
              <a:t>. – Нижний Новгород : Вектор-</a:t>
            </a:r>
            <a:r>
              <a:rPr lang="ru-RU" sz="4800" dirty="0" err="1">
                <a:effectLst/>
                <a:ea typeface="Calibri" panose="020F0502020204030204" pitchFamily="34" charset="0"/>
              </a:rPr>
              <a:t>ТиС</a:t>
            </a:r>
            <a:r>
              <a:rPr lang="ru-RU" sz="4800" dirty="0">
                <a:effectLst/>
                <a:ea typeface="Calibri" panose="020F0502020204030204" pitchFamily="34" charset="0"/>
              </a:rPr>
              <a:t>, 2008. – 440 с.</a:t>
            </a:r>
          </a:p>
          <a:p>
            <a:pPr rtl="0"/>
            <a:endParaRPr lang="ru-RU" noProof="1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825674" y="2424112"/>
            <a:ext cx="4259908" cy="4133706"/>
          </a:xfrm>
        </p:spPr>
        <p:txBody>
          <a:bodyPr rtlCol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монографии обобщен многолетний опыт исследований автора по проблеме физического воспитания детей с монокулярным зрением и представлена </a:t>
            </a:r>
            <a:r>
              <a:rPr lang="ru-RU" sz="13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разработанная автором модель коррекционной работы в процессе физического воспитания дошкольников с монокулярным зрением</a:t>
            </a:r>
            <a:r>
              <a:rPr lang="ru-RU" sz="13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основные компоненты методической работы в ДОУ компенсирующего и комбинированного видов, а также в группах кратковременного пребывания детей и в условиях интегрированного обучения и воспитания дошкольников. Книга рекомендуется преподавателям высших учебных заведений, институтов повышения квалификации и переподготовки кадров, учителям дефектологии, студентам дошкольных и дефектологических факультетов педагогических университетов. </a:t>
            </a:r>
            <a:endParaRPr lang="ru-RU" sz="1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endParaRPr lang="ru-RU" sz="1300" noProof="1"/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B1CAFD47-3E79-391E-2A03-650592FE13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590" y="1520530"/>
            <a:ext cx="2864034" cy="39705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224495804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CCAF148-569D-C5BA-293F-53383291CF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Монографии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FF4F7C2-7373-59E2-F035-54ED018504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8404" y="3920246"/>
            <a:ext cx="2233560" cy="2315183"/>
          </a:xfrm>
        </p:spPr>
        <p:txBody>
          <a:bodyPr>
            <a:normAutofit fontScale="25000" lnSpcReduction="20000"/>
          </a:bodyPr>
          <a:lstStyle/>
          <a:p>
            <a:pPr algn="ctr">
              <a:lnSpc>
                <a:spcPct val="120000"/>
              </a:lnSpc>
            </a:pPr>
            <a:r>
              <a:rPr lang="ru-RU" sz="4800" dirty="0" err="1"/>
              <a:t>Шамрей</a:t>
            </a:r>
            <a:r>
              <a:rPr lang="ru-RU" sz="4800" dirty="0"/>
              <a:t> Людмила </a:t>
            </a:r>
            <a:r>
              <a:rPr lang="ru-RU" sz="4800" dirty="0" smtClean="0"/>
              <a:t>Васильевна.</a:t>
            </a:r>
          </a:p>
          <a:p>
            <a:pPr algn="ctr">
              <a:lnSpc>
                <a:spcPct val="120000"/>
              </a:lnSpc>
            </a:pPr>
            <a:endParaRPr lang="ru-RU" sz="4800" dirty="0" smtClean="0"/>
          </a:p>
          <a:p>
            <a:pPr algn="ctr">
              <a:lnSpc>
                <a:spcPct val="120000"/>
              </a:lnSpc>
            </a:pPr>
            <a:r>
              <a:rPr lang="ru-RU" sz="4800" dirty="0" smtClean="0"/>
              <a:t>Доктор </a:t>
            </a:r>
            <a:r>
              <a:rPr lang="ru-RU" sz="4800" dirty="0"/>
              <a:t>педагогических наук, профессор. </a:t>
            </a:r>
          </a:p>
          <a:p>
            <a:pPr algn="ctr">
              <a:lnSpc>
                <a:spcPct val="120000"/>
              </a:lnSpc>
            </a:pPr>
            <a:r>
              <a:rPr lang="ru-RU" sz="4800" dirty="0" smtClean="0"/>
              <a:t>Долгое время возглавляла  кафедру </a:t>
            </a:r>
            <a:r>
              <a:rPr lang="ru-RU" sz="4800" dirty="0"/>
              <a:t>словесности и культурологии ГБОУ ДПО НИРО. </a:t>
            </a:r>
            <a:endParaRPr lang="ru-RU" sz="4800" dirty="0" smtClean="0"/>
          </a:p>
          <a:p>
            <a:pPr algn="ctr">
              <a:lnSpc>
                <a:spcPct val="120000"/>
              </a:lnSpc>
            </a:pPr>
            <a:r>
              <a:rPr lang="ru-RU" sz="4800" dirty="0" smtClean="0"/>
              <a:t>Заслуженный </a:t>
            </a:r>
            <a:r>
              <a:rPr lang="ru-RU" sz="4800" dirty="0"/>
              <a:t>работник высшей школы РФ </a:t>
            </a:r>
          </a:p>
          <a:p>
            <a:endParaRPr lang="ru-RU" dirty="0"/>
          </a:p>
        </p:txBody>
      </p:sp>
      <p:pic>
        <p:nvPicPr>
          <p:cNvPr id="7" name="Объект 6">
            <a:extLst>
              <a:ext uri="{FF2B5EF4-FFF2-40B4-BE49-F238E27FC236}">
                <a16:creationId xmlns="" xmlns:a16="http://schemas.microsoft.com/office/drawing/2014/main" id="{A7672160-1775-52C0-6B40-59DC2E49FE9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228570" y="1501181"/>
            <a:ext cx="1723758" cy="23165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7482330F-0962-6C5D-8274-4BBBB995A3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8913" y="1507788"/>
            <a:ext cx="4596669" cy="115759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1200" dirty="0" err="1"/>
              <a:t>Шамрей</a:t>
            </a:r>
            <a:r>
              <a:rPr lang="ru-RU" sz="1200" dirty="0"/>
              <a:t> Л. В.</a:t>
            </a:r>
          </a:p>
          <a:p>
            <a:pPr>
              <a:lnSpc>
                <a:spcPct val="100000"/>
              </a:lnSpc>
            </a:pPr>
            <a:r>
              <a:rPr lang="ru-RU" sz="1200" dirty="0"/>
              <a:t> Роль образно-ассоциативного мышления в развитии читателя-школьника : монография / Л. В. </a:t>
            </a:r>
            <a:r>
              <a:rPr lang="ru-RU" sz="1200" dirty="0" err="1"/>
              <a:t>Шамрей</a:t>
            </a:r>
            <a:r>
              <a:rPr lang="ru-RU" sz="1200" dirty="0"/>
              <a:t>; сост. и науч. ред. М. И. </a:t>
            </a:r>
            <a:r>
              <a:rPr lang="ru-RU" sz="1200" dirty="0" err="1"/>
              <a:t>Шутан</a:t>
            </a:r>
            <a:r>
              <a:rPr lang="ru-RU" sz="1200" dirty="0"/>
              <a:t>, Л. В. </a:t>
            </a:r>
            <a:r>
              <a:rPr lang="ru-RU" sz="1200" dirty="0" err="1"/>
              <a:t>Дербенцева</a:t>
            </a:r>
            <a:r>
              <a:rPr lang="ru-RU" sz="1200" dirty="0"/>
              <a:t>. – Нижний Новгород</a:t>
            </a:r>
            <a:r>
              <a:rPr lang="ru-RU" sz="1200" dirty="0" smtClean="0"/>
              <a:t>, : Нижегородский институт развития образвания,2019</a:t>
            </a:r>
            <a:r>
              <a:rPr lang="ru-RU" sz="1200" dirty="0"/>
              <a:t>. – 226 с.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="" xmlns:a16="http://schemas.microsoft.com/office/drawing/2014/main" id="{5AFF09CD-C797-535C-CD7B-3B0B29D792AE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599" y="1519515"/>
            <a:ext cx="3001969" cy="4119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C818055-2260-B52D-18FE-A2309013C19E}"/>
              </a:ext>
            </a:extLst>
          </p:cNvPr>
          <p:cNvSpPr txBox="1"/>
          <p:nvPr/>
        </p:nvSpPr>
        <p:spPr>
          <a:xfrm>
            <a:off x="6488912" y="2922662"/>
            <a:ext cx="4649257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Монография представляет обобщение теоретических и методических трудов Л. В.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Шамрей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и адресована школьным учителям, преподавателям литературы и методики ее преподавания в вузах и системе повышения квалификации учителей, студентам –филологам, аспирантам и научным работникам в области педагогики</a:t>
            </a:r>
          </a:p>
        </p:txBody>
      </p:sp>
    </p:spTree>
    <p:extLst>
      <p:ext uri="{BB962C8B-B14F-4D97-AF65-F5344CB8AC3E}">
        <p14:creationId xmlns="" xmlns:p14="http://schemas.microsoft.com/office/powerpoint/2010/main" val="1377771563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899" y="3980874"/>
            <a:ext cx="2441865" cy="1985818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2000" dirty="0" smtClean="0"/>
              <a:t>Мстислав Исаакович </a:t>
            </a:r>
            <a:r>
              <a:rPr lang="ru-RU" sz="2000" dirty="0" err="1" smtClean="0"/>
              <a:t>Шутан</a:t>
            </a:r>
            <a:r>
              <a:rPr lang="ru-RU" sz="2000" dirty="0" smtClean="0"/>
              <a:t>.</a:t>
            </a:r>
          </a:p>
          <a:p>
            <a:pPr algn="ctr"/>
            <a:r>
              <a:rPr lang="ru-RU" sz="2000" dirty="0" smtClean="0"/>
              <a:t>Заслуженный учитель РФ, доктор педагогических наук, кандидат филологических наук, профессор.</a:t>
            </a:r>
          </a:p>
          <a:p>
            <a:pPr algn="ctr"/>
            <a:r>
              <a:rPr lang="ru-RU" sz="2000" dirty="0" smtClean="0"/>
              <a:t>Заведовал кафедрой гуманитарного образования </a:t>
            </a:r>
            <a:r>
              <a:rPr lang="ru-RU" sz="2000" dirty="0" smtClean="0"/>
              <a:t>ГБОУ ДПО</a:t>
            </a:r>
            <a:r>
              <a:rPr lang="ru-RU" sz="2000" dirty="0" smtClean="0"/>
              <a:t> НИРО </a:t>
            </a:r>
            <a:r>
              <a:rPr lang="ru-RU" b="0" dirty="0" smtClean="0"/>
              <a:t> </a:t>
            </a:r>
            <a:endParaRPr lang="ru-RU" dirty="0"/>
          </a:p>
        </p:txBody>
      </p:sp>
      <p:pic>
        <p:nvPicPr>
          <p:cNvPr id="7" name="Содержимое 6" descr="2024-3-1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20058" y="1551709"/>
            <a:ext cx="2512810" cy="23213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428509" y="1431636"/>
            <a:ext cx="4657073" cy="992476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ru-RU" sz="2500" dirty="0" err="1" smtClean="0"/>
              <a:t>Шутан</a:t>
            </a:r>
            <a:r>
              <a:rPr lang="ru-RU" sz="2500" dirty="0" smtClean="0"/>
              <a:t> М. И. </a:t>
            </a:r>
          </a:p>
          <a:p>
            <a:pPr>
              <a:lnSpc>
                <a:spcPct val="120000"/>
              </a:lnSpc>
            </a:pPr>
            <a:r>
              <a:rPr lang="ru-RU" sz="2500" dirty="0" smtClean="0"/>
              <a:t>Ученик и литературное произведение : монография / М. И. </a:t>
            </a:r>
            <a:r>
              <a:rPr lang="ru-RU" sz="2500" dirty="0" err="1" smtClean="0"/>
              <a:t>Шутан</a:t>
            </a:r>
            <a:r>
              <a:rPr lang="ru-RU" sz="2500" dirty="0" smtClean="0"/>
              <a:t>. – Новосибирск : ООО «Агентство СИБПРИНТ»,2012. – 267 с.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410036" y="2424112"/>
            <a:ext cx="4675546" cy="3748088"/>
          </a:xfrm>
        </p:spPr>
        <p:txBody>
          <a:bodyPr>
            <a:normAutofit/>
          </a:bodyPr>
          <a:lstStyle/>
          <a:p>
            <a:r>
              <a:rPr lang="ru-RU" sz="1600" dirty="0" smtClean="0"/>
              <a:t>В монографии Заслуженного учителя РФ, доктора педагогических наук, кандидата филологических наук </a:t>
            </a:r>
            <a:r>
              <a:rPr lang="ru-RU" sz="1600" dirty="0" err="1" smtClean="0"/>
              <a:t>Шутана</a:t>
            </a:r>
            <a:r>
              <a:rPr lang="ru-RU" sz="1600" dirty="0" smtClean="0"/>
              <a:t> М. И. раскрываются способы вовлечения школьников в диалог с искусством художественного слова, при этом особое внимание уделяется </a:t>
            </a:r>
            <a:r>
              <a:rPr lang="ru-RU" sz="1600" dirty="0" err="1" smtClean="0"/>
              <a:t>полифункциональности</a:t>
            </a:r>
            <a:r>
              <a:rPr lang="ru-RU" sz="1600" dirty="0" smtClean="0"/>
              <a:t> приёмов изучения произведения и диагностике литературного развития выпускников. В структуру монографии вписаны развёрнутые описания уроков в 5-11 классах. Издание адресовано преподавателям литературы, методистам  и студентам</a:t>
            </a:r>
            <a:endParaRPr lang="ru-RU" sz="1600" dirty="0"/>
          </a:p>
        </p:txBody>
      </p:sp>
      <p:pic>
        <p:nvPicPr>
          <p:cNvPr id="8" name="Рисунок 7" descr="670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7080" y="1514762"/>
            <a:ext cx="2643351" cy="37130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C4BC832-12ED-5BDA-5F0F-CABF134876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Монографии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76B38E35-B548-A26F-459E-69E86D78CE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89891" y="3740727"/>
            <a:ext cx="2761673" cy="2796260"/>
          </a:xfrm>
        </p:spPr>
        <p:txBody>
          <a:bodyPr>
            <a:noAutofit/>
          </a:bodyPr>
          <a:lstStyle/>
          <a:p>
            <a:pPr algn="ctr"/>
            <a:r>
              <a:rPr lang="ru-RU" sz="1400" dirty="0" smtClean="0"/>
              <a:t>Вадим Тихонович </a:t>
            </a:r>
            <a:r>
              <a:rPr lang="ru-RU" sz="1400" dirty="0" err="1" smtClean="0"/>
              <a:t>Чичикин</a:t>
            </a:r>
            <a:r>
              <a:rPr lang="ru-RU" sz="1400" dirty="0" smtClean="0"/>
              <a:t>,</a:t>
            </a:r>
          </a:p>
          <a:p>
            <a:pPr algn="ctr"/>
            <a:r>
              <a:rPr lang="ru-RU" sz="1400" b="0" dirty="0" smtClean="0"/>
              <a:t>первый заведующий кафедрой теории и методики физического воспитания и основ безопасности жизнедеятельности </a:t>
            </a:r>
            <a:r>
              <a:rPr lang="ru-RU" sz="1400" b="0" dirty="0" smtClean="0"/>
              <a:t>образования ГБОУ ДПО НИРО,</a:t>
            </a:r>
          </a:p>
          <a:p>
            <a:pPr algn="ctr"/>
            <a:r>
              <a:rPr lang="ru-RU" sz="1400" b="0" dirty="0" smtClean="0"/>
              <a:t> </a:t>
            </a:r>
            <a:r>
              <a:rPr lang="ru-RU" sz="1400" b="0" dirty="0" smtClean="0"/>
              <a:t>профессор, доктор педагогических наук, действительный член Академии гуманитарных наук, заслуженный работник физической культуры  РФ</a:t>
            </a:r>
            <a:endParaRPr lang="ru-RU" sz="1400" b="0" dirty="0"/>
          </a:p>
        </p:txBody>
      </p:sp>
      <p:pic>
        <p:nvPicPr>
          <p:cNvPr id="8" name="Объект 7">
            <a:extLst>
              <a:ext uri="{FF2B5EF4-FFF2-40B4-BE49-F238E27FC236}">
                <a16:creationId xmlns="" xmlns:a16="http://schemas.microsoft.com/office/drawing/2014/main" id="{85F175DC-2FE1-FCDF-BE30-42F17FFA393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454712"/>
            <a:ext cx="2719947" cy="22904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71E23595-FAEC-54E2-4DA0-76A0D3145F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973368" y="1454712"/>
            <a:ext cx="4112214" cy="969400"/>
          </a:xfrm>
        </p:spPr>
        <p:txBody>
          <a:bodyPr>
            <a:normAutofit fontScale="55000" lnSpcReduction="20000"/>
          </a:bodyPr>
          <a:lstStyle/>
          <a:p>
            <a:r>
              <a:rPr lang="ru-RU" dirty="0" err="1"/>
              <a:t>Чичикин</a:t>
            </a:r>
            <a:r>
              <a:rPr lang="ru-RU" dirty="0"/>
              <a:t> В. Т.</a:t>
            </a:r>
          </a:p>
          <a:p>
            <a:r>
              <a:rPr lang="ru-RU" dirty="0"/>
              <a:t> Структура и регуляция профессиональной готовности педагога физической культуры : монография / В. Т. </a:t>
            </a:r>
            <a:r>
              <a:rPr lang="ru-RU" dirty="0" err="1"/>
              <a:t>Чичикин</a:t>
            </a:r>
            <a:r>
              <a:rPr lang="ru-RU" dirty="0"/>
              <a:t>. – Нижний Новгород : Нижегородский институт развития образования, 2011. – 256 с.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C1723715-AA9D-FCAA-8EB6-937E73EE2C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73368" y="2563737"/>
            <a:ext cx="4112213" cy="3545233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 </a:t>
            </a:r>
            <a:r>
              <a:rPr lang="ru-RU" sz="2300" dirty="0"/>
              <a:t>В монографии представлены материалы, связанные с изучением научно-методических основ решения проблемы социальной регуляции профессиональной готовности педагога вообще и физической культуры в частности. Рассматривается система оснований, определяющих социальную регуляцию профессиональной готовности.</a:t>
            </a:r>
          </a:p>
          <a:p>
            <a:r>
              <a:rPr lang="ru-RU" sz="2300" dirty="0"/>
              <a:t>   Материалы монографии могут быть полезны  для практической и исследовательской деятельности специалистов, работающих в сфере педагогического образования</a:t>
            </a:r>
            <a:r>
              <a:rPr lang="ru-RU" dirty="0"/>
              <a:t>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5FD4D021-E769-0A82-43F4-25A90ACAE5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2045" y="1537708"/>
            <a:ext cx="2774123" cy="37825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757646539"/>
      </p:ext>
    </p:extLst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0247" y="4241260"/>
            <a:ext cx="2839026" cy="2247089"/>
          </a:xfrm>
        </p:spPr>
        <p:txBody>
          <a:bodyPr>
            <a:normAutofit fontScale="62500" lnSpcReduction="2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2600" dirty="0" smtClean="0"/>
              <a:t>Элеонора Павловна  Костина, </a:t>
            </a:r>
          </a:p>
          <a:p>
            <a:pPr algn="ctr"/>
            <a:r>
              <a:rPr lang="ru-RU" sz="2600" b="0" dirty="0" smtClean="0"/>
              <a:t>кандидат педагогических наук, доцент, основатель и первая заведующая </a:t>
            </a:r>
            <a:r>
              <a:rPr lang="ru-RU" b="0" i="1" dirty="0" smtClean="0"/>
              <a:t>кафедрой дошкольной педагогики</a:t>
            </a:r>
            <a:r>
              <a:rPr lang="ru-RU" b="0" dirty="0" smtClean="0"/>
              <a:t> (1988 год) в Горьковском Институте усовершенствования </a:t>
            </a:r>
            <a:r>
              <a:rPr lang="ru-RU" b="0" dirty="0" smtClean="0"/>
              <a:t>учителей, профессор кафедры управления дошкольным образованием ГБОУ ДПО НИРО.</a:t>
            </a:r>
            <a:endParaRPr lang="ru-RU" b="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954982" y="2807855"/>
            <a:ext cx="4659844" cy="3777771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ru-RU" sz="2500" dirty="0" smtClean="0"/>
              <a:t>В монографии доктора педагогических наук, профессора кафедры управления дошкольным образованием НИРО Э. П. Костиной обоснованы содержательная и процессуальная части педагогической технологии музыкального образования детей, обеспечивающие целостность развития </a:t>
            </a:r>
            <a:r>
              <a:rPr lang="ru-RU" sz="2500" dirty="0" err="1" smtClean="0"/>
              <a:t>креативности</a:t>
            </a:r>
            <a:r>
              <a:rPr lang="ru-RU" sz="2500" dirty="0" smtClean="0"/>
              <a:t> ребенка в процессе его приобщения к музыкальной культуре. </a:t>
            </a:r>
          </a:p>
          <a:p>
            <a:pPr>
              <a:lnSpc>
                <a:spcPct val="120000"/>
              </a:lnSpc>
            </a:pPr>
            <a:r>
              <a:rPr lang="ru-RU" sz="2500" dirty="0" smtClean="0"/>
              <a:t>   Издание адресовано научным работникам, преподавателям и студентам педагогических вузов и колледжей, а также может быть полезно музыкальным руководителям, заведующим и старшим воспитателям ДОУ, специалистам и методистам системы дошкольного воспитания.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287491" y="1505526"/>
            <a:ext cx="3753403" cy="1305767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ru-RU" sz="5600" dirty="0" smtClean="0"/>
              <a:t>Костина  Э. П. </a:t>
            </a:r>
          </a:p>
          <a:p>
            <a:pPr>
              <a:lnSpc>
                <a:spcPct val="120000"/>
              </a:lnSpc>
            </a:pPr>
            <a:r>
              <a:rPr lang="ru-RU" sz="4800" dirty="0" err="1" smtClean="0"/>
              <a:t>Креативная</a:t>
            </a:r>
            <a:r>
              <a:rPr lang="ru-RU" sz="4800" dirty="0" smtClean="0"/>
              <a:t> педагогическая технология музыкального образования дошкольников : монография / Э. П. Костина. – Нижний Новгород : Нижегородский институт развития образвания,2011. – 417 с.</a:t>
            </a:r>
          </a:p>
          <a:p>
            <a:endParaRPr lang="ru-RU" dirty="0"/>
          </a:p>
        </p:txBody>
      </p:sp>
      <p:pic>
        <p:nvPicPr>
          <p:cNvPr id="8" name="Содержимое 7" descr="20240916_085557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1163779" y="1408112"/>
            <a:ext cx="2153715" cy="27959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670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9346" y="1437433"/>
            <a:ext cx="3023377" cy="4270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80655" y="4729017"/>
            <a:ext cx="2142836" cy="1394691"/>
          </a:xfrm>
        </p:spPr>
        <p:txBody>
          <a:bodyPr>
            <a:noAutofit/>
          </a:bodyPr>
          <a:lstStyle/>
          <a:p>
            <a:pPr algn="ctr"/>
            <a:endParaRPr lang="ru-RU" sz="1400" dirty="0" smtClean="0"/>
          </a:p>
          <a:p>
            <a:pPr algn="ctr"/>
            <a:endParaRPr lang="ru-RU" sz="1400" dirty="0" smtClean="0"/>
          </a:p>
          <a:p>
            <a:pPr algn="ctr"/>
            <a:r>
              <a:rPr lang="ru-RU" sz="1400" dirty="0" smtClean="0"/>
              <a:t>Игнатьева Галина Александровна,</a:t>
            </a:r>
          </a:p>
          <a:p>
            <a:pPr algn="ctr"/>
            <a:r>
              <a:rPr lang="ru-RU" sz="1400" b="0" dirty="0" smtClean="0"/>
              <a:t>доктор педагогических наук, доцент, была заведующая кафедрой педагогики и образовательных технологий Нижегородского института развития образования.</a:t>
            </a:r>
            <a:endParaRPr lang="ru-RU" sz="1400" dirty="0"/>
          </a:p>
        </p:txBody>
      </p:sp>
      <p:pic>
        <p:nvPicPr>
          <p:cNvPr id="7" name="Содержимое 6" descr="thumb_63ff538c25a3d.45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71418" y="1444408"/>
            <a:ext cx="1997724" cy="24313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48582" y="1413163"/>
            <a:ext cx="4537000" cy="1394691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20000"/>
              </a:lnSpc>
            </a:pPr>
            <a:r>
              <a:rPr lang="ru-RU" dirty="0" smtClean="0"/>
              <a:t>Игнатьева Г. А. </a:t>
            </a:r>
          </a:p>
          <a:p>
            <a:pPr>
              <a:lnSpc>
                <a:spcPct val="120000"/>
              </a:lnSpc>
            </a:pPr>
            <a:r>
              <a:rPr lang="ru-RU" dirty="0" err="1" smtClean="0"/>
              <a:t>Деятельностное</a:t>
            </a:r>
            <a:r>
              <a:rPr lang="ru-RU" dirty="0" smtClean="0"/>
              <a:t> содержание профессионального развития педагога в системе </a:t>
            </a:r>
            <a:r>
              <a:rPr lang="ru-RU" dirty="0" err="1" smtClean="0"/>
              <a:t>постдипломного</a:t>
            </a:r>
            <a:r>
              <a:rPr lang="ru-RU" dirty="0" smtClean="0"/>
              <a:t> образования : монография / Г. А. Игнатьева. – Нижний Новгород: Нижегородский гуманитарный центр,2005. – 344 с.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456218" y="2854036"/>
            <a:ext cx="4629364" cy="331816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 В работе обоснованы принципы и технологии организации содержания современного профессионального образования педагога. Большое внимание уделяется практическим аспектам проектирования новой модели профессионального развития педагога как самообучающейся организации в условиях дополнительного профессионального образования. </a:t>
            </a:r>
          </a:p>
          <a:p>
            <a:r>
              <a:rPr lang="ru-RU" dirty="0" smtClean="0"/>
              <a:t>Монография адресуется научным и практическим работникам системы повышения квалификации, а также руководителям образовательных учреждений, которые занимаются организацией проектного эксперимента  и разработкой образовательных технологий профессионального развития. </a:t>
            </a:r>
            <a:endParaRPr lang="ru-RU" dirty="0"/>
          </a:p>
        </p:txBody>
      </p:sp>
      <p:pic>
        <p:nvPicPr>
          <p:cNvPr id="9" name="Рисунок 8" descr="20240913_0935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49465" y="1542473"/>
            <a:ext cx="3117705" cy="436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95927" y="4267200"/>
            <a:ext cx="2706255" cy="1904999"/>
          </a:xfrm>
        </p:spPr>
        <p:txBody>
          <a:bodyPr>
            <a:normAutofit fontScale="92500" lnSpcReduction="20000"/>
          </a:bodyPr>
          <a:lstStyle/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600" b="1" dirty="0" smtClean="0"/>
              <a:t>Романовский Вячеслав </a:t>
            </a:r>
            <a:r>
              <a:rPr lang="ru-RU" sz="1600" b="1" dirty="0" smtClean="0"/>
              <a:t>Константинович,</a:t>
            </a:r>
            <a:r>
              <a:rPr lang="ru-RU" sz="1600" dirty="0" smtClean="0"/>
              <a:t> </a:t>
            </a:r>
          </a:p>
          <a:p>
            <a:pPr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600" dirty="0" smtClean="0"/>
              <a:t>доктор </a:t>
            </a:r>
            <a:r>
              <a:rPr lang="ru-RU" sz="1600" dirty="0" smtClean="0"/>
              <a:t>исторических наук, доцент, профессор кафедры историко-филологических дисциплин Нижегородского института развития образования</a:t>
            </a:r>
            <a:endParaRPr lang="ru-RU" sz="16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991926" y="1468582"/>
            <a:ext cx="4093655" cy="1163782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endParaRPr lang="en-US" dirty="0" smtClean="0"/>
          </a:p>
          <a:p>
            <a:pPr>
              <a:lnSpc>
                <a:spcPct val="120000"/>
              </a:lnSpc>
            </a:pPr>
            <a:r>
              <a:rPr lang="ru-RU" sz="4800" dirty="0" smtClean="0"/>
              <a:t>Романовский  В. К. </a:t>
            </a:r>
            <a:endParaRPr lang="en-US" sz="4800" dirty="0" smtClean="0"/>
          </a:p>
          <a:p>
            <a:pPr>
              <a:lnSpc>
                <a:spcPct val="120000"/>
              </a:lnSpc>
            </a:pPr>
            <a:r>
              <a:rPr lang="en-US" sz="4800" dirty="0" smtClean="0"/>
              <a:t>    </a:t>
            </a:r>
            <a:r>
              <a:rPr lang="ru-RU" sz="4800" dirty="0" smtClean="0"/>
              <a:t>Н. В. Устрялов в общественно-политической, научной и культурной жизни русского зарубежья (1920-1935 гг.) / В. К. Романовский. – Нижний Новгород : Нижегородский институт развития образования,2017. – 371 с.</a:t>
            </a:r>
          </a:p>
          <a:p>
            <a:endParaRPr lang="ru-RU" dirty="0"/>
          </a:p>
        </p:txBody>
      </p:sp>
      <p:pic>
        <p:nvPicPr>
          <p:cNvPr id="11" name="Рисунок 10" descr="670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22019" y="1450109"/>
            <a:ext cx="3157471" cy="45995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7102764" y="2650836"/>
            <a:ext cx="390698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В книге исследуются основные направления деятельности и актуальные темы творческого наследия политического мыслителя на чужбине, раскрывается влияние </a:t>
            </a:r>
            <a:r>
              <a:rPr lang="ru-RU" sz="1400" dirty="0" err="1" smtClean="0">
                <a:latin typeface="Arial" pitchFamily="34" charset="0"/>
                <a:cs typeface="Arial" pitchFamily="34" charset="0"/>
              </a:rPr>
              <a:t>устряловских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 идей на общественно-политическую жизнь Советской России, анализируется проблематика его дискуссий с виднейшими деятелями русской политической эмиграции и представителями пореволюционных течений, что способствует объективному осмыслению противоречивых общественных процессов  зарубежной России 1920-1930-х годов.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7" name="Содержимое 16" descr="i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1291768" y="1413598"/>
            <a:ext cx="1877483" cy="2816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pic>
        <p:nvPicPr>
          <p:cNvPr id="7" name="Содержимое 6" descr="ico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70203" y="1366765"/>
            <a:ext cx="1981200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6109" y="1403927"/>
            <a:ext cx="4926763" cy="1020185"/>
          </a:xfrm>
        </p:spPr>
        <p:txBody>
          <a:bodyPr>
            <a:normAutofit fontScale="25000" lnSpcReduction="20000"/>
          </a:bodyPr>
          <a:lstStyle/>
          <a:p>
            <a:endParaRPr lang="en-US" sz="4800" dirty="0" smtClean="0"/>
          </a:p>
          <a:p>
            <a:endParaRPr lang="en-US" sz="4800" dirty="0" smtClean="0"/>
          </a:p>
          <a:p>
            <a:r>
              <a:rPr lang="ru-RU" sz="4800" dirty="0" smtClean="0"/>
              <a:t>Гинзбург Б. Л. </a:t>
            </a:r>
            <a:endParaRPr lang="en-US" sz="4800" dirty="0" smtClean="0"/>
          </a:p>
          <a:p>
            <a:r>
              <a:rPr lang="ru-RU" sz="4800" dirty="0" smtClean="0"/>
              <a:t>Сталь для Отечества : металлургические предприятия Нижегородского региона в период реформы управления промышленностью  СССР 1957-1965 годов : монография / Б. Л. Гинзбург. - Нижегородский институт развития образования, 2021. – 248 с</a:t>
            </a:r>
            <a:r>
              <a:rPr lang="ru-RU" sz="5600" dirty="0" smtClean="0"/>
              <a:t>.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71492" y="2424112"/>
            <a:ext cx="4664364" cy="3219306"/>
          </a:xfrm>
        </p:spPr>
        <p:txBody>
          <a:bodyPr>
            <a:normAutofit/>
          </a:bodyPr>
          <a:lstStyle/>
          <a:p>
            <a:r>
              <a:rPr lang="ru-RU" sz="1700" dirty="0" smtClean="0"/>
              <a:t>Первое научное издание, посвященное комплексному исследованию истории развития металлургических предприятий Нижегородского региона в период реформ управления промышленностью СССР 1957-1965 гг. На основе исторических источников рассматривается производственная деятельность  </a:t>
            </a:r>
            <a:r>
              <a:rPr lang="ru-RU" sz="1700" dirty="0" err="1" smtClean="0"/>
              <a:t>Выксунского</a:t>
            </a:r>
            <a:r>
              <a:rPr lang="ru-RU" sz="1700" dirty="0" smtClean="0"/>
              <a:t>, </a:t>
            </a:r>
            <a:r>
              <a:rPr lang="ru-RU" sz="1700" dirty="0" err="1" smtClean="0"/>
              <a:t>Кулебакского</a:t>
            </a:r>
            <a:r>
              <a:rPr lang="ru-RU" sz="1700" dirty="0" smtClean="0"/>
              <a:t> и Горьковского металлургических заводов, кадровое и социальное развитие этих предприятий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052945" y="4137891"/>
            <a:ext cx="217978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Гинзбург Борис Львович,</a:t>
            </a:r>
          </a:p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заведующий кафедрой истории и обществоведческих дисциплин, кандидат исторических наук 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20240913_0941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9809" y="1442522"/>
            <a:ext cx="2610773" cy="38822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43709" y="4193309"/>
            <a:ext cx="2392218" cy="923637"/>
          </a:xfrm>
        </p:spPr>
        <p:txBody>
          <a:bodyPr>
            <a:noAutofit/>
          </a:bodyPr>
          <a:lstStyle/>
          <a:p>
            <a:pPr algn="ctr"/>
            <a:r>
              <a:rPr lang="ru-RU" sz="1400" dirty="0" smtClean="0"/>
              <a:t>Гришин Вадим Васильевич,</a:t>
            </a:r>
          </a:p>
          <a:p>
            <a:pPr algn="ctr"/>
            <a:r>
              <a:rPr lang="ru-RU" sz="1400" b="0" dirty="0" smtClean="0"/>
              <a:t>доцент кафедры истории и обществоведческих дисциплин</a:t>
            </a:r>
            <a:endParaRPr lang="ru-RU" sz="1400" b="0" dirty="0"/>
          </a:p>
        </p:txBody>
      </p:sp>
      <p:pic>
        <p:nvPicPr>
          <p:cNvPr id="7" name="Содержимое 6" descr="grishin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089889" y="1462592"/>
            <a:ext cx="1888331" cy="25177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85527" y="1422400"/>
            <a:ext cx="4518526" cy="1158730"/>
          </a:xfrm>
        </p:spPr>
        <p:txBody>
          <a:bodyPr>
            <a:normAutofit/>
          </a:bodyPr>
          <a:lstStyle/>
          <a:p>
            <a:r>
              <a:rPr lang="ru-RU" sz="1200" dirty="0" smtClean="0"/>
              <a:t>Гришин В. В. </a:t>
            </a:r>
          </a:p>
          <a:p>
            <a:r>
              <a:rPr lang="ru-RU" sz="1200" dirty="0" smtClean="0"/>
              <a:t>Вхождение человека в историческое бытие (гуманистический аспект) : монография / В. В. Гришин. - Нижний Новгород : Нижегородский институт развития образования, 2020. – 198 с.</a:t>
            </a:r>
          </a:p>
          <a:p>
            <a:endParaRPr lang="ru-RU" sz="12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483926" y="2641600"/>
            <a:ext cx="4601655" cy="3530600"/>
          </a:xfrm>
        </p:spPr>
        <p:txBody>
          <a:bodyPr/>
          <a:lstStyle/>
          <a:p>
            <a:r>
              <a:rPr lang="ru-RU" dirty="0" smtClean="0"/>
              <a:t> В монографии рассматриваются проблемы, связанные с осознанием и принятием человеком исторического бытия. Анализируются субъекты и личности в истории, их взаимосвязь и концепции исторического события через призму гуманизма. </a:t>
            </a:r>
          </a:p>
          <a:p>
            <a:r>
              <a:rPr lang="ru-RU" dirty="0" smtClean="0"/>
              <a:t>   Издание адресовано учителям и преподавателям истории и обществознания.</a:t>
            </a:r>
            <a:endParaRPr lang="ru-RU" dirty="0"/>
          </a:p>
        </p:txBody>
      </p:sp>
      <p:pic>
        <p:nvPicPr>
          <p:cNvPr id="8" name="Рисунок 7" descr="20240913_09421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59433" y="1496291"/>
            <a:ext cx="2967744" cy="415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273" y="4285673"/>
            <a:ext cx="2553953" cy="1268821"/>
          </a:xfrm>
        </p:spPr>
        <p:txBody>
          <a:bodyPr>
            <a:noAutofit/>
          </a:bodyPr>
          <a:lstStyle/>
          <a:p>
            <a:pPr algn="ctr"/>
            <a:r>
              <a:rPr lang="ru-RU" sz="1400" dirty="0" err="1" smtClean="0"/>
              <a:t>Дербенцева</a:t>
            </a:r>
            <a:r>
              <a:rPr lang="ru-RU" sz="1400" dirty="0" smtClean="0"/>
              <a:t> Лариса Вениаминовна,</a:t>
            </a:r>
          </a:p>
          <a:p>
            <a:pPr algn="ctr"/>
            <a:r>
              <a:rPr lang="ru-RU" sz="1400" b="0" dirty="0" smtClean="0"/>
              <a:t>доцент кафедры гуманитарного образования, </a:t>
            </a:r>
          </a:p>
          <a:p>
            <a:pPr algn="ctr"/>
            <a:r>
              <a:rPr lang="ru-RU" sz="1400" b="0" dirty="0" smtClean="0"/>
              <a:t>кандидат педагогических наук</a:t>
            </a:r>
            <a:endParaRPr lang="ru-RU" sz="1400" b="0" dirty="0"/>
          </a:p>
        </p:txBody>
      </p:sp>
      <p:pic>
        <p:nvPicPr>
          <p:cNvPr id="7" name="Содержимое 6" descr="DerbencevaLV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33257" y="1486839"/>
            <a:ext cx="1778000" cy="2667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613236" y="1600200"/>
            <a:ext cx="4472346" cy="939800"/>
          </a:xfrm>
        </p:spPr>
        <p:txBody>
          <a:bodyPr>
            <a:normAutofit fontScale="92500" lnSpcReduction="10000"/>
          </a:bodyPr>
          <a:lstStyle/>
          <a:p>
            <a:r>
              <a:rPr lang="ru-RU" sz="1400" dirty="0" err="1" smtClean="0"/>
              <a:t>Дербенцева</a:t>
            </a:r>
            <a:r>
              <a:rPr lang="ru-RU" sz="1400" dirty="0" smtClean="0"/>
              <a:t> Л. В. </a:t>
            </a:r>
          </a:p>
          <a:p>
            <a:r>
              <a:rPr lang="ru-RU" sz="1400" dirty="0" smtClean="0"/>
              <a:t>   </a:t>
            </a:r>
            <a:r>
              <a:rPr lang="ru-RU" sz="1400" b="0" dirty="0" smtClean="0"/>
              <a:t>Современный урок литературы : содержание и форма : монография / Л. В. </a:t>
            </a:r>
            <a:r>
              <a:rPr lang="ru-RU" sz="1400" b="0" dirty="0" err="1" smtClean="0"/>
              <a:t>Дербенцева</a:t>
            </a:r>
            <a:r>
              <a:rPr lang="ru-RU" sz="1400" b="0" dirty="0" smtClean="0"/>
              <a:t>. – Нижний Новгород : Нижегородский институт развития образования, 2021. – 200 с.</a:t>
            </a:r>
            <a:endParaRPr lang="ru-RU" sz="1400" dirty="0"/>
          </a:p>
        </p:txBody>
      </p:sp>
      <p:pic>
        <p:nvPicPr>
          <p:cNvPr id="8" name="Содержимое 7" descr="20240926_102750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467127" y="1565132"/>
            <a:ext cx="2920156" cy="41244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TextBox 8"/>
          <p:cNvSpPr txBox="1"/>
          <p:nvPr/>
        </p:nvSpPr>
        <p:spPr>
          <a:xfrm>
            <a:off x="6668655" y="2687782"/>
            <a:ext cx="4572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Монография представляет обобщение практического опыта преподавания литературы в школе. В предложенном исследовании рассматривается взаимосвязь формы и содержания как актуальная научная проблема методики преподавания литературы. Особое внимание уделено разнообразию форм современного урока литературы, описанию </a:t>
            </a:r>
            <a:r>
              <a:rPr lang="ru-RU" dirty="0" smtClean="0"/>
              <a:t>его </a:t>
            </a:r>
            <a:r>
              <a:rPr lang="ru-RU" dirty="0" smtClean="0"/>
              <a:t>структуры, методике изучения произведений </a:t>
            </a:r>
            <a:r>
              <a:rPr lang="en-US" dirty="0" smtClean="0"/>
              <a:t>XIX</a:t>
            </a:r>
            <a:r>
              <a:rPr lang="ru-RU" dirty="0" smtClean="0"/>
              <a:t> и </a:t>
            </a:r>
            <a:r>
              <a:rPr lang="en-US" dirty="0" smtClean="0"/>
              <a:t>XX</a:t>
            </a:r>
            <a:r>
              <a:rPr lang="ru-RU" dirty="0" smtClean="0"/>
              <a:t> веков.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900" y="3805382"/>
            <a:ext cx="2515755" cy="942109"/>
          </a:xfrm>
        </p:spPr>
        <p:txBody>
          <a:bodyPr>
            <a:normAutofit/>
          </a:bodyPr>
          <a:lstStyle/>
          <a:p>
            <a:pPr algn="ctr"/>
            <a:r>
              <a:rPr lang="ru-RU" sz="1400" dirty="0" err="1" smtClean="0"/>
              <a:t>Рябчикова</a:t>
            </a:r>
            <a:r>
              <a:rPr lang="ru-RU" sz="1400" dirty="0" smtClean="0"/>
              <a:t> Елена Павловна,</a:t>
            </a:r>
          </a:p>
          <a:p>
            <a:pPr algn="ctr"/>
            <a:r>
              <a:rPr lang="ru-RU" sz="1400" b="0" dirty="0" smtClean="0"/>
              <a:t>доцент кафедры гуманитарного образования</a:t>
            </a:r>
          </a:p>
          <a:p>
            <a:pPr algn="ctr"/>
            <a:r>
              <a:rPr lang="ru-RU" sz="1400" b="0" dirty="0" smtClean="0"/>
              <a:t>кандидат философских наук</a:t>
            </a:r>
            <a:endParaRPr lang="ru-RU" sz="1400" b="0" dirty="0"/>
          </a:p>
        </p:txBody>
      </p:sp>
      <p:pic>
        <p:nvPicPr>
          <p:cNvPr id="7" name="Содержимое 6" descr="RiabchikovaEP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505527" y="1481825"/>
            <a:ext cx="1542473" cy="2313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148944" y="1600200"/>
            <a:ext cx="3936637" cy="1041400"/>
          </a:xfrm>
        </p:spPr>
        <p:txBody>
          <a:bodyPr>
            <a:noAutofit/>
          </a:bodyPr>
          <a:lstStyle/>
          <a:p>
            <a:r>
              <a:rPr lang="ru-RU" sz="1400" dirty="0" err="1" smtClean="0"/>
              <a:t>Рябчикова</a:t>
            </a:r>
            <a:r>
              <a:rPr lang="ru-RU" sz="1400" dirty="0" smtClean="0"/>
              <a:t> Е. П.</a:t>
            </a:r>
          </a:p>
          <a:p>
            <a:r>
              <a:rPr lang="ru-RU" sz="1400" b="0" dirty="0" smtClean="0"/>
              <a:t>Субъект в системе культурно-образовательных связей : монография / Е. П. </a:t>
            </a:r>
            <a:r>
              <a:rPr lang="ru-RU" sz="1400" b="0" dirty="0" err="1" smtClean="0"/>
              <a:t>Рябчикова</a:t>
            </a:r>
            <a:r>
              <a:rPr lang="ru-RU" sz="1400" b="0" dirty="0" smtClean="0"/>
              <a:t>. - Нижний Новгород : Нижегородский институт развития образования, 2023. – 152 с.</a:t>
            </a:r>
            <a:endParaRPr lang="ru-RU" sz="1400" b="0" dirty="0"/>
          </a:p>
        </p:txBody>
      </p:sp>
      <p:pic>
        <p:nvPicPr>
          <p:cNvPr id="8" name="Содержимое 7" descr="20240926_102741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857951" y="1657495"/>
            <a:ext cx="3074019" cy="425377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9" name="TextBox 8"/>
          <p:cNvSpPr txBox="1"/>
          <p:nvPr/>
        </p:nvSpPr>
        <p:spPr>
          <a:xfrm>
            <a:off x="7232072" y="2641600"/>
            <a:ext cx="42949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 монографии проанализированы и сопоставлены различные взгляды по вопросу категории субъекта со времен Античности до начала </a:t>
            </a:r>
            <a:r>
              <a:rPr lang="en-US" sz="1600" dirty="0" smtClean="0"/>
              <a:t>XXI</a:t>
            </a:r>
            <a:r>
              <a:rPr lang="ru-RU" sz="1600" dirty="0" smtClean="0"/>
              <a:t> века. Исследовано понятие субъекта образования и культуры, фиксирующее исходное основание деятельности, связанное с образованием, обучением и воспитанием. </a:t>
            </a:r>
          </a:p>
          <a:p>
            <a:r>
              <a:rPr lang="ru-RU" sz="1600" dirty="0" smtClean="0"/>
              <a:t>   Автору удалось доказать определяющую роль образовательных организаций  в культурном становлении личности.</a:t>
            </a:r>
            <a:endParaRPr lang="ru-RU" sz="16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52946" y="4221018"/>
            <a:ext cx="2262908" cy="2133600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endParaRPr lang="ru-RU" sz="1100" dirty="0" smtClean="0"/>
          </a:p>
          <a:p>
            <a:pPr>
              <a:lnSpc>
                <a:spcPct val="120000"/>
              </a:lnSpc>
            </a:pPr>
            <a:endParaRPr lang="ru-RU" sz="1100" dirty="0" smtClean="0"/>
          </a:p>
          <a:p>
            <a:pPr>
              <a:lnSpc>
                <a:spcPct val="120000"/>
              </a:lnSpc>
            </a:pPr>
            <a:endParaRPr lang="ru-RU" sz="1100" dirty="0" smtClean="0"/>
          </a:p>
          <a:p>
            <a:pPr>
              <a:lnSpc>
                <a:spcPct val="120000"/>
              </a:lnSpc>
            </a:pPr>
            <a:endParaRPr lang="ru-RU" sz="1200" dirty="0" smtClean="0"/>
          </a:p>
          <a:p>
            <a:pPr>
              <a:lnSpc>
                <a:spcPct val="120000"/>
              </a:lnSpc>
            </a:pPr>
            <a:endParaRPr lang="ru-RU" sz="1200" dirty="0" smtClean="0"/>
          </a:p>
          <a:p>
            <a:pPr>
              <a:lnSpc>
                <a:spcPct val="120000"/>
              </a:lnSpc>
            </a:pPr>
            <a:r>
              <a:rPr lang="ru-RU" sz="1200" dirty="0" smtClean="0"/>
              <a:t>Петров Юрий Николаевич, </a:t>
            </a:r>
          </a:p>
          <a:p>
            <a:pPr>
              <a:lnSpc>
                <a:spcPct val="120000"/>
              </a:lnSpc>
            </a:pPr>
            <a:r>
              <a:rPr lang="ru-RU" sz="1200" b="0" dirty="0" smtClean="0"/>
              <a:t>доктор  педагогических наук, профессор, заслуженный работник высшей школы РФ, руководил центром образования специалистов профессиональных образовательных организаций  ГБО ДПО НИРО</a:t>
            </a:r>
            <a:endParaRPr lang="ru-RU" sz="1200" b="0" dirty="0"/>
          </a:p>
        </p:txBody>
      </p:sp>
      <p:pic>
        <p:nvPicPr>
          <p:cNvPr id="7" name="Содержимое 6" descr="20240917_10205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36073" y="1413165"/>
            <a:ext cx="2086832" cy="26877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i (1)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3374029" y="1435824"/>
            <a:ext cx="1779862" cy="2655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 descr="670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47855" y="1468581"/>
            <a:ext cx="5733119" cy="40590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3445164" y="4341091"/>
            <a:ext cx="178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Петров Алексей Юрьевич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, доктор педагогических наук, профессор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04899" y="1764145"/>
            <a:ext cx="6274956" cy="1108364"/>
          </a:xfrm>
        </p:spPr>
        <p:txBody>
          <a:bodyPr>
            <a:normAutofit fontScale="92500" lnSpcReduction="10000"/>
          </a:bodyPr>
          <a:lstStyle/>
          <a:p>
            <a:r>
              <a:rPr lang="ru-RU" sz="1600" dirty="0" err="1" smtClean="0"/>
              <a:t>Тивикова</a:t>
            </a:r>
            <a:r>
              <a:rPr lang="ru-RU" sz="1600" dirty="0" smtClean="0"/>
              <a:t> С. К. </a:t>
            </a:r>
          </a:p>
          <a:p>
            <a:r>
              <a:rPr lang="ru-RU" sz="1600" b="0" dirty="0" smtClean="0"/>
              <a:t>Развитие коммуникативной компетентности педагога в системе дополнительного профессионального образования : монография / С. К. </a:t>
            </a:r>
            <a:r>
              <a:rPr lang="ru-RU" sz="1600" b="0" dirty="0" err="1" smtClean="0"/>
              <a:t>Тивикова</a:t>
            </a:r>
            <a:r>
              <a:rPr lang="ru-RU" sz="1600" b="0" dirty="0" smtClean="0"/>
              <a:t>, О. Ю. Дедова, Н. Ю. Яшина. – Нижний Новгород : Нижегородский институт развития образования ,2015. 0 135с</a:t>
            </a:r>
            <a:r>
              <a:rPr lang="ru-RU" sz="1400" dirty="0" smtClean="0"/>
              <a:t>.</a:t>
            </a:r>
            <a:endParaRPr lang="ru-RU" sz="14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104899" y="3158836"/>
            <a:ext cx="5942445" cy="301336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В монографии объектом исследования  выступает педагогический аспект коммуникативной компетентности педагога. Предпринята попытка определения структуры ККП, обоснования содержания ее компонентов, а также организационно-методических условий ее развития в системе дополнительного профессионального образования , сложившихся в процессе инновационной опытно-экспериментальной деятельности педагогов, психологов и руководителей образовательных организаций Нижнего Новгорода</a:t>
            </a:r>
          </a:p>
          <a:p>
            <a:pPr>
              <a:buNone/>
            </a:pPr>
            <a:endParaRPr lang="ru-RU" dirty="0" smtClean="0"/>
          </a:p>
        </p:txBody>
      </p:sp>
      <p:pic>
        <p:nvPicPr>
          <p:cNvPr id="7" name="Содержимое 6" descr="20240919_113448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7603343" y="1524000"/>
            <a:ext cx="3535711" cy="49927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Монографии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98473" y="1514764"/>
            <a:ext cx="6086763" cy="1533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500" b="1" dirty="0" smtClean="0"/>
              <a:t>Автономия образовательной организации как фактор становления подрастающих поколений : монография / авт. –сост.: Н. Ю. </a:t>
            </a:r>
            <a:r>
              <a:rPr lang="ru-RU" sz="1500" b="1" dirty="0" err="1" smtClean="0"/>
              <a:t>Бармин</a:t>
            </a:r>
            <a:r>
              <a:rPr lang="ru-RU" sz="1500" b="1" dirty="0" smtClean="0"/>
              <a:t>, С. А. Максимова, А. Б. Макарова и др. – Нижний Новгород : Нижегородский институт развития образования, 2017. – 197 с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55491" y="3195782"/>
            <a:ext cx="5830091" cy="2976418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В монографии представлено авторское видение роли автономии как естественного и значимого фактора социализации подрастающих поколений , условия формирования самореализации личности в образовательном </a:t>
            </a:r>
            <a:r>
              <a:rPr lang="ru-RU" dirty="0" smtClean="0"/>
              <a:t>пространстве. </a:t>
            </a:r>
            <a:r>
              <a:rPr lang="ru-RU" dirty="0" smtClean="0"/>
              <a:t>Рассматриваются различные аспекты реализации автономии образовательной организации </a:t>
            </a:r>
            <a:r>
              <a:rPr lang="ru-RU" sz="1700" dirty="0" smtClean="0"/>
              <a:t>как</a:t>
            </a:r>
            <a:r>
              <a:rPr lang="ru-RU" dirty="0" smtClean="0"/>
              <a:t> принципа государственной политики в нормативно-организационном регулировании ее деятельности, политике и практике институционального развития.</a:t>
            </a:r>
            <a:endParaRPr lang="ru-RU" dirty="0"/>
          </a:p>
        </p:txBody>
      </p:sp>
      <p:pic>
        <p:nvPicPr>
          <p:cNvPr id="7" name="Рисунок 6" descr="20240917_1110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5310" y="1551708"/>
            <a:ext cx="3630613" cy="48087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rtl="0"/>
            <a:r>
              <a:rPr lang="ru-RU" noProof="1" smtClean="0"/>
              <a:t>Учебно-методические </a:t>
            </a:r>
            <a:r>
              <a:rPr lang="ru-RU" noProof="1"/>
              <a:t>издания сотрудников кафедр института </a:t>
            </a:r>
          </a:p>
        </p:txBody>
      </p:sp>
    </p:spTree>
    <p:extLst>
      <p:ext uri="{BB962C8B-B14F-4D97-AF65-F5344CB8AC3E}">
        <p14:creationId xmlns="" xmlns:p14="http://schemas.microsoft.com/office/powerpoint/2010/main" val="132884364"/>
      </p:ext>
    </p:extLst>
  </p:cSld>
  <p:clrMapOvr>
    <a:masterClrMapping/>
  </p:clrMapOvr>
  <p:transition spd="med">
    <p:dissolve/>
    <p:sndAc>
      <p:stSnd>
        <p:snd r:embed="rId3" name="drumroll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ru-RU" noProof="1" smtClean="0"/>
              <a:t>Кафедра дошкольного образования</a:t>
            </a:r>
            <a:endParaRPr lang="ru-RU" noProof="1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Современные издания сотрудников кафедры</a:t>
            </a:r>
            <a:endParaRPr lang="ru-RU" dirty="0"/>
          </a:p>
        </p:txBody>
      </p:sp>
      <p:pic>
        <p:nvPicPr>
          <p:cNvPr id="8" name="Рисунок 7" descr="20240918_111532.jpg"/>
          <p:cNvPicPr>
            <a:picLocks noGrp="1" noChangeAspect="1"/>
          </p:cNvPicPr>
          <p:nvPr>
            <p:ph type="pic" sz="quarter" idx="13"/>
          </p:nvPr>
        </p:nvPicPr>
        <p:blipFill>
          <a:blip r:embed="rId4" cstate="print"/>
          <a:srcRect l="7503" r="7503"/>
          <a:stretch>
            <a:fillRect/>
          </a:stretch>
        </p:blipFill>
        <p:spPr>
          <a:xfrm>
            <a:off x="6159026" y="1347601"/>
            <a:ext cx="5820538" cy="42086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527004159"/>
      </p:ext>
    </p:extLst>
  </p:cSld>
  <p:clrMapOvr>
    <a:masterClrMapping/>
  </p:clrMapOvr>
  <p:transition spd="med">
    <p:dissolve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дошкольного образования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b="1" dirty="0" smtClean="0"/>
              <a:t>Мы – россияне, мы – нижегородцы </a:t>
            </a:r>
            <a:r>
              <a:rPr lang="ru-RU" dirty="0" smtClean="0"/>
              <a:t>: дополнительная общеобразовательная программа духовно-нравственного воспитания детей 5-6 лет /под </a:t>
            </a:r>
            <a:r>
              <a:rPr lang="ru-RU" dirty="0" smtClean="0"/>
              <a:t>общ. </a:t>
            </a:r>
            <a:r>
              <a:rPr lang="ru-RU" dirty="0" smtClean="0"/>
              <a:t>ред. И. Н. Кольцовой. – Нижний Новгород : Институт развития образования, 2018. – 121 с.</a:t>
            </a:r>
          </a:p>
          <a:p>
            <a:endParaRPr lang="ru-RU" dirty="0" smtClean="0"/>
          </a:p>
          <a:p>
            <a:r>
              <a:rPr lang="ru-RU" b="1" dirty="0" smtClean="0"/>
              <a:t>Мы – россияне, мы – нижегородцы </a:t>
            </a:r>
            <a:r>
              <a:rPr lang="ru-RU" dirty="0" smtClean="0"/>
              <a:t>: учебно-методическое пособие к дополнительной общеобразовательной программе духовно-нравственного воспитания детей 5-6 лет /под </a:t>
            </a:r>
            <a:r>
              <a:rPr lang="ru-RU" dirty="0" smtClean="0"/>
              <a:t>общ. </a:t>
            </a:r>
            <a:r>
              <a:rPr lang="ru-RU" dirty="0" smtClean="0"/>
              <a:t>ред. И. Н. Кольцовой. – Нижний Новгород : Институт развития образования, 2018. – 253 с.</a:t>
            </a:r>
          </a:p>
          <a:p>
            <a:endParaRPr lang="ru-RU" dirty="0"/>
          </a:p>
        </p:txBody>
      </p:sp>
      <p:pic>
        <p:nvPicPr>
          <p:cNvPr id="7" name="Содержимое 6" descr="20240919_09581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668082" y="1666428"/>
            <a:ext cx="5382073" cy="40046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800380133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dirty="0" smtClean="0"/>
              <a:t>Кафедра дошкольного образования</a:t>
            </a:r>
            <a:r>
              <a:rPr lang="ru-RU" noProof="1" smtClean="0"/>
              <a:t> образования</a:t>
            </a:r>
            <a:endParaRPr lang="ru-RU" noProof="1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7127" y="2438399"/>
            <a:ext cx="4978400" cy="3761509"/>
          </a:xfrm>
        </p:spPr>
        <p:txBody>
          <a:bodyPr rtlCol="0">
            <a:normAutofit/>
          </a:bodyPr>
          <a:lstStyle/>
          <a:p>
            <a:pPr rtl="0"/>
            <a:r>
              <a:rPr lang="ru-RU" sz="2000" b="1" noProof="1" smtClean="0"/>
              <a:t>Вербовская Е. В. </a:t>
            </a:r>
          </a:p>
          <a:p>
            <a:pPr rtl="0"/>
            <a:r>
              <a:rPr lang="ru-RU" sz="2000" noProof="1" smtClean="0"/>
              <a:t>  Технология двигательно-экспрессивного развития ребенка 5-6 лет : методическое пособие / Е. В. Вербовская. – Нижний Новгород : Нижегородский институт развития образования,2019. – 301 с</a:t>
            </a:r>
            <a:r>
              <a:rPr lang="ru-RU" sz="2400" noProof="1" smtClean="0"/>
              <a:t>.</a:t>
            </a:r>
            <a:endParaRPr lang="ru-RU" sz="2400" noProof="1"/>
          </a:p>
        </p:txBody>
      </p:sp>
      <p:pic>
        <p:nvPicPr>
          <p:cNvPr id="5" name="Содержимое 4" descr="20240919_08460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7084291" y="1443181"/>
            <a:ext cx="3694546" cy="48838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197023440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дошкольного образования</a:t>
            </a:r>
            <a:r>
              <a:rPr lang="ru-RU" noProof="1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900" y="2521526"/>
            <a:ext cx="4384548" cy="2983347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Синяя птица </a:t>
            </a:r>
            <a:r>
              <a:rPr lang="ru-RU" sz="2000" dirty="0" smtClean="0"/>
              <a:t>: сборник программ по подготовке к школе / сост.: О. Ю. Дедова. – Нижний Новгород : Нижегородский институт развития образования, 2020. – 266 с. – (Растем вместе).</a:t>
            </a:r>
            <a:endParaRPr lang="ru-RU" sz="2000" dirty="0"/>
          </a:p>
        </p:txBody>
      </p:sp>
      <p:pic>
        <p:nvPicPr>
          <p:cNvPr id="5" name="Содержимое 4" descr="20240919_0845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28171" y="1600200"/>
            <a:ext cx="3330581" cy="46528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дошкольного образования</a:t>
            </a:r>
            <a:r>
              <a:rPr lang="ru-RU" noProof="1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900" y="2475344"/>
            <a:ext cx="4384548" cy="3696855"/>
          </a:xfrm>
        </p:spPr>
        <p:txBody>
          <a:bodyPr>
            <a:normAutofit/>
          </a:bodyPr>
          <a:lstStyle/>
          <a:p>
            <a:r>
              <a:rPr lang="ru-RU" sz="2000" b="1" dirty="0" err="1" smtClean="0"/>
              <a:t>Емелина</a:t>
            </a:r>
            <a:r>
              <a:rPr lang="ru-RU" sz="2000" b="1" dirty="0" smtClean="0"/>
              <a:t>  Л. Б. </a:t>
            </a:r>
          </a:p>
          <a:p>
            <a:r>
              <a:rPr lang="ru-RU" sz="2000" dirty="0" smtClean="0"/>
              <a:t>   Работа с родителями </a:t>
            </a:r>
            <a:r>
              <a:rPr lang="ru-RU" sz="2000" dirty="0" err="1" smtClean="0"/>
              <a:t>детей-инофонов</a:t>
            </a:r>
            <a:r>
              <a:rPr lang="ru-RU" sz="2000" dirty="0" smtClean="0"/>
              <a:t> дошкольного возраста : методическое пособие / Л. Б. </a:t>
            </a:r>
            <a:r>
              <a:rPr lang="ru-RU" sz="2000" dirty="0" err="1" smtClean="0"/>
              <a:t>Емелина</a:t>
            </a:r>
            <a:r>
              <a:rPr lang="ru-RU" sz="2000" dirty="0" smtClean="0"/>
              <a:t>, А. Н. Новоселова, О. А. </a:t>
            </a:r>
            <a:r>
              <a:rPr lang="ru-RU" sz="2000" dirty="0" err="1" smtClean="0"/>
              <a:t>Нуждина</a:t>
            </a:r>
            <a:r>
              <a:rPr lang="ru-RU" sz="2000" dirty="0" smtClean="0"/>
              <a:t>. – Нижний Новгород : Нижегородский институт развития образования,2020. – 74 с.</a:t>
            </a:r>
            <a:endParaRPr lang="ru-RU" sz="2000" dirty="0"/>
          </a:p>
        </p:txBody>
      </p:sp>
      <p:pic>
        <p:nvPicPr>
          <p:cNvPr id="7" name="Содержимое 6" descr="20240919_0845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520873" y="1600199"/>
            <a:ext cx="3509367" cy="48162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дошкольного образования</a:t>
            </a:r>
            <a:r>
              <a:rPr lang="ru-RU" noProof="1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899" y="2152072"/>
            <a:ext cx="4667827" cy="4020127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Творческая мастерская : </a:t>
            </a:r>
            <a:r>
              <a:rPr lang="ru-RU" sz="2000" dirty="0" smtClean="0"/>
              <a:t>занимательные задания по художественно-творческой деятельности, позволяющие выявить уровень развития школьно-значимых функций у детей старшего дошкольного возраста : методическое пособие / авт.-сост.: Н. Ю. </a:t>
            </a:r>
            <a:r>
              <a:rPr lang="ru-RU" sz="2000" dirty="0" err="1" smtClean="0"/>
              <a:t>Молоствова</a:t>
            </a:r>
            <a:r>
              <a:rPr lang="ru-RU" sz="2000" dirty="0" smtClean="0"/>
              <a:t>, Н. Ю. Шуваева. – Нижний Новгород : Нижегородский институт развития образования, 2020. – 142 с.</a:t>
            </a:r>
            <a:endParaRPr lang="ru-RU" sz="2000" b="1" dirty="0"/>
          </a:p>
        </p:txBody>
      </p:sp>
      <p:pic>
        <p:nvPicPr>
          <p:cNvPr id="5" name="Содержимое 4" descr="20240919_0846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37745" y="1440873"/>
            <a:ext cx="3823855" cy="50522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дошкольного образования</a:t>
            </a:r>
            <a:r>
              <a:rPr lang="ru-RU" noProof="1" smtClean="0"/>
              <a:t>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900" y="2244436"/>
            <a:ext cx="4483100" cy="3927764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Лещинская-Гурова О. В. </a:t>
            </a:r>
          </a:p>
          <a:p>
            <a:r>
              <a:rPr lang="ru-RU" sz="2000" b="1" dirty="0" smtClean="0"/>
              <a:t>  </a:t>
            </a:r>
            <a:r>
              <a:rPr lang="ru-RU" sz="2000" dirty="0" smtClean="0"/>
              <a:t>Взаимодействие педагогов ДОО и родителей в формировании психологической готовности детей  к игровой деятельности : методическое пособие / О. В. Лещинская-Гурова, Н. Л. Подгорнова. – Нижний Новгород: Нижегородский институт развития образования, 2021. – 141 с.</a:t>
            </a:r>
            <a:endParaRPr lang="ru-RU" sz="2000" b="1" dirty="0"/>
          </a:p>
        </p:txBody>
      </p:sp>
      <p:pic>
        <p:nvPicPr>
          <p:cNvPr id="5" name="Содержимое 4" descr="20240919_0846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02953" y="1579418"/>
            <a:ext cx="3578720" cy="4992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Кафедра начального образования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Современные издания сотрудников кафедры</a:t>
            </a:r>
          </a:p>
          <a:p>
            <a:endParaRPr lang="ru-RU" dirty="0"/>
          </a:p>
        </p:txBody>
      </p:sp>
      <p:pic>
        <p:nvPicPr>
          <p:cNvPr id="5" name="Рисунок 4" descr="20240919_101327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l="4624" r="4624"/>
          <a:stretch>
            <a:fillRect/>
          </a:stretch>
        </p:blipFill>
        <p:spPr>
          <a:xfrm>
            <a:off x="6630082" y="1338365"/>
            <a:ext cx="5414136" cy="42086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начального образования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sz="2000" b="1" dirty="0" smtClean="0"/>
              <a:t>Литературное чтение </a:t>
            </a:r>
            <a:r>
              <a:rPr lang="ru-RU" sz="2000" dirty="0" smtClean="0"/>
              <a:t>юных нижегородцев на родном русском языке : 1 класс : учебное пособие для общеобразовательных организаций Нижегородской области /авт.-сост. : В. Ф. </a:t>
            </a:r>
            <a:r>
              <a:rPr lang="ru-RU" sz="2000" dirty="0" err="1" smtClean="0"/>
              <a:t>Одегова</a:t>
            </a:r>
            <a:r>
              <a:rPr lang="ru-RU" sz="2000" dirty="0" smtClean="0"/>
              <a:t>. – Нижний Новгород : Нижегородский институт развития образования,2021. – 59 с.</a:t>
            </a:r>
          </a:p>
          <a:p>
            <a:endParaRPr lang="ru-RU" sz="2000" dirty="0" smtClean="0"/>
          </a:p>
          <a:p>
            <a:r>
              <a:rPr lang="ru-RU" sz="2000" b="1" dirty="0" smtClean="0"/>
              <a:t>Литературное чтение </a:t>
            </a:r>
            <a:r>
              <a:rPr lang="ru-RU" sz="2000" dirty="0" smtClean="0"/>
              <a:t>юных нижегородцев на родном русском языке : 2 класс : учебное пособие для общеобразовательных организаций Нижегородской области /авт.-сост. : В. Ф. </a:t>
            </a:r>
            <a:r>
              <a:rPr lang="ru-RU" sz="2000" dirty="0" err="1" smtClean="0"/>
              <a:t>Одегова</a:t>
            </a:r>
            <a:r>
              <a:rPr lang="ru-RU" sz="2000" dirty="0" smtClean="0"/>
              <a:t>. – Нижний Новгород : Нижегородский институт развития образования,2021. – 110 с.</a:t>
            </a:r>
            <a:endParaRPr lang="ru-RU" sz="2000" dirty="0"/>
          </a:p>
        </p:txBody>
      </p:sp>
      <p:pic>
        <p:nvPicPr>
          <p:cNvPr id="5" name="Содержимое 4" descr="20240919_1019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558848" y="1653309"/>
            <a:ext cx="5445125" cy="44003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начального образования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900" y="2392218"/>
            <a:ext cx="4384548" cy="2946400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Родники :</a:t>
            </a:r>
            <a:r>
              <a:rPr lang="ru-RU" sz="2000" dirty="0" smtClean="0"/>
              <a:t> гражданско-патриотическое воспитание юных нижегородцев : учебно-методическое пособие /под общ. ред. Н. Ю. Яшиной. - Нижний Новгород : Нижегородский институт развития образования,2023.  - 240 с.</a:t>
            </a:r>
            <a:endParaRPr lang="ru-RU" sz="2000" b="1" dirty="0"/>
          </a:p>
        </p:txBody>
      </p:sp>
      <p:pic>
        <p:nvPicPr>
          <p:cNvPr id="5" name="Содержимое 4" descr="20240919_1019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42005" y="1487055"/>
            <a:ext cx="3999886" cy="50849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cover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начального образования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2000" b="1" dirty="0" err="1" smtClean="0"/>
              <a:t>Приятелева</a:t>
            </a:r>
            <a:r>
              <a:rPr lang="ru-RU" sz="2000" b="1" dirty="0" smtClean="0"/>
              <a:t> М. К.</a:t>
            </a:r>
          </a:p>
          <a:p>
            <a:r>
              <a:rPr lang="ru-RU" sz="2000" dirty="0" smtClean="0"/>
              <a:t>   </a:t>
            </a:r>
            <a:r>
              <a:rPr lang="ru-RU" sz="2000" dirty="0" err="1" smtClean="0"/>
              <a:t>Социокультурная</a:t>
            </a:r>
            <a:r>
              <a:rPr lang="ru-RU" sz="2000" dirty="0" smtClean="0"/>
              <a:t> компетентность педагога как условие социализации младших школьников в интерактивном образовательном взаимодействии : учебно-методическое пособие / М. К. </a:t>
            </a:r>
            <a:r>
              <a:rPr lang="ru-RU" sz="2000" dirty="0" err="1" smtClean="0"/>
              <a:t>Приятелева</a:t>
            </a:r>
            <a:r>
              <a:rPr lang="ru-RU" sz="2000" dirty="0" smtClean="0"/>
              <a:t>, Е. В. Астафьева; под ред. М. К. </a:t>
            </a:r>
            <a:r>
              <a:rPr lang="ru-RU" sz="2000" dirty="0" err="1" smtClean="0"/>
              <a:t>Приятелевой</a:t>
            </a:r>
            <a:r>
              <a:rPr lang="ru-RU" sz="2000" dirty="0" smtClean="0"/>
              <a:t>. - Нижний Новгород : Нижегородский институт развития образования,2021. – 201 с.</a:t>
            </a:r>
            <a:endParaRPr lang="ru-RU" sz="2000" dirty="0"/>
          </a:p>
        </p:txBody>
      </p:sp>
      <p:pic>
        <p:nvPicPr>
          <p:cNvPr id="5" name="Содержимое 4" descr="20240919_1020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631710" y="1488600"/>
            <a:ext cx="3676072" cy="4894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начального образования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900" y="2447636"/>
            <a:ext cx="4889500" cy="3724564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Организация </a:t>
            </a:r>
            <a:r>
              <a:rPr lang="ru-RU" sz="2000" dirty="0" smtClean="0"/>
              <a:t>учебно-воспитательного процесса в начальной школе в условиях реализации ФГОС НОО : учебно-методическое пособие / под ред. Н. Н. Деменевой, С. К. </a:t>
            </a:r>
            <a:r>
              <a:rPr lang="ru-RU" sz="2000" dirty="0" err="1" smtClean="0"/>
              <a:t>Тивиковой</a:t>
            </a:r>
            <a:r>
              <a:rPr lang="ru-RU" sz="2000" dirty="0" smtClean="0"/>
              <a:t>. - Нижний Новгород : Нижегородский институт развития образования,2019. – 124 с.</a:t>
            </a:r>
            <a:endParaRPr lang="ru-RU" sz="2000" b="1" dirty="0"/>
          </a:p>
        </p:txBody>
      </p:sp>
      <p:pic>
        <p:nvPicPr>
          <p:cNvPr id="5" name="Содержимое 4" descr="20240919_1020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44145" y="1617215"/>
            <a:ext cx="3500582" cy="4736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начального образования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900" y="2087418"/>
            <a:ext cx="5092700" cy="4084782"/>
          </a:xfrm>
        </p:spPr>
        <p:txBody>
          <a:bodyPr>
            <a:normAutofit/>
          </a:bodyPr>
          <a:lstStyle/>
          <a:p>
            <a:r>
              <a:rPr lang="ru-RU" sz="2000" b="1" dirty="0" err="1" smtClean="0"/>
              <a:t>Одегова</a:t>
            </a:r>
            <a:r>
              <a:rPr lang="ru-RU" sz="2000" b="1" dirty="0" smtClean="0"/>
              <a:t> В. Ф. </a:t>
            </a:r>
          </a:p>
          <a:p>
            <a:r>
              <a:rPr lang="ru-RU" sz="2000" b="1" dirty="0" smtClean="0"/>
              <a:t>   </a:t>
            </a:r>
            <a:r>
              <a:rPr lang="ru-RU" sz="2000" dirty="0" smtClean="0"/>
              <a:t>Пути формирования читательской компетентности младших школьников : учебно-методическое пособие для педагогов начальных классов / В. Ф. </a:t>
            </a:r>
            <a:r>
              <a:rPr lang="ru-RU" sz="2000" dirty="0" err="1" smtClean="0"/>
              <a:t>Одегова</a:t>
            </a:r>
            <a:r>
              <a:rPr lang="ru-RU" sz="2000" dirty="0" smtClean="0"/>
              <a:t>, Н. В. Самойлова; под ред. В. Ф. </a:t>
            </a:r>
            <a:r>
              <a:rPr lang="ru-RU" sz="2000" dirty="0" err="1" smtClean="0"/>
              <a:t>Одеговой</a:t>
            </a:r>
            <a:r>
              <a:rPr lang="ru-RU" sz="2000" dirty="0" smtClean="0"/>
              <a:t>. - Нижний Новгород : Нижегородский институт развития образования,2019. – 267 с.</a:t>
            </a:r>
            <a:endParaRPr lang="ru-RU" sz="2000" b="1" dirty="0"/>
          </a:p>
        </p:txBody>
      </p:sp>
      <p:pic>
        <p:nvPicPr>
          <p:cNvPr id="5" name="Содержимое 4" descr="20240919_1021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48608" y="1600200"/>
            <a:ext cx="3439101" cy="48651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strips dir="l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начального образования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899" y="2133600"/>
            <a:ext cx="5249719" cy="4038600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Яшина Н. Ю.</a:t>
            </a:r>
          </a:p>
          <a:p>
            <a:r>
              <a:rPr lang="ru-RU" sz="2000" b="1" dirty="0" smtClean="0"/>
              <a:t>   </a:t>
            </a:r>
            <a:r>
              <a:rPr lang="ru-RU" sz="2000" dirty="0" smtClean="0"/>
              <a:t>Выявление уровня владения русским языком у детей иностранных граждан, обучающихся в начальной школе. Диагностические  материалы : учебно-методическое пособие / Н. Ю. Яшина. - Нижний Новгород : Нижегородский институт развития образования,2024. – 41 с. – (Государственная национальная политика).</a:t>
            </a:r>
            <a:endParaRPr lang="ru-RU" sz="2000" b="1" dirty="0"/>
          </a:p>
        </p:txBody>
      </p:sp>
      <p:pic>
        <p:nvPicPr>
          <p:cNvPr id="5" name="Содержимое 4" descr="20240919_1020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336574" y="1537007"/>
            <a:ext cx="3322189" cy="46906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Кафедра теории </a:t>
            </a:r>
            <a:br>
              <a:rPr lang="ru-RU" dirty="0" smtClean="0"/>
            </a:br>
            <a:r>
              <a:rPr lang="ru-RU" dirty="0" smtClean="0"/>
              <a:t>и практики управления образованием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Современные издания сотрудников кафедры</a:t>
            </a:r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A45D7385-A24F-74D9-BCEF-9B9AD9470083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l="414" r="414"/>
          <a:stretch>
            <a:fillRect/>
          </a:stretch>
        </p:blipFill>
        <p:spPr>
          <a:xfrm>
            <a:off x="6105236" y="1311275"/>
            <a:ext cx="5865091" cy="4208463"/>
          </a:xfrm>
          <a:prstGeom prst="rect">
            <a:avLst/>
          </a:prstGeom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практики управления образованием</a:t>
            </a:r>
            <a:endParaRPr lang="ru-RU" dirty="0"/>
          </a:p>
        </p:txBody>
      </p:sp>
      <p:pic>
        <p:nvPicPr>
          <p:cNvPr id="10" name="Содержимое 9" descr="20240920_0907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04900" y="1644104"/>
            <a:ext cx="9982200" cy="4484191"/>
          </a:xfr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практики управления образованием</a:t>
            </a:r>
            <a:endParaRPr lang="ru-RU" dirty="0"/>
          </a:p>
        </p:txBody>
      </p:sp>
      <p:pic>
        <p:nvPicPr>
          <p:cNvPr id="4" name="Содержимое 3" descr="20240920_0936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62933" y="1581727"/>
            <a:ext cx="3219152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5024582" y="2198254"/>
            <a:ext cx="6400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Эффективность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деятельности центров «Точка роста» – гарант доступности и качества образования в сельских школах Нижегородского региона : сборник информационно-методических материалов для руководителей и педагогов, осуществляющих образовательную деятельность в центрах образования  цифрового и гуманитарного профилей «Точка роста» / под ред. С. А. Максимовой. – Нижний Новгород : Нижегородский институт развития образования, 2021. – 209 с.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практики управления образованием</a:t>
            </a:r>
            <a:endParaRPr lang="ru-RU" dirty="0"/>
          </a:p>
        </p:txBody>
      </p:sp>
      <p:pic>
        <p:nvPicPr>
          <p:cNvPr id="4" name="Содержимое 3" descr="20240920_0937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94594" y="1812636"/>
            <a:ext cx="3268266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570182" y="1662545"/>
            <a:ext cx="535709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Махов А. П. 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Проектная культура руководителя образовательной организации : учебно-методическое пособие / А. П. Махов, Н. С. Татарникова. – Нижний Новгород : Нижегородский институт развития образования, 2018. – 82 с.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4073" y="4017818"/>
            <a:ext cx="5689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Учебно-методическое пособие описывает структуру и содержание деятельности слушателей курсов  в проектном модуле дополнительной профессиональной образовательной программы «Менеджмент в образовании (в условиях реализации ФГОС)» в контексте решения задачи по формированию проектной культуры руководителя школы.  </a:t>
            </a:r>
            <a:endParaRPr lang="ru-RU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практики управления образованием</a:t>
            </a:r>
            <a:endParaRPr lang="ru-RU" dirty="0"/>
          </a:p>
        </p:txBody>
      </p:sp>
      <p:pic>
        <p:nvPicPr>
          <p:cNvPr id="6" name="Содержимое 5" descr="20240920_09365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2019048" y="1433945"/>
            <a:ext cx="2442116" cy="351225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Содержимое 7" descr="20240920_093706 (1)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656945" y="1436637"/>
            <a:ext cx="2530764" cy="354176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1173018" y="5061527"/>
            <a:ext cx="46089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Татарникова Н. С.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Самооценка личностного потенциала руководителя при управлении образовательной организацией : учебно-методическое пособие / Н. С. Татарникова. - Нижний Новгород : Нижегородский институт развития образования, 2022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– 77 с.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82327" y="5080001"/>
            <a:ext cx="519083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Татарникова Н. С. </a:t>
            </a:r>
            <a:r>
              <a:rPr lang="ru-RU" sz="1400" dirty="0" smtClean="0"/>
              <a:t>Методы, техники и технологии влияния в деятельности руководителя образовательной организации : учебно-методическое пособие / Н. С. Татарникова. – Нижний Новгород : Нижегородский институт развития  образования, 2018. – 90 с. </a:t>
            </a:r>
            <a:endParaRPr lang="ru-RU" sz="1400" dirty="0"/>
          </a:p>
        </p:txBody>
      </p:sp>
    </p:spTree>
  </p:cSld>
  <p:clrMapOvr>
    <a:masterClrMapping/>
  </p:clrMapOvr>
  <p:transition spd="med">
    <p:pull dir="r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7236" y="2292094"/>
            <a:ext cx="6321714" cy="221969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Кафедра теории </a:t>
            </a:r>
            <a:br>
              <a:rPr lang="ru-RU" dirty="0" smtClean="0"/>
            </a:br>
            <a:r>
              <a:rPr lang="ru-RU" dirty="0" smtClean="0"/>
              <a:t>и методики профессионального образования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Современные издания сотрудников кафедры</a:t>
            </a:r>
            <a:endParaRPr lang="ru-RU" dirty="0"/>
          </a:p>
        </p:txBody>
      </p:sp>
      <p:pic>
        <p:nvPicPr>
          <p:cNvPr id="5" name="Рисунок 4" descr="20240920_103043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t="6826" b="6826"/>
          <a:stretch>
            <a:fillRect/>
          </a:stretch>
        </p:blipFill>
        <p:spPr>
          <a:xfrm>
            <a:off x="6585527" y="1387627"/>
            <a:ext cx="5347855" cy="4020796"/>
          </a:xfrm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методики профессионального образования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1104900" y="1403928"/>
            <a:ext cx="4914900" cy="1431636"/>
          </a:xfrm>
        </p:spPr>
        <p:txBody>
          <a:bodyPr>
            <a:normAutofit/>
          </a:bodyPr>
          <a:lstStyle/>
          <a:p>
            <a:r>
              <a:rPr lang="ru-RU" sz="1400" b="1" dirty="0" smtClean="0"/>
              <a:t>Петров А. Ю.  </a:t>
            </a:r>
            <a:r>
              <a:rPr lang="ru-RU" sz="1400" dirty="0" smtClean="0"/>
              <a:t>Развитие ранней </a:t>
            </a:r>
            <a:r>
              <a:rPr lang="ru-RU" sz="1400" dirty="0" err="1" smtClean="0"/>
              <a:t>профориентационной</a:t>
            </a:r>
            <a:r>
              <a:rPr lang="ru-RU" sz="1400" dirty="0" smtClean="0"/>
              <a:t> деятельности в системе профессионального образования : коллективная монография / А. Ю. Петров, Ю. Н. Петров, В. И. Ериков, и др. ; под ред. А. Ю. Петрова. – Нижний Новгород :  Нижегородский институт развития образования, 2019. – 185 с.</a:t>
            </a:r>
          </a:p>
          <a:p>
            <a:endParaRPr lang="ru-RU" sz="1400" dirty="0" smtClean="0"/>
          </a:p>
          <a:p>
            <a:endParaRPr lang="ru-RU" sz="1400" b="1" dirty="0"/>
          </a:p>
        </p:txBody>
      </p:sp>
      <p:pic>
        <p:nvPicPr>
          <p:cNvPr id="8" name="Содержимое 7" descr="6754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096000" y="1597984"/>
            <a:ext cx="2716668" cy="38907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0" name="TextBox 9"/>
          <p:cNvSpPr txBox="1"/>
          <p:nvPr/>
        </p:nvSpPr>
        <p:spPr>
          <a:xfrm>
            <a:off x="1330036" y="3694545"/>
            <a:ext cx="47105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Петров А. Ю. </a:t>
            </a:r>
            <a:r>
              <a:rPr lang="ru-RU" sz="1400" dirty="0" err="1" smtClean="0">
                <a:latin typeface="Arial" pitchFamily="34" charset="0"/>
                <a:cs typeface="Arial" pitchFamily="34" charset="0"/>
              </a:rPr>
              <a:t>Компетентностно-личное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 развитие обучающихся  в пространстве  профессиональной  образовательной организации : монография / А. Ю. Петров, В. И. Ериков, Ю. Н. Петров. - </a:t>
            </a:r>
            <a:r>
              <a:rPr lang="ru-RU" sz="1400" dirty="0" smtClean="0"/>
              <a:t>Нижний Новгород :  Нижегородский институт развития образования, 2021. – 195 с.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Рисунок 10" descr="6754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66777" y="2316723"/>
            <a:ext cx="2809586" cy="398478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методики профессионального образования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04900" y="1468582"/>
            <a:ext cx="4819245" cy="1187069"/>
          </a:xfrm>
        </p:spPr>
        <p:txBody>
          <a:bodyPr>
            <a:normAutofit/>
          </a:bodyPr>
          <a:lstStyle/>
          <a:p>
            <a:r>
              <a:rPr lang="ru-RU" sz="1300" b="1" dirty="0" smtClean="0"/>
              <a:t>Петров А. Ю. </a:t>
            </a:r>
            <a:r>
              <a:rPr lang="ru-RU" sz="1300" dirty="0" err="1" smtClean="0"/>
              <a:t>Балльно-рейтинговая</a:t>
            </a:r>
            <a:r>
              <a:rPr lang="ru-RU" sz="1300" dirty="0" smtClean="0"/>
              <a:t> система оценки эффективности обучающихся профессиональной образовательной организации: монография / А. Ю. Петров, Ю. Н. Петров, О. Н. Филатова и др. - Нижний Новгород :  Нижегородский институт развития образования, 2021. – 192 с.</a:t>
            </a:r>
          </a:p>
          <a:p>
            <a:endParaRPr lang="ru-RU" sz="1400" b="1" dirty="0"/>
          </a:p>
        </p:txBody>
      </p:sp>
      <p:pic>
        <p:nvPicPr>
          <p:cNvPr id="5" name="Содержимое 4" descr="6754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20623947">
            <a:off x="3053539" y="2703126"/>
            <a:ext cx="2488008" cy="38025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920509" y="1422400"/>
            <a:ext cx="5163127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300" b="1" dirty="0" smtClean="0">
                <a:latin typeface="Arial" pitchFamily="34" charset="0"/>
                <a:cs typeface="Arial" pitchFamily="34" charset="0"/>
              </a:rPr>
              <a:t>Петров А. Ю. </a:t>
            </a:r>
            <a:r>
              <a:rPr lang="ru-RU" sz="1300" dirty="0" smtClean="0">
                <a:latin typeface="Arial" pitchFamily="34" charset="0"/>
                <a:cs typeface="Arial" pitchFamily="34" charset="0"/>
              </a:rPr>
              <a:t>Развитие практико-ориентированного пространства профессионального образования классической методикой и предметно-языковой компетентностью в формате </a:t>
            </a:r>
            <a:r>
              <a:rPr lang="ru-RU" sz="1300" dirty="0" err="1" smtClean="0">
                <a:latin typeface="Arial" pitchFamily="34" charset="0"/>
                <a:cs typeface="Arial" pitchFamily="34" charset="0"/>
              </a:rPr>
              <a:t>цифровизации</a:t>
            </a:r>
            <a:r>
              <a:rPr lang="ru-RU" sz="1300" dirty="0" smtClean="0">
                <a:latin typeface="Arial" pitchFamily="34" charset="0"/>
                <a:cs typeface="Arial" pitchFamily="34" charset="0"/>
              </a:rPr>
              <a:t> : монография / А. Ю. Петров, Ю. Н. Петров, Д. В. Быкова и др. - </a:t>
            </a:r>
            <a:r>
              <a:rPr lang="ru-RU" sz="1300" dirty="0" smtClean="0"/>
              <a:t>Нижний Новгород :  Нижегородский институт развития образования, 2022. – 226 с.</a:t>
            </a:r>
            <a:endParaRPr lang="ru-RU" sz="13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675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150211">
            <a:off x="6576327" y="3138837"/>
            <a:ext cx="2407134" cy="34187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методики профессионального образования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128408" y="1600199"/>
            <a:ext cx="4056435" cy="4596319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b="1" dirty="0" smtClean="0"/>
              <a:t>Петров А. Ю.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dirty="0" err="1" smtClean="0"/>
              <a:t>Технологизация</a:t>
            </a:r>
            <a:r>
              <a:rPr lang="ru-RU" sz="1400" dirty="0" smtClean="0"/>
              <a:t> производственной практики обучающихся в едином образовательном пространстве колледжа : монография / А. Ю. Петров, В. И. Ериков, Ю. Н. Петров. – Нижний Новгород : Нижегородский институт развития образования, 2022.- 274 с.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ru-RU" sz="14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endParaRPr lang="ru-RU" sz="1400" dirty="0" smtClean="0"/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b="1" dirty="0" smtClean="0"/>
              <a:t>Петров А. Ю. </a:t>
            </a:r>
          </a:p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400" b="1" dirty="0" smtClean="0"/>
              <a:t> </a:t>
            </a:r>
            <a:r>
              <a:rPr lang="ru-RU" sz="1400" dirty="0" smtClean="0"/>
              <a:t>Сопровождение проектно-исследовательской деятельности обучающихся при реализации целевой модели «Наставничество» в системе СПО: методические рекомендации / А. Ю. Петров, О. И. Ваганова, Т. А. Гусева. </a:t>
            </a:r>
            <a:r>
              <a:rPr lang="ru-RU" sz="1400" b="1" dirty="0" smtClean="0"/>
              <a:t>- </a:t>
            </a:r>
            <a:r>
              <a:rPr lang="ru-RU" sz="1400" dirty="0" smtClean="0"/>
              <a:t>Нижний Новгород : Нижегородский институт развития образования, 2024.- 29 с.</a:t>
            </a:r>
            <a:endParaRPr lang="ru-RU" sz="1400" b="1" dirty="0"/>
          </a:p>
        </p:txBody>
      </p:sp>
      <p:pic>
        <p:nvPicPr>
          <p:cNvPr id="6" name="Рисунок 5" descr="675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60522" y="2587558"/>
            <a:ext cx="2787938" cy="41178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20240920_1031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17480" y="1439834"/>
            <a:ext cx="2830368" cy="38851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pull dir="r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3965" y="2292094"/>
            <a:ext cx="6751780" cy="2219691"/>
          </a:xfrm>
        </p:spPr>
        <p:txBody>
          <a:bodyPr>
            <a:normAutofit/>
          </a:bodyPr>
          <a:lstStyle/>
          <a:p>
            <a:r>
              <a:rPr lang="ru-RU" dirty="0" smtClean="0"/>
              <a:t>Кафедра истории и обществоведческих дисциплин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3964" y="4511784"/>
            <a:ext cx="6644986" cy="955565"/>
          </a:xfrm>
        </p:spPr>
        <p:txBody>
          <a:bodyPr/>
          <a:lstStyle/>
          <a:p>
            <a:r>
              <a:rPr lang="ru-RU" dirty="0" smtClean="0"/>
              <a:t>Современные издания сотрудников кафедры</a:t>
            </a:r>
          </a:p>
          <a:p>
            <a:endParaRPr lang="ru-RU" dirty="0"/>
          </a:p>
        </p:txBody>
      </p:sp>
      <p:pic>
        <p:nvPicPr>
          <p:cNvPr id="5" name="Рисунок 4" descr="20240923_082043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l="4179" r="4179"/>
          <a:stretch>
            <a:fillRect/>
          </a:stretch>
        </p:blipFill>
        <p:spPr>
          <a:xfrm>
            <a:off x="6860990" y="1319893"/>
            <a:ext cx="5210937" cy="42086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истории и обществоведческих дисциплин</a:t>
            </a:r>
            <a:endParaRPr lang="ru-RU" dirty="0"/>
          </a:p>
        </p:txBody>
      </p:sp>
      <p:pic>
        <p:nvPicPr>
          <p:cNvPr id="8" name="Содержимое 7" descr="20240923_083653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13224" y="1815469"/>
            <a:ext cx="5471230" cy="3911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sz="1400" b="1" dirty="0" smtClean="0"/>
              <a:t>Иткин Э. С. Чтобы молодые помнили! 378 вопросов и заданий по военной истории Отечества с древнейших времен до 1945 года : сборник дидактических и контрольно-измерительных материалов для школьников и учителей (6-11 классы) / Э. С. Иткин. – Нижний Новгород : Нижегородский институт развития образования,2018. – 126 с.</a:t>
            </a:r>
          </a:p>
          <a:p>
            <a:endParaRPr lang="ru-RU" sz="1400" b="1" dirty="0" smtClean="0"/>
          </a:p>
          <a:p>
            <a:r>
              <a:rPr lang="ru-RU" sz="1400" b="1" dirty="0" smtClean="0"/>
              <a:t>Иткин Э. С. Великие вехи жизни Петра Великого : к 350-летию со дня рождения  Петра </a:t>
            </a:r>
            <a:r>
              <a:rPr lang="en-US" sz="1400" b="1" dirty="0" smtClean="0"/>
              <a:t>I</a:t>
            </a:r>
            <a:r>
              <a:rPr lang="ru-RU" sz="1400" b="1" dirty="0" smtClean="0"/>
              <a:t> : учебно-методическое пособие для педагогов и обучающихся по программам «История Отечества» и «История Нижегородского края». 7-11 классы / Э.С. Иткин. - Нижний Новгород : Нижегородский институт развития </a:t>
            </a:r>
            <a:r>
              <a:rPr lang="ru-RU" sz="1400" b="1" dirty="0" smtClean="0"/>
              <a:t>образования,2020. </a:t>
            </a:r>
            <a:r>
              <a:rPr lang="ru-RU" sz="1400" b="1" dirty="0" smtClean="0"/>
              <a:t>– 114 с.</a:t>
            </a:r>
          </a:p>
          <a:p>
            <a:endParaRPr lang="ru-RU" sz="1400" b="1" dirty="0" smtClean="0"/>
          </a:p>
          <a:p>
            <a:endParaRPr lang="ru-RU" sz="1400" b="1" dirty="0"/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истории и обществоведческих дисциплин</a:t>
            </a:r>
            <a:endParaRPr lang="ru-RU" dirty="0"/>
          </a:p>
        </p:txBody>
      </p:sp>
      <p:pic>
        <p:nvPicPr>
          <p:cNvPr id="6" name="Содержимое 5" descr="20240923_08245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219200" y="1514762"/>
            <a:ext cx="2702249" cy="39993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Содержимое 6" descr="20240923_08243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02545" y="2816362"/>
            <a:ext cx="2678546" cy="3836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4257964" y="1514764"/>
            <a:ext cx="46736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История и обществознание в школе : сборник научных и методических трудов. </a:t>
            </a:r>
            <a:r>
              <a:rPr lang="ru-RU" sz="1400" b="1" dirty="0" err="1" smtClean="0">
                <a:latin typeface="Arial" pitchFamily="34" charset="0"/>
                <a:cs typeface="Arial" pitchFamily="34" charset="0"/>
              </a:rPr>
              <a:t>Вып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. 4 / отв. ред. В. К. Романовский . – Нижний Новгород: Нижегородский институт развития образования,2018. – 225 с.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75055" y="3879273"/>
            <a:ext cx="43872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История и обществознание </a:t>
            </a:r>
            <a:r>
              <a:rPr lang="ru-RU" dirty="0" smtClean="0"/>
              <a:t>: 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программы элективных курсов  для учащихся 5-11 классов / сост. и отв. редактор  В. К. Романовский. – Нижний Новгород: Нижегородский институт развития образования, 2020. – 266 с.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истории и обществоведческих дисциплин</a:t>
            </a:r>
            <a:endParaRPr lang="ru-RU" dirty="0"/>
          </a:p>
        </p:txBody>
      </p:sp>
      <p:pic>
        <p:nvPicPr>
          <p:cNvPr id="5" name="Содержимое 4" descr="20240923_08244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20792200">
            <a:off x="3140648" y="1622475"/>
            <a:ext cx="2333619" cy="31989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Содержимое 6" descr="20240923_082417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847170">
            <a:off x="6077167" y="1626081"/>
            <a:ext cx="2287138" cy="31951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914400" y="5033818"/>
            <a:ext cx="50984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История Нижегородского края 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XX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– начала </a:t>
            </a:r>
            <a:r>
              <a:rPr lang="en-US" sz="1400" b="1" dirty="0" smtClean="0">
                <a:latin typeface="Arial" pitchFamily="34" charset="0"/>
                <a:cs typeface="Arial" pitchFamily="34" charset="0"/>
              </a:rPr>
              <a:t>XXI 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века: учебное пособие для учащихся . 10 класс / В. К. Романовский, Ф. А. Селезнев, Э. С. Иткин, Б. Л. Гинзбург;  под ред. В. К. Романовского. – Нижний Новгород: Нижегородский институт развития образования, 2020. – 288 с.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23709" y="5015345"/>
            <a:ext cx="55510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Реализация </a:t>
            </a:r>
            <a:r>
              <a:rPr lang="ru-RU" sz="1400" b="1" dirty="0" err="1" smtClean="0">
                <a:latin typeface="Arial" pitchFamily="34" charset="0"/>
                <a:cs typeface="Arial" pitchFamily="34" charset="0"/>
              </a:rPr>
              <a:t>регионоведческой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составляющей содержания образования в общеобразовательных организациях Нижегородской области : методические рекомендации  / сост. Б. Л. Гинзбург. – Нижний Новгород: Нижегородский институт развития образования, 2023. – 168 с. – (</a:t>
            </a:r>
            <a:r>
              <a:rPr lang="ru-RU" sz="1400" b="1" dirty="0" err="1" smtClean="0">
                <a:latin typeface="Arial" pitchFamily="34" charset="0"/>
                <a:cs typeface="Arial" pitchFamily="34" charset="0"/>
              </a:rPr>
              <a:t>Регионоведение</a:t>
            </a:r>
            <a:r>
              <a:rPr lang="ru-RU" sz="1400" b="1" dirty="0" smtClean="0">
                <a:latin typeface="Arial" pitchFamily="34" charset="0"/>
                <a:cs typeface="Arial" pitchFamily="34" charset="0"/>
              </a:rPr>
              <a:t>).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cover dir="l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истории и обществоведческих дисциплин</a:t>
            </a:r>
            <a:endParaRPr lang="ru-RU" dirty="0"/>
          </a:p>
        </p:txBody>
      </p:sp>
      <p:pic>
        <p:nvPicPr>
          <p:cNvPr id="5" name="Содержимое 4" descr="20240923_08242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883568" y="1600200"/>
            <a:ext cx="3357563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72200" y="2807855"/>
            <a:ext cx="4914900" cy="33643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 smtClean="0"/>
              <a:t>Гришин В . В. 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/>
              <a:t>Наследие отечественных мыслителей с древнейших времен до </a:t>
            </a:r>
            <a:r>
              <a:rPr lang="en-US" sz="1800" dirty="0" smtClean="0"/>
              <a:t>XIX</a:t>
            </a:r>
            <a:r>
              <a:rPr lang="ru-RU" sz="1800" dirty="0" smtClean="0"/>
              <a:t> века : 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/>
              <a:t>( В контексте российской культуры) : 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sz="1800" dirty="0" smtClean="0"/>
              <a:t>учебно-методическое пособие. – Нижний Новгород: Нижегородский институт развития образования, 2024. – 169 с.</a:t>
            </a:r>
            <a:endParaRPr lang="ru-RU" sz="1800" dirty="0"/>
          </a:p>
        </p:txBody>
      </p:sp>
    </p:spTree>
  </p:cSld>
  <p:clrMapOvr>
    <a:masterClrMapping/>
  </p:clrMapOvr>
  <p:transition spd="med">
    <p:wheel spokes="3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04900" y="2373745"/>
            <a:ext cx="5734050" cy="2475346"/>
          </a:xfrm>
        </p:spPr>
        <p:txBody>
          <a:bodyPr>
            <a:normAutofit/>
          </a:bodyPr>
          <a:lstStyle/>
          <a:p>
            <a:r>
              <a:rPr lang="ru-RU" dirty="0" smtClean="0"/>
              <a:t>Кафедра практической психологии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4900" y="4830618"/>
            <a:ext cx="5734050" cy="636731"/>
          </a:xfrm>
        </p:spPr>
        <p:txBody>
          <a:bodyPr/>
          <a:lstStyle/>
          <a:p>
            <a:r>
              <a:rPr lang="ru-RU" dirty="0" smtClean="0"/>
              <a:t>Современные издания сотрудников кафедры</a:t>
            </a:r>
            <a:endParaRPr lang="ru-RU" dirty="0"/>
          </a:p>
        </p:txBody>
      </p:sp>
      <p:pic>
        <p:nvPicPr>
          <p:cNvPr id="1026" name="Picture 2" descr="C:\Users\Niro\Desktop\20240924_09592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6519" y="1467138"/>
            <a:ext cx="6169990" cy="32249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практической психологии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1104899" y="2373548"/>
            <a:ext cx="5334811" cy="2918299"/>
          </a:xfrm>
        </p:spPr>
        <p:txBody>
          <a:bodyPr/>
          <a:lstStyle/>
          <a:p>
            <a:r>
              <a:rPr lang="ru-RU" b="1" dirty="0" smtClean="0"/>
              <a:t>Профилактика</a:t>
            </a:r>
            <a:r>
              <a:rPr lang="ru-RU" dirty="0" smtClean="0"/>
              <a:t> асоциального поведения детей и подростков в образовательных организациях : учебно-методическое пособие для администраторов образовательных организаций, педагогов-психологов, социальных педагогов и классных руководителей / авт.-сост. : Е. Г. </a:t>
            </a:r>
            <a:r>
              <a:rPr lang="ru-RU" dirty="0" err="1" smtClean="0"/>
              <a:t>Еделева</a:t>
            </a:r>
            <a:r>
              <a:rPr lang="ru-RU" dirty="0" smtClean="0"/>
              <a:t>, Н. А. Еременко, В. О. Мохова, Т. Н. Павлычева, О. В. Шилова. – Нижний Новгород : Нижегородский институт развития образования, 2019. – 110 с.</a:t>
            </a:r>
            <a:endParaRPr lang="ru-RU" b="1" dirty="0"/>
          </a:p>
        </p:txBody>
      </p:sp>
      <p:pic>
        <p:nvPicPr>
          <p:cNvPr id="8" name="Содержимое 7" descr="20240924_1000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08080" y="1600200"/>
            <a:ext cx="3312914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практической психологии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899" y="2655651"/>
            <a:ext cx="5325083" cy="2577830"/>
          </a:xfrm>
        </p:spPr>
        <p:txBody>
          <a:bodyPr/>
          <a:lstStyle/>
          <a:p>
            <a:r>
              <a:rPr lang="ru-RU" b="1" dirty="0" smtClean="0"/>
              <a:t>Подготовка </a:t>
            </a:r>
            <a:r>
              <a:rPr lang="ru-RU" dirty="0" smtClean="0"/>
              <a:t>детей и подростков в качестве медиаторов к работе в школьной службе медиации: информационные материалы для проведения занятий и тренингов / авт.-сост. : Е. Г. </a:t>
            </a:r>
            <a:r>
              <a:rPr lang="ru-RU" dirty="0" err="1" smtClean="0"/>
              <a:t>Еделева</a:t>
            </a:r>
            <a:r>
              <a:rPr lang="ru-RU" dirty="0" smtClean="0"/>
              <a:t>, Н. А. Еременко, О. В. Шилова. – Нижний Новгород: Нижегородский институт развития образования, 2017. – 86 с.</a:t>
            </a:r>
            <a:endParaRPr lang="ru-RU" dirty="0"/>
          </a:p>
        </p:txBody>
      </p:sp>
      <p:pic>
        <p:nvPicPr>
          <p:cNvPr id="5" name="Содержимое 4" descr="20240924_0959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12545" y="1600200"/>
            <a:ext cx="3475858" cy="4809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практической психологии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899" y="2344365"/>
            <a:ext cx="6064386" cy="2675107"/>
          </a:xfrm>
        </p:spPr>
        <p:txBody>
          <a:bodyPr/>
          <a:lstStyle/>
          <a:p>
            <a:r>
              <a:rPr lang="ru-RU" b="1" dirty="0" smtClean="0"/>
              <a:t>Психологическое сопровождение </a:t>
            </a:r>
            <a:r>
              <a:rPr lang="ru-RU" dirty="0" smtClean="0"/>
              <a:t>в условиях внедрения и реализации ФГОС в образовательных организациях : методическое пособие для педагогов-психологов, учителей-предметников, классных руководителей и администраторов образовательных организаций / авт.-сост.: Е. Г. </a:t>
            </a:r>
            <a:r>
              <a:rPr lang="ru-RU" dirty="0" err="1" smtClean="0"/>
              <a:t>Еделева</a:t>
            </a:r>
            <a:r>
              <a:rPr lang="ru-RU" dirty="0" smtClean="0"/>
              <a:t>, Н. А. Еременко, Ю. Л. Левицкая.- Нижний Новгород : Нижегородский институт развития образования, 2017. – 137 с.</a:t>
            </a:r>
            <a:endParaRPr lang="ru-RU" b="1" dirty="0"/>
          </a:p>
        </p:txBody>
      </p:sp>
      <p:pic>
        <p:nvPicPr>
          <p:cNvPr id="5" name="Содержимое 4" descr="20240924_0959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45134" y="1609928"/>
            <a:ext cx="3214688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практической психологии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899" y="2641600"/>
            <a:ext cx="5558548" cy="2348689"/>
          </a:xfrm>
        </p:spPr>
        <p:txBody>
          <a:bodyPr/>
          <a:lstStyle/>
          <a:p>
            <a:r>
              <a:rPr lang="ru-RU" b="1" dirty="0" smtClean="0"/>
              <a:t>Методические рекомендации</a:t>
            </a:r>
            <a:r>
              <a:rPr lang="ru-RU" dirty="0" smtClean="0"/>
              <a:t> по проведению </a:t>
            </a:r>
            <a:r>
              <a:rPr lang="ru-RU" dirty="0" err="1" smtClean="0"/>
              <a:t>тренинговых</a:t>
            </a:r>
            <a:r>
              <a:rPr lang="ru-RU" dirty="0" smtClean="0"/>
              <a:t> занятий и классных часов по профилактике агрессивного поведения у детей и подростков / сост. : Е. Г. </a:t>
            </a:r>
            <a:r>
              <a:rPr lang="ru-RU" dirty="0" err="1" smtClean="0"/>
              <a:t>Еделева</a:t>
            </a:r>
            <a:r>
              <a:rPr lang="ru-RU" dirty="0" smtClean="0"/>
              <a:t>, Н. О. Юдина. – Нижний Новгород : Нижегородский институт развития образования, 2018. – 50 с.</a:t>
            </a:r>
            <a:endParaRPr lang="ru-RU" b="1" dirty="0"/>
          </a:p>
        </p:txBody>
      </p:sp>
      <p:pic>
        <p:nvPicPr>
          <p:cNvPr id="5" name="Содержимое 4" descr="20240924_1000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213595" y="1600200"/>
            <a:ext cx="3196828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split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4037" y="2292094"/>
            <a:ext cx="6622472" cy="221969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Кафедра физической культуры, ОБЖ </a:t>
            </a:r>
            <a:br>
              <a:rPr lang="ru-RU" dirty="0" smtClean="0"/>
            </a:br>
            <a:r>
              <a:rPr lang="ru-RU" dirty="0" smtClean="0"/>
              <a:t>и </a:t>
            </a:r>
            <a:r>
              <a:rPr lang="ru-RU" dirty="0" err="1" smtClean="0"/>
              <a:t>здоровьесбережения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Современные издания сотрудников кафедры</a:t>
            </a:r>
            <a:endParaRPr lang="ru-RU" dirty="0"/>
          </a:p>
        </p:txBody>
      </p:sp>
      <p:pic>
        <p:nvPicPr>
          <p:cNvPr id="5" name="Рисунок 4" descr="20240924_105441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l="6778" r="6778"/>
          <a:stretch>
            <a:fillRect/>
          </a:stretch>
        </p:blipFill>
        <p:spPr>
          <a:xfrm>
            <a:off x="6733309" y="1310656"/>
            <a:ext cx="5283199" cy="42086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физической культуры, ОБЖ и </a:t>
            </a:r>
            <a:r>
              <a:rPr lang="ru-RU" dirty="0" err="1" smtClean="0"/>
              <a:t>здоровьесбережения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b="1" dirty="0" smtClean="0"/>
              <a:t>Фомичева Е. Н. </a:t>
            </a:r>
            <a:r>
              <a:rPr lang="ru-RU" dirty="0" smtClean="0"/>
              <a:t>Навстречу ГТО. </a:t>
            </a:r>
            <a:r>
              <a:rPr lang="en-US" dirty="0" smtClean="0"/>
              <a:t>I</a:t>
            </a:r>
            <a:r>
              <a:rPr lang="ru-RU" dirty="0" smtClean="0"/>
              <a:t> уровень : программа курса внеурочной деятельности / Е. Н. </a:t>
            </a:r>
            <a:r>
              <a:rPr lang="ru-RU" dirty="0" err="1" smtClean="0"/>
              <a:t>Флмичева</a:t>
            </a:r>
            <a:r>
              <a:rPr lang="ru-RU" dirty="0" smtClean="0"/>
              <a:t>, В. А. </a:t>
            </a:r>
            <a:r>
              <a:rPr lang="ru-RU" dirty="0" err="1" smtClean="0"/>
              <a:t>Оринчук</a:t>
            </a:r>
            <a:r>
              <a:rPr lang="ru-RU" dirty="0" smtClean="0"/>
              <a:t>, А. Н. </a:t>
            </a:r>
            <a:r>
              <a:rPr lang="ru-RU" dirty="0" err="1" smtClean="0"/>
              <a:t>Оринчук</a:t>
            </a:r>
            <a:r>
              <a:rPr lang="ru-RU" dirty="0" smtClean="0"/>
              <a:t>. – Нижний Новгород : Нижегородский институт развития образования,2020.- 117 с.</a:t>
            </a:r>
          </a:p>
          <a:p>
            <a:r>
              <a:rPr lang="ru-RU" b="1" dirty="0" smtClean="0"/>
              <a:t>Горшков С. В. </a:t>
            </a:r>
            <a:r>
              <a:rPr lang="ru-RU" dirty="0" smtClean="0"/>
              <a:t>Организация практико-ориентированных форм учебных занятий по ОБЖ с применением тренажерных систем : учебно-методическое пособие / С. В. Горшков, А. А. </a:t>
            </a:r>
            <a:r>
              <a:rPr lang="ru-RU" dirty="0" err="1" smtClean="0"/>
              <a:t>Лекомцева</a:t>
            </a:r>
            <a:r>
              <a:rPr lang="ru-RU" dirty="0" smtClean="0"/>
              <a:t>, Н. А. Иваненков; </a:t>
            </a:r>
            <a:r>
              <a:rPr lang="ru-RU" dirty="0" err="1" smtClean="0"/>
              <a:t>Науч</a:t>
            </a:r>
            <a:r>
              <a:rPr lang="ru-RU" dirty="0" smtClean="0"/>
              <a:t>. ред. В. Г. </a:t>
            </a:r>
            <a:r>
              <a:rPr lang="ru-RU" dirty="0" err="1" smtClean="0"/>
              <a:t>Пичиненко</a:t>
            </a:r>
            <a:r>
              <a:rPr lang="ru-RU" dirty="0" smtClean="0"/>
              <a:t>. - Нижний Новгород : Нижегородский институт развития образования,2020. – 76 с.</a:t>
            </a:r>
            <a:endParaRPr lang="ru-RU" dirty="0"/>
          </a:p>
        </p:txBody>
      </p:sp>
      <p:pic>
        <p:nvPicPr>
          <p:cNvPr id="8" name="Содержимое 7" descr="6798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207887" y="1350818"/>
            <a:ext cx="2640549" cy="3709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679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42475" y="2753513"/>
            <a:ext cx="2641162" cy="37304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pull dir="ru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физической культуры, ОБЖ и </a:t>
            </a:r>
            <a:r>
              <a:rPr lang="ru-RU" dirty="0" err="1" smtClean="0"/>
              <a:t>здоровьесбережения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04899" y="2179783"/>
            <a:ext cx="6239484" cy="3248252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b="1" dirty="0" smtClean="0"/>
              <a:t>Гладышева О. С. </a:t>
            </a:r>
            <a:endParaRPr lang="ru-RU" b="1" dirty="0" smtClean="0"/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smtClean="0"/>
              <a:t>Проектирование </a:t>
            </a:r>
            <a:r>
              <a:rPr lang="ru-RU" dirty="0" smtClean="0"/>
              <a:t>Программы формирования экологической культуры здорового образа жизни : методическое пособие / О. С. Гладышева, М. А. Яковлева; </a:t>
            </a:r>
            <a:r>
              <a:rPr lang="ru-RU" dirty="0" smtClean="0"/>
              <a:t>под ред</a:t>
            </a:r>
            <a:r>
              <a:rPr lang="ru-RU" dirty="0" smtClean="0"/>
              <a:t>. О. С. </a:t>
            </a:r>
            <a:r>
              <a:rPr lang="ru-RU" dirty="0" smtClean="0"/>
              <a:t>Гладышевой. </a:t>
            </a:r>
            <a:r>
              <a:rPr lang="ru-RU" dirty="0" smtClean="0"/>
              <a:t>- Нижний Новгород : Нижегородский институт развития образования,2020.- 218 с. – (</a:t>
            </a:r>
            <a:r>
              <a:rPr lang="ru-RU" dirty="0" err="1" smtClean="0"/>
              <a:t>Здоровьесберегающие</a:t>
            </a:r>
            <a:r>
              <a:rPr lang="ru-RU" dirty="0" smtClean="0"/>
              <a:t> технологии в школах, работающих по АООП).</a:t>
            </a:r>
            <a:endParaRPr lang="ru-RU" b="1" dirty="0"/>
          </a:p>
        </p:txBody>
      </p:sp>
      <p:pic>
        <p:nvPicPr>
          <p:cNvPr id="5" name="Содержимое 4" descr="20240924_10563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622714" y="1580744"/>
            <a:ext cx="3317379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физической культуры, ОБЖ и </a:t>
            </a:r>
            <a:r>
              <a:rPr lang="ru-RU" dirty="0" err="1" smtClean="0"/>
              <a:t>здоровьесбережения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04899" y="2032001"/>
            <a:ext cx="6074114" cy="3230664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Разговор о здоровье : программа внеурочной деятельности для начальной и основной школы / авт.-сост. : О. С. Гладышева, И. Ю. Абросимова, Е. В. Алексеева, Е. Е. Кузоватова, М. А. Яковлева; под ред. О. С. Гладышевой. - Нижний Новгород : Нижегородский институт развития образования,2021.- 72с. – (Реализация направления «Здоровый образ жизни</a:t>
            </a:r>
            <a:r>
              <a:rPr lang="ru-RU" dirty="0" smtClean="0"/>
              <a:t>»). </a:t>
            </a:r>
            <a:endParaRPr lang="ru-RU" dirty="0"/>
          </a:p>
        </p:txBody>
      </p:sp>
      <p:pic>
        <p:nvPicPr>
          <p:cNvPr id="5" name="Содержимое 4" descr="67986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7481263" y="1658566"/>
            <a:ext cx="3308449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физической культуры, ОБЖ и </a:t>
            </a:r>
            <a:r>
              <a:rPr lang="ru-RU" dirty="0" err="1" smtClean="0"/>
              <a:t>здоровьесбережения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sz="1300" b="1" dirty="0" smtClean="0"/>
              <a:t>Разговор о здоровье </a:t>
            </a:r>
            <a:r>
              <a:rPr lang="ru-RU" sz="1300" dirty="0" smtClean="0"/>
              <a:t>: сценарий занятий для внеурочной деятельности в начальной школе. Первый год обучения : методическое пособие : авт.-сост. : О. С. </a:t>
            </a:r>
            <a:r>
              <a:rPr lang="ru-RU" sz="1300" dirty="0" err="1" smtClean="0"/>
              <a:t>Гдадышева</a:t>
            </a:r>
            <a:r>
              <a:rPr lang="ru-RU" sz="1300" dirty="0" smtClean="0"/>
              <a:t>, И. Ю. Абросимова, М. А. </a:t>
            </a:r>
            <a:r>
              <a:rPr lang="ru-RU" sz="1300" dirty="0" err="1" smtClean="0"/>
              <a:t>Нежгородова</a:t>
            </a:r>
            <a:r>
              <a:rPr lang="ru-RU" sz="1300" dirty="0" smtClean="0"/>
              <a:t>, Л. В. Никитина. – Н. Новгород: Нижегородский институт развития образования, 2024. – </a:t>
            </a:r>
            <a:r>
              <a:rPr lang="ru-RU" sz="1300" dirty="0" smtClean="0"/>
              <a:t>96 с</a:t>
            </a:r>
            <a:r>
              <a:rPr lang="ru-RU" sz="1300" dirty="0" smtClean="0"/>
              <a:t>.</a:t>
            </a:r>
          </a:p>
          <a:p>
            <a:r>
              <a:rPr lang="ru-RU" sz="1300" b="1" dirty="0" smtClean="0"/>
              <a:t>Разговор о здоровье </a:t>
            </a:r>
            <a:r>
              <a:rPr lang="ru-RU" sz="1300" dirty="0" smtClean="0"/>
              <a:t>: сценарий занятий для внеурочной деятельности в начальной школе. Второй год обучения : методическое пособие : авт.-сост. : О. С. </a:t>
            </a:r>
            <a:r>
              <a:rPr lang="ru-RU" sz="1300" dirty="0" err="1" smtClean="0"/>
              <a:t>Гдадышева</a:t>
            </a:r>
            <a:r>
              <a:rPr lang="ru-RU" sz="1300" dirty="0" smtClean="0"/>
              <a:t>, И. Ю. Абросимова, А. А. Федосеева, О. А. Кирпичева. – Н. Новгород: Нижегородский институт развития образования, 2024. – </a:t>
            </a:r>
            <a:r>
              <a:rPr lang="ru-RU" sz="1300" dirty="0" smtClean="0"/>
              <a:t>130 с</a:t>
            </a:r>
            <a:r>
              <a:rPr lang="ru-RU" sz="1300" dirty="0" smtClean="0"/>
              <a:t>. </a:t>
            </a:r>
          </a:p>
          <a:p>
            <a:r>
              <a:rPr lang="ru-RU" sz="1300" b="1" dirty="0" smtClean="0"/>
              <a:t>Разговор о здоровье </a:t>
            </a:r>
            <a:r>
              <a:rPr lang="ru-RU" sz="1300" dirty="0" smtClean="0"/>
              <a:t>: сценарий занятий для внеурочной деятельности в начальной школе. Третий год обучения : методическое пособие : авт.-сост. : О. С. </a:t>
            </a:r>
            <a:r>
              <a:rPr lang="ru-RU" sz="1300" dirty="0" err="1" smtClean="0"/>
              <a:t>Гдадышева</a:t>
            </a:r>
            <a:r>
              <a:rPr lang="ru-RU" sz="1300" dirty="0" smtClean="0"/>
              <a:t>, И. Ю. Абросимова, И. В. Корнилова, Н. С. </a:t>
            </a:r>
            <a:r>
              <a:rPr lang="ru-RU" sz="1300" dirty="0" err="1" smtClean="0"/>
              <a:t>Червякова</a:t>
            </a:r>
            <a:r>
              <a:rPr lang="ru-RU" sz="1300" dirty="0" smtClean="0"/>
              <a:t>, Т. В. Маслова. – Н. Новгород: Нижегородский институт развития образования, 2024. – </a:t>
            </a:r>
            <a:r>
              <a:rPr lang="ru-RU" sz="1300" dirty="0" smtClean="0"/>
              <a:t>124 с</a:t>
            </a:r>
            <a:r>
              <a:rPr lang="ru-RU" sz="1300" dirty="0" smtClean="0"/>
              <a:t>.</a:t>
            </a:r>
          </a:p>
          <a:p>
            <a:r>
              <a:rPr lang="ru-RU" sz="1300" b="1" dirty="0" smtClean="0"/>
              <a:t>Разговор о здоровье </a:t>
            </a:r>
            <a:r>
              <a:rPr lang="ru-RU" sz="1300" dirty="0" smtClean="0"/>
              <a:t>: сценарий занятий для внеурочной деятельности в начальной школе. Третий год обучения : методическое пособие : авт.-сост. : О. С. </a:t>
            </a:r>
            <a:r>
              <a:rPr lang="ru-RU" sz="1300" dirty="0" err="1" smtClean="0"/>
              <a:t>Гдадышева</a:t>
            </a:r>
            <a:r>
              <a:rPr lang="ru-RU" sz="1300" dirty="0" smtClean="0"/>
              <a:t>, И. Ю. Абросимова, О. А. Лобанова, С. В. </a:t>
            </a:r>
            <a:r>
              <a:rPr lang="ru-RU" sz="1300" dirty="0" err="1" smtClean="0"/>
              <a:t>Чеблукова</a:t>
            </a:r>
            <a:r>
              <a:rPr lang="ru-RU" sz="1300" dirty="0" smtClean="0"/>
              <a:t>, Е. А. Батурина, Л. И. Трошкина. – Н. </a:t>
            </a:r>
            <a:r>
              <a:rPr lang="ru-RU" sz="1300" dirty="0" smtClean="0"/>
              <a:t>Новгород</a:t>
            </a:r>
            <a:r>
              <a:rPr lang="ru-RU" sz="1300" dirty="0" smtClean="0"/>
              <a:t>: Нижегородский институт развития образования, 2024. – </a:t>
            </a:r>
            <a:r>
              <a:rPr lang="ru-RU" sz="1300" dirty="0" smtClean="0"/>
              <a:t>143 с</a:t>
            </a:r>
            <a:r>
              <a:rPr lang="ru-RU" sz="1300" dirty="0" smtClean="0"/>
              <a:t>.</a:t>
            </a:r>
          </a:p>
          <a:p>
            <a:endParaRPr lang="ru-RU" sz="1400" dirty="0"/>
          </a:p>
        </p:txBody>
      </p:sp>
      <p:pic>
        <p:nvPicPr>
          <p:cNvPr id="5" name="Содержимое 4" descr="6798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468894" y="1569013"/>
            <a:ext cx="4465487" cy="48855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1818" y="2292094"/>
            <a:ext cx="6377132" cy="221969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Кафедра теории и практики воспитания и дополнительного образования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8836" y="4511784"/>
            <a:ext cx="6220114" cy="955565"/>
          </a:xfrm>
        </p:spPr>
        <p:txBody>
          <a:bodyPr/>
          <a:lstStyle/>
          <a:p>
            <a:r>
              <a:rPr lang="ru-RU" dirty="0" smtClean="0"/>
              <a:t>Современные издания сотрудников кафедры</a:t>
            </a:r>
            <a:endParaRPr lang="ru-RU" dirty="0"/>
          </a:p>
        </p:txBody>
      </p:sp>
      <p:pic>
        <p:nvPicPr>
          <p:cNvPr id="5" name="Рисунок 4" descr="67992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t="4512" b="4512"/>
          <a:stretch>
            <a:fillRect/>
          </a:stretch>
        </p:blipFill>
        <p:spPr/>
      </p:pic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практики воспитания и дополнительного образования</a:t>
            </a:r>
            <a:endParaRPr lang="ru-RU" dirty="0"/>
          </a:p>
        </p:txBody>
      </p:sp>
      <p:pic>
        <p:nvPicPr>
          <p:cNvPr id="9" name="Содержимое 8" descr="6799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38768" y="1692564"/>
            <a:ext cx="3156645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5200073" y="1533236"/>
            <a:ext cx="58558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Уроки воспитания: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учебно-методическое пособие для специалистов сферы воспитания и дополнительного образования / авт. – сост. : С. А. Фадеева, Г. Н.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Дождикова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В. О. Мохова, Л. В. Неверова, М. Г.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Ямбаева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– Нижний Новгород : Нижегородский институт развития образования, 2019. – 124 с.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91848" y="3413033"/>
            <a:ext cx="5853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В пособии представлены информационные и практические материалы, посвященные современной стратегии воспитания:  формированию детского коллектива, использованию в работе сферы интересов школьников; особенностям работы с  «трудными» детьми; профилактике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интернет рисков  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суицидального поведения  и другим вопросам.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практики воспитания и дополнительного образования</a:t>
            </a:r>
            <a:endParaRPr lang="ru-RU" dirty="0"/>
          </a:p>
        </p:txBody>
      </p:sp>
      <p:pic>
        <p:nvPicPr>
          <p:cNvPr id="4" name="Содержимое 3" descr="6799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442201" y="2764129"/>
            <a:ext cx="2519119" cy="358596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6420255" y="1403929"/>
            <a:ext cx="461720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Нижегородское лето – 2021 :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сборник методических материалов  / сост.: М. Г.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Ямбаева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Е. В. </a:t>
            </a:r>
            <a:r>
              <a:rPr lang="ru-RU" sz="1600" dirty="0" err="1" smtClean="0">
                <a:latin typeface="Arial" pitchFamily="34" charset="0"/>
                <a:cs typeface="Arial" pitchFamily="34" charset="0"/>
              </a:rPr>
              <a:t>Боровская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. – Нижний Новгород: Нижегородский институт развития образования, 2022. -  247 с.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6837" y="1394692"/>
            <a:ext cx="52934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Удалова Р. И. 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Организация внеурочной деятельности в условиях реализации ФГОС ООО : общекультурное направление : учебная программа  модуля / Р. И. Удалова; под ред. С. А. Фадеевой. – Нижний Новгород: Нижегородский институт, 2020. – 25 с.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Рисунок 6" descr="679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20307" y="2724727"/>
            <a:ext cx="2631605" cy="366634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практики воспитания и дополнительного образования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104900" y="5107021"/>
            <a:ext cx="4741423" cy="14600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400" b="1" dirty="0" smtClean="0"/>
              <a:t>Методист </a:t>
            </a:r>
            <a:r>
              <a:rPr lang="ru-RU" sz="1400" dirty="0" smtClean="0"/>
              <a:t>образовательной организации дополнительного образования детей: современные требования и инновационный потенциал : сборник методических материалов / сост. : М. Г. </a:t>
            </a:r>
            <a:r>
              <a:rPr lang="ru-RU" sz="1400" dirty="0" err="1" smtClean="0"/>
              <a:t>Ямбаева</a:t>
            </a:r>
            <a:r>
              <a:rPr lang="ru-RU" sz="1400" dirty="0" smtClean="0"/>
              <a:t>, Е. В. </a:t>
            </a:r>
            <a:r>
              <a:rPr lang="ru-RU" sz="1400" dirty="0" err="1" smtClean="0"/>
              <a:t>Боровская</a:t>
            </a:r>
            <a:r>
              <a:rPr lang="ru-RU" sz="1400" dirty="0" smtClean="0"/>
              <a:t>. – Нижний Новгород : Нижегородский институт развития образования, 2021. – 186 с. </a:t>
            </a:r>
            <a:endParaRPr lang="ru-RU" sz="14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6012873" y="5068110"/>
            <a:ext cx="4989110" cy="1624519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400" b="1" dirty="0" smtClean="0"/>
              <a:t>Дистанционное </a:t>
            </a:r>
            <a:r>
              <a:rPr lang="ru-RU" sz="1400" dirty="0" smtClean="0"/>
              <a:t>обучение и электронные ресурсы в реализации дополнительных общеобразовательных программ : опыт, вопросы, перспективы: сборник методических материалов для специалистов сферы воспитания и дополнительного образования / сост. : М. Г. </a:t>
            </a:r>
            <a:r>
              <a:rPr lang="ru-RU" sz="1400" dirty="0" err="1" smtClean="0"/>
              <a:t>Ямбаева</a:t>
            </a:r>
            <a:r>
              <a:rPr lang="ru-RU" sz="1400" dirty="0" smtClean="0"/>
              <a:t>, Е. В. </a:t>
            </a:r>
            <a:r>
              <a:rPr lang="ru-RU" sz="1400" dirty="0" err="1" smtClean="0"/>
              <a:t>Боровская</a:t>
            </a:r>
            <a:r>
              <a:rPr lang="ru-RU" sz="1400" dirty="0" smtClean="0"/>
              <a:t>. – Нижний Новгород: Нижегородский институт развития образования, 2022. – 277 с. </a:t>
            </a:r>
            <a:endParaRPr lang="ru-RU" sz="1400" b="1" dirty="0"/>
          </a:p>
        </p:txBody>
      </p:sp>
      <p:pic>
        <p:nvPicPr>
          <p:cNvPr id="6" name="Рисунок 5" descr="679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2342" y="1540966"/>
            <a:ext cx="2302640" cy="3225587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12700" stA="30000" endPos="30000" dist="5000" dir="5400000" sy="-100000" algn="bl" rotWithShape="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" name="Рисунок 6" descr="679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94709" y="1493500"/>
            <a:ext cx="2341951" cy="3214688"/>
          </a:xfrm>
          <a:prstGeom prst="rect">
            <a:avLst/>
          </a:prstGeom>
          <a:scene3d>
            <a:camera prst="perspectiveHeroicExtremeLeftFacing"/>
            <a:lightRig rig="threePt" dir="t"/>
          </a:scene3d>
          <a:sp3d>
            <a:bevelT w="165100" prst="coolSlant"/>
          </a:sp3d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теории и практики воспитания и дополнительного образования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31009" y="1711036"/>
            <a:ext cx="4914900" cy="4571999"/>
          </a:xfrm>
        </p:spPr>
        <p:txBody>
          <a:bodyPr>
            <a:normAutofit/>
          </a:bodyPr>
          <a:lstStyle/>
          <a:p>
            <a:r>
              <a:rPr lang="ru-RU" sz="1400" b="1" dirty="0" smtClean="0"/>
              <a:t>Удалова Р. И. «</a:t>
            </a:r>
            <a:r>
              <a:rPr lang="en-US" sz="1400" b="1" dirty="0" smtClean="0"/>
              <a:t>4</a:t>
            </a:r>
            <a:r>
              <a:rPr lang="ru-RU" sz="1400" b="1" dirty="0" smtClean="0"/>
              <a:t>К» : ключевые компетенции непрерывного образования педагогов : учебная программа модуля / Р. И. Удалова. - </a:t>
            </a:r>
            <a:r>
              <a:rPr lang="ru-RU" sz="1400" dirty="0" smtClean="0"/>
              <a:t>Нижний Новгород: Нижегородский институт, 2022. – 24 с. - (Организация урочной и внеурочной деятельности в рамках ФГОС НОО и ФГОС ООО).</a:t>
            </a:r>
          </a:p>
          <a:p>
            <a:endParaRPr lang="ru-RU" sz="1400" dirty="0" smtClean="0"/>
          </a:p>
          <a:p>
            <a:endParaRPr lang="ru-RU" sz="1400" dirty="0" smtClean="0"/>
          </a:p>
          <a:p>
            <a:r>
              <a:rPr lang="ru-RU" sz="1400" b="1" dirty="0" smtClean="0"/>
              <a:t>Удалова Р. И. Компетенции «</a:t>
            </a:r>
            <a:r>
              <a:rPr lang="en-US" sz="1400" b="1" dirty="0" smtClean="0"/>
              <a:t>4</a:t>
            </a:r>
            <a:r>
              <a:rPr lang="ru-RU" sz="1400" b="1" dirty="0" smtClean="0"/>
              <a:t>К» : непрерывного образования педагогов : учебно-методическое пособие / Р. И. Удалова. - </a:t>
            </a:r>
            <a:r>
              <a:rPr lang="ru-RU" sz="1400" dirty="0" smtClean="0"/>
              <a:t>Нижний Новгород: Нижегородский институт, 2022. – 55 с. – (Организация урочной и внеурочной деятельности в рамках ФГОС НОО и ФГОС ООО).</a:t>
            </a:r>
            <a:endParaRPr lang="ru-RU" sz="1400" b="1" dirty="0"/>
          </a:p>
        </p:txBody>
      </p:sp>
      <p:pic>
        <p:nvPicPr>
          <p:cNvPr id="5" name="Содержимое 4" descr="20240924_11460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461001" y="1487056"/>
            <a:ext cx="4914900" cy="4350326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HeroicExtremeLef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Кафедра гуманитарного образования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Современные издания сотрудников кафедры</a:t>
            </a:r>
          </a:p>
          <a:p>
            <a:endParaRPr lang="ru-RU" dirty="0"/>
          </a:p>
        </p:txBody>
      </p:sp>
      <p:pic>
        <p:nvPicPr>
          <p:cNvPr id="5" name="Рисунок 4" descr="68073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l="6718" r="6718"/>
          <a:stretch>
            <a:fillRect/>
          </a:stretch>
        </p:blipFill>
        <p:spPr>
          <a:xfrm>
            <a:off x="6870227" y="1319892"/>
            <a:ext cx="5210937" cy="42086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гуманитарного образования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6724072" y="1939636"/>
            <a:ext cx="4294909" cy="4232563"/>
          </a:xfrm>
        </p:spPr>
        <p:txBody>
          <a:bodyPr>
            <a:normAutofit/>
          </a:bodyPr>
          <a:lstStyle/>
          <a:p>
            <a:r>
              <a:rPr lang="ru-RU" sz="1400" b="1" dirty="0" smtClean="0"/>
              <a:t>Литературное</a:t>
            </a:r>
            <a:r>
              <a:rPr lang="ru-RU" sz="1400" dirty="0" smtClean="0"/>
              <a:t> произведение в контексте художественной культуры : коллективная монография по материалам Всероссийской научно-практической конференции, посвященной 75-летию со дня рождения Л. В. Шамрей,13 декабря 2019 г. / сост.: М. И. </a:t>
            </a:r>
            <a:r>
              <a:rPr lang="ru-RU" sz="1400" dirty="0" err="1" smtClean="0"/>
              <a:t>Шутан</a:t>
            </a:r>
            <a:r>
              <a:rPr lang="ru-RU" sz="1400" dirty="0" smtClean="0"/>
              <a:t>, Л. В. </a:t>
            </a:r>
            <a:r>
              <a:rPr lang="ru-RU" sz="1400" dirty="0" err="1" smtClean="0"/>
              <a:t>Дербенцева</a:t>
            </a:r>
            <a:r>
              <a:rPr lang="ru-RU" sz="1400" dirty="0" smtClean="0"/>
              <a:t>; </a:t>
            </a:r>
            <a:r>
              <a:rPr lang="ru-RU" sz="1400" dirty="0" err="1" smtClean="0"/>
              <a:t>науч</a:t>
            </a:r>
            <a:r>
              <a:rPr lang="ru-RU" sz="1400" dirty="0" smtClean="0"/>
              <a:t>. ред. М. И. </a:t>
            </a:r>
            <a:r>
              <a:rPr lang="ru-RU" sz="1400" dirty="0" err="1" smtClean="0"/>
              <a:t>Шутан</a:t>
            </a:r>
            <a:r>
              <a:rPr lang="ru-RU" sz="1400" dirty="0" smtClean="0"/>
              <a:t>. – Нижний Новгород: Нижегородский институт развития образования,2020. – 261 с.</a:t>
            </a:r>
          </a:p>
          <a:p>
            <a:endParaRPr lang="ru-RU" sz="1400" dirty="0" smtClean="0"/>
          </a:p>
          <a:p>
            <a:r>
              <a:rPr lang="ru-RU" sz="1400" b="1" dirty="0" smtClean="0"/>
              <a:t>Образовательное </a:t>
            </a:r>
            <a:r>
              <a:rPr lang="ru-RU" sz="1400" dirty="0" smtClean="0"/>
              <a:t>путешествие как форма постижения художественной культуры : сборник учебно-методических статей  и материалов / сост. и </a:t>
            </a:r>
            <a:r>
              <a:rPr lang="ru-RU" sz="1400" dirty="0" err="1" smtClean="0"/>
              <a:t>науч</a:t>
            </a:r>
            <a:r>
              <a:rPr lang="ru-RU" sz="1400" dirty="0" smtClean="0"/>
              <a:t>. редактор М. И. </a:t>
            </a:r>
            <a:r>
              <a:rPr lang="ru-RU" sz="1400" dirty="0" err="1" smtClean="0"/>
              <a:t>Шутан</a:t>
            </a:r>
            <a:r>
              <a:rPr lang="ru-RU" sz="1400" dirty="0" smtClean="0"/>
              <a:t>.- Нижний Новгород: Нижегородский институт развития образования,2020. – 130 с. </a:t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8" name="Содержимое 7" descr="20240925_1019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69974" y="1917879"/>
            <a:ext cx="5445125" cy="380733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isometricOffAxis1Right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гуманитарного образования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997895" y="1600200"/>
            <a:ext cx="4702514" cy="4572000"/>
          </a:xfrm>
        </p:spPr>
        <p:txBody>
          <a:bodyPr>
            <a:normAutofit/>
          </a:bodyPr>
          <a:lstStyle/>
          <a:p>
            <a:r>
              <a:rPr lang="ru-RU" sz="1600" b="1" dirty="0" smtClean="0"/>
              <a:t>Судьба </a:t>
            </a:r>
            <a:r>
              <a:rPr lang="ru-RU" sz="1600" dirty="0" smtClean="0"/>
              <a:t>русской литературной классики в современной школе : сборник статей / сост. : М. И. </a:t>
            </a:r>
            <a:r>
              <a:rPr lang="ru-RU" sz="1600" dirty="0" err="1" smtClean="0"/>
              <a:t>Шутан</a:t>
            </a:r>
            <a:r>
              <a:rPr lang="ru-RU" sz="1600" dirty="0" smtClean="0"/>
              <a:t>, Л. В. </a:t>
            </a:r>
            <a:r>
              <a:rPr lang="ru-RU" sz="1600" dirty="0" err="1" smtClean="0"/>
              <a:t>Дербенцева</a:t>
            </a:r>
            <a:r>
              <a:rPr lang="ru-RU" sz="1600" dirty="0" smtClean="0"/>
              <a:t>; </a:t>
            </a:r>
            <a:r>
              <a:rPr lang="ru-RU" sz="1600" dirty="0" err="1" smtClean="0"/>
              <a:t>науч</a:t>
            </a:r>
            <a:r>
              <a:rPr lang="ru-RU" sz="1600" dirty="0" smtClean="0"/>
              <a:t>. ред. М. И. </a:t>
            </a:r>
            <a:r>
              <a:rPr lang="ru-RU" sz="1600" dirty="0" err="1" smtClean="0"/>
              <a:t>Шутан</a:t>
            </a:r>
            <a:r>
              <a:rPr lang="ru-RU" sz="1600" dirty="0" smtClean="0"/>
              <a:t>.  – Нижний Новгород: Нижегородский институт развития образования,2022. – 227 с.</a:t>
            </a:r>
          </a:p>
          <a:p>
            <a:endParaRPr lang="ru-RU" sz="1600" b="1" dirty="0" smtClean="0"/>
          </a:p>
          <a:p>
            <a:endParaRPr lang="ru-RU" sz="1600" b="1" dirty="0" smtClean="0"/>
          </a:p>
          <a:p>
            <a:r>
              <a:rPr lang="ru-RU" sz="1600" b="1" dirty="0" smtClean="0"/>
              <a:t>Современное </a:t>
            </a:r>
            <a:r>
              <a:rPr lang="ru-RU" sz="1600" dirty="0" smtClean="0"/>
              <a:t>прочтение классической литературы  : сборник статей / сост. и </a:t>
            </a:r>
            <a:r>
              <a:rPr lang="ru-RU" sz="1600" dirty="0" err="1" smtClean="0"/>
              <a:t>науч</a:t>
            </a:r>
            <a:r>
              <a:rPr lang="ru-RU" sz="1600" dirty="0" smtClean="0"/>
              <a:t>. ред. М. И. </a:t>
            </a:r>
            <a:r>
              <a:rPr lang="ru-RU" sz="1600" dirty="0" err="1" smtClean="0"/>
              <a:t>Шутан</a:t>
            </a:r>
            <a:r>
              <a:rPr lang="ru-RU" sz="1600" dirty="0" smtClean="0"/>
              <a:t>. - – Нижний Новгород: Нижегородский институт развития образования,2022. – 250 с.</a:t>
            </a:r>
            <a:endParaRPr lang="ru-RU" sz="1600" b="1" dirty="0"/>
          </a:p>
        </p:txBody>
      </p:sp>
      <p:pic>
        <p:nvPicPr>
          <p:cNvPr id="5" name="Содержимое 4" descr="680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43575" y="1961262"/>
            <a:ext cx="5848025" cy="41347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isometricOffAxis2Left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гуманитарного образования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6530109" y="1600200"/>
            <a:ext cx="4535054" cy="4572000"/>
          </a:xfrm>
        </p:spPr>
        <p:txBody>
          <a:bodyPr>
            <a:normAutofit/>
          </a:bodyPr>
          <a:lstStyle/>
          <a:p>
            <a:r>
              <a:rPr lang="ru-RU" sz="1600" b="1" dirty="0" smtClean="0"/>
              <a:t>Изучение</a:t>
            </a:r>
            <a:r>
              <a:rPr lang="ru-RU" sz="1600" dirty="0" smtClean="0"/>
              <a:t> русской литературы середины </a:t>
            </a:r>
            <a:r>
              <a:rPr lang="en-US" sz="1600" dirty="0" smtClean="0"/>
              <a:t>XX – </a:t>
            </a:r>
            <a:r>
              <a:rPr lang="ru-RU" sz="1600" dirty="0" smtClean="0"/>
              <a:t>начала </a:t>
            </a:r>
            <a:r>
              <a:rPr lang="en-US" sz="1600" dirty="0" smtClean="0"/>
              <a:t> XXI</a:t>
            </a:r>
            <a:r>
              <a:rPr lang="ru-RU" sz="1600" dirty="0" smtClean="0"/>
              <a:t> века в школе : сборник учебно-методических статей / сост. : М. И. </a:t>
            </a:r>
            <a:r>
              <a:rPr lang="ru-RU" sz="1600" dirty="0" err="1" smtClean="0"/>
              <a:t>Шутан</a:t>
            </a:r>
            <a:r>
              <a:rPr lang="ru-RU" sz="1600" dirty="0" smtClean="0"/>
              <a:t>, Л. В. </a:t>
            </a:r>
            <a:r>
              <a:rPr lang="ru-RU" sz="1600" dirty="0" err="1" smtClean="0"/>
              <a:t>Дербенцеа</a:t>
            </a:r>
            <a:r>
              <a:rPr lang="ru-RU" sz="1600" dirty="0" smtClean="0"/>
              <a:t> ; </a:t>
            </a:r>
            <a:r>
              <a:rPr lang="ru-RU" sz="1600" dirty="0" err="1" smtClean="0"/>
              <a:t>науч</a:t>
            </a:r>
            <a:r>
              <a:rPr lang="ru-RU" sz="1600" dirty="0" smtClean="0"/>
              <a:t>. ред. М. И. </a:t>
            </a:r>
            <a:r>
              <a:rPr lang="ru-RU" sz="1600" dirty="0" err="1" smtClean="0"/>
              <a:t>Шутан</a:t>
            </a:r>
            <a:r>
              <a:rPr lang="ru-RU" sz="1600" dirty="0" smtClean="0"/>
              <a:t>. - Нижний Новгород: Нижегородский институт развития образования,2023. – 390 с.</a:t>
            </a:r>
          </a:p>
          <a:p>
            <a:endParaRPr lang="ru-RU" sz="1600" dirty="0" smtClean="0"/>
          </a:p>
          <a:p>
            <a:endParaRPr lang="ru-RU" sz="1600" dirty="0" smtClean="0"/>
          </a:p>
          <a:p>
            <a:r>
              <a:rPr lang="ru-RU" sz="1600" b="1" dirty="0" smtClean="0"/>
              <a:t>Родная </a:t>
            </a:r>
            <a:r>
              <a:rPr lang="ru-RU" sz="1600" dirty="0" smtClean="0"/>
              <a:t>литература (русская). 10-11 классы : учебное пособие для общеобразовательных организаций Нижегородской области. Базовый и углубленный уровни / сост. : М. И. </a:t>
            </a:r>
            <a:r>
              <a:rPr lang="ru-RU" sz="1600" dirty="0" err="1" smtClean="0"/>
              <a:t>Шутан</a:t>
            </a:r>
            <a:r>
              <a:rPr lang="ru-RU" sz="1600" dirty="0" smtClean="0"/>
              <a:t>, М. Ю. Борщевская, Л. В. </a:t>
            </a:r>
            <a:r>
              <a:rPr lang="ru-RU" sz="1600" dirty="0" err="1" smtClean="0"/>
              <a:t>Дербенцева</a:t>
            </a:r>
            <a:r>
              <a:rPr lang="ru-RU" sz="1600" dirty="0" smtClean="0"/>
              <a:t>, Е. А. </a:t>
            </a:r>
            <a:r>
              <a:rPr lang="ru-RU" sz="1600" dirty="0" err="1" smtClean="0"/>
              <a:t>Елясина</a:t>
            </a:r>
            <a:r>
              <a:rPr lang="ru-RU" sz="1600" dirty="0" smtClean="0"/>
              <a:t>, С. В. Тихонова, А. М. Фирсова; </a:t>
            </a:r>
            <a:r>
              <a:rPr lang="ru-RU" sz="1600" dirty="0" err="1" smtClean="0"/>
              <a:t>науч</a:t>
            </a:r>
            <a:r>
              <a:rPr lang="ru-RU" sz="1600" dirty="0" smtClean="0"/>
              <a:t>. ред. М. И. </a:t>
            </a:r>
            <a:r>
              <a:rPr lang="ru-RU" sz="1600" dirty="0" err="1" smtClean="0"/>
              <a:t>Шутан</a:t>
            </a:r>
            <a:r>
              <a:rPr lang="ru-RU" sz="1600" dirty="0" smtClean="0"/>
              <a:t>. - Нижний Новгород: Нижегородский институт развития образования,2021. – 371 с.</a:t>
            </a:r>
          </a:p>
          <a:p>
            <a:endParaRPr lang="ru-RU" sz="1600" b="1" dirty="0" smtClean="0"/>
          </a:p>
          <a:p>
            <a:endParaRPr lang="ru-RU" sz="1600" b="1" dirty="0"/>
          </a:p>
        </p:txBody>
      </p:sp>
      <p:pic>
        <p:nvPicPr>
          <p:cNvPr id="5" name="Содержимое 4" descr="680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85406" y="1967346"/>
            <a:ext cx="5030931" cy="35177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med">
    <p:wheel spokes="3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гуманитарного образования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sz="1600" b="1" dirty="0" err="1" smtClean="0"/>
              <a:t>Рябчикова</a:t>
            </a:r>
            <a:r>
              <a:rPr lang="ru-RU" sz="1600" b="1" dirty="0" smtClean="0"/>
              <a:t>  Е. П. </a:t>
            </a:r>
            <a:r>
              <a:rPr lang="ru-RU" sz="1600" dirty="0" smtClean="0"/>
              <a:t>Теория и практика общего музыкального образования : учебно-методическое пособие для учителей музыки общеобразовательных  организаций / сост. и </a:t>
            </a:r>
            <a:r>
              <a:rPr lang="ru-RU" sz="1600" dirty="0" err="1" smtClean="0"/>
              <a:t>науч</a:t>
            </a:r>
            <a:r>
              <a:rPr lang="ru-RU" sz="1600" dirty="0" smtClean="0"/>
              <a:t>. ред. Е. П. </a:t>
            </a:r>
            <a:r>
              <a:rPr lang="ru-RU" sz="1600" dirty="0" err="1" smtClean="0"/>
              <a:t>Рябчикова</a:t>
            </a:r>
            <a:r>
              <a:rPr lang="ru-RU" sz="1600" dirty="0" smtClean="0"/>
              <a:t>. – 2-е изд., </a:t>
            </a:r>
            <a:r>
              <a:rPr lang="ru-RU" sz="1600" dirty="0" err="1" smtClean="0"/>
              <a:t>испр</a:t>
            </a:r>
            <a:r>
              <a:rPr lang="ru-RU" sz="1600" dirty="0" smtClean="0"/>
              <a:t>. и доп. - Нижний Новгород: Нижегородский институт развития образования,2022. – 331 с.</a:t>
            </a:r>
          </a:p>
          <a:p>
            <a:endParaRPr lang="ru-RU" sz="1600" b="1" dirty="0" smtClean="0"/>
          </a:p>
          <a:p>
            <a:endParaRPr lang="ru-RU" sz="1600" b="1" dirty="0" smtClean="0"/>
          </a:p>
          <a:p>
            <a:r>
              <a:rPr lang="ru-RU" sz="1600" b="1" dirty="0" smtClean="0"/>
              <a:t>Предметная</a:t>
            </a:r>
            <a:r>
              <a:rPr lang="ru-RU" sz="1600" dirty="0" smtClean="0"/>
              <a:t> область «Искусство» в современной школе : проблемы, поиски, решения : сборник статей / сост. и </a:t>
            </a:r>
            <a:r>
              <a:rPr lang="ru-RU" sz="1600" dirty="0" err="1" smtClean="0"/>
              <a:t>науч</a:t>
            </a:r>
            <a:r>
              <a:rPr lang="ru-RU" sz="1600" dirty="0" smtClean="0"/>
              <a:t>. ред. Е. П. </a:t>
            </a:r>
            <a:r>
              <a:rPr lang="ru-RU" sz="1600" dirty="0" err="1" smtClean="0"/>
              <a:t>Рябчикова</a:t>
            </a:r>
            <a:r>
              <a:rPr lang="ru-RU" sz="1600" dirty="0" smtClean="0"/>
              <a:t>. - Нижний Новгород: Нижегородский институт развития образования,2020. – 159 с.</a:t>
            </a:r>
            <a:endParaRPr lang="ru-RU" sz="1600" dirty="0"/>
          </a:p>
        </p:txBody>
      </p:sp>
      <p:pic>
        <p:nvPicPr>
          <p:cNvPr id="5" name="Содержимое 4" descr="6807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641975" y="1743648"/>
            <a:ext cx="5445125" cy="41318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51345" y="2292094"/>
            <a:ext cx="5887605" cy="2219691"/>
          </a:xfrm>
        </p:spPr>
        <p:txBody>
          <a:bodyPr/>
          <a:lstStyle/>
          <a:p>
            <a:r>
              <a:rPr lang="ru-RU" dirty="0" smtClean="0"/>
              <a:t>Кафедра информационных технологий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51345" y="4511784"/>
            <a:ext cx="5887605" cy="955565"/>
          </a:xfrm>
        </p:spPr>
        <p:txBody>
          <a:bodyPr/>
          <a:lstStyle/>
          <a:p>
            <a:r>
              <a:rPr lang="ru-RU" dirty="0" smtClean="0"/>
              <a:t>Современные издания сотрудников кафедры</a:t>
            </a:r>
          </a:p>
          <a:p>
            <a:endParaRPr lang="ru-RU" dirty="0"/>
          </a:p>
        </p:txBody>
      </p:sp>
      <p:pic>
        <p:nvPicPr>
          <p:cNvPr id="5" name="Рисунок 4" descr="20240925_112330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t="13466" b="13466"/>
          <a:stretch>
            <a:fillRect/>
          </a:stretch>
        </p:blipFill>
        <p:spPr>
          <a:xfrm>
            <a:off x="6816437" y="1310656"/>
            <a:ext cx="5218545" cy="42086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информационных технологий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>
          <a:xfrm>
            <a:off x="1104899" y="1600200"/>
            <a:ext cx="6171390" cy="4572000"/>
          </a:xfrm>
        </p:spPr>
        <p:txBody>
          <a:bodyPr>
            <a:normAutofit/>
          </a:bodyPr>
          <a:lstStyle/>
          <a:p>
            <a:r>
              <a:rPr lang="ru-RU" sz="1600" b="1" dirty="0" smtClean="0"/>
              <a:t>Учебная </a:t>
            </a:r>
            <a:r>
              <a:rPr lang="ru-RU" sz="1600" dirty="0" smtClean="0"/>
              <a:t>программа элективного курса «Алгоритмизация  и программирование  для 10-11 классов / сост. : С. В. Кузнецова, И. Е. Белоцерковская, М. Ю. </a:t>
            </a:r>
            <a:r>
              <a:rPr lang="ru-RU" sz="1600" dirty="0" err="1" smtClean="0"/>
              <a:t>Втюрин</a:t>
            </a:r>
            <a:r>
              <a:rPr lang="ru-RU" sz="1600" dirty="0" smtClean="0"/>
              <a:t>.</a:t>
            </a:r>
            <a:r>
              <a:rPr lang="ru-RU" sz="1600" b="1" dirty="0" smtClean="0"/>
              <a:t>  - </a:t>
            </a:r>
            <a:r>
              <a:rPr lang="ru-RU" sz="1600" dirty="0" smtClean="0"/>
              <a:t>Нижний Новгород: Нижегородский институт развития образования,2020. – 91 с.</a:t>
            </a:r>
          </a:p>
          <a:p>
            <a:endParaRPr lang="ru-RU" sz="1600" b="1" dirty="0" smtClean="0"/>
          </a:p>
          <a:p>
            <a:endParaRPr lang="ru-RU" sz="1600" b="1" dirty="0" smtClean="0"/>
          </a:p>
          <a:p>
            <a:r>
              <a:rPr lang="ru-RU" sz="1600" b="1" dirty="0" smtClean="0"/>
              <a:t>Белоцерковская И. Е. </a:t>
            </a:r>
          </a:p>
          <a:p>
            <a:r>
              <a:rPr lang="ru-RU" sz="1600" b="1" dirty="0" smtClean="0"/>
              <a:t>   </a:t>
            </a:r>
            <a:r>
              <a:rPr lang="ru-RU" sz="1600" dirty="0" smtClean="0"/>
              <a:t>Практикум по программированию / И. Е. Белоцерковская, М. Ю. </a:t>
            </a:r>
            <a:r>
              <a:rPr lang="ru-RU" sz="1600" dirty="0" err="1" smtClean="0"/>
              <a:t>Втюрин</a:t>
            </a:r>
            <a:r>
              <a:rPr lang="ru-RU" sz="1600" dirty="0" smtClean="0"/>
              <a:t>, Э. В. Ефимова. - Нижний Новгород: Нижегородский институт развития образования,2020. – 77 с.</a:t>
            </a:r>
            <a:endParaRPr lang="ru-RU" sz="1600" b="1" dirty="0"/>
          </a:p>
        </p:txBody>
      </p:sp>
      <p:pic>
        <p:nvPicPr>
          <p:cNvPr id="9" name="Содержимое 8" descr="20240925_1126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468288" y="1470546"/>
            <a:ext cx="3085811" cy="49229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Кафедра информационных технологий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439866" cy="4295775"/>
          </a:xfrm>
        </p:spPr>
        <p:txBody>
          <a:bodyPr>
            <a:normAutofit lnSpcReduction="10000"/>
          </a:bodyPr>
          <a:lstStyle/>
          <a:p>
            <a:r>
              <a:rPr lang="ru-RU" sz="1600" b="1" dirty="0" err="1" smtClean="0"/>
              <a:t>Канянина</a:t>
            </a:r>
            <a:r>
              <a:rPr lang="ru-RU" sz="1600" b="1" dirty="0" smtClean="0"/>
              <a:t> Т. И. 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600" b="1" dirty="0" smtClean="0"/>
              <a:t>   </a:t>
            </a:r>
            <a:r>
              <a:rPr lang="ru-RU" sz="1600" dirty="0" smtClean="0"/>
              <a:t>Использование видео- и </a:t>
            </a:r>
            <a:r>
              <a:rPr lang="ru-RU" sz="1600" dirty="0" err="1" smtClean="0"/>
              <a:t>аудиотехнологий</a:t>
            </a:r>
            <a:r>
              <a:rPr lang="ru-RU" sz="1600" dirty="0" smtClean="0"/>
              <a:t> в профессиональной деятельности педагога : учебно-методическое пособие / 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600" dirty="0" smtClean="0"/>
              <a:t>Т. И. </a:t>
            </a:r>
            <a:r>
              <a:rPr lang="ru-RU" sz="1600" dirty="0" err="1" smtClean="0"/>
              <a:t>Канянина</a:t>
            </a:r>
            <a:r>
              <a:rPr lang="ru-RU" sz="1600" dirty="0" smtClean="0"/>
              <a:t>, В. Б. Клепиков, Е. И. Пономарева. – Нижний Новгород : Нижегородский институт развития образования, 2020. – 77 с.</a:t>
            </a:r>
          </a:p>
          <a:p>
            <a:r>
              <a:rPr lang="ru-RU" sz="1600" b="1" dirty="0" smtClean="0"/>
              <a:t>Сажин А. Ю. 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600" b="1" dirty="0" smtClean="0"/>
              <a:t> </a:t>
            </a:r>
            <a:r>
              <a:rPr lang="ru-RU" sz="1600" dirty="0" smtClean="0"/>
              <a:t>   Организация смешанного обучения на основе функциональных возможностей </a:t>
            </a:r>
            <a:r>
              <a:rPr lang="en-US" sz="1600" dirty="0" smtClean="0"/>
              <a:t>CORE</a:t>
            </a:r>
            <a:r>
              <a:rPr lang="ru-RU" sz="1600" dirty="0" smtClean="0"/>
              <a:t> – конструктора образовательных материалов: учебно-методическое пособие / авт.-сост. : А. Ю. Сажин, И. Н. </a:t>
            </a:r>
            <a:r>
              <a:rPr lang="ru-RU" sz="1600" dirty="0" err="1" smtClean="0"/>
              <a:t>Лескина</a:t>
            </a:r>
            <a:r>
              <a:rPr lang="ru-RU" sz="1600" dirty="0" smtClean="0"/>
              <a:t>, 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600" dirty="0" smtClean="0"/>
              <a:t>Т. И. </a:t>
            </a:r>
            <a:r>
              <a:rPr lang="ru-RU" sz="1600" dirty="0" err="1" smtClean="0"/>
              <a:t>Канянина</a:t>
            </a:r>
            <a:r>
              <a:rPr lang="ru-RU" sz="1600" dirty="0" smtClean="0"/>
              <a:t>, А. А. Волков, И. Л. Леонов. - Нижний Новгород : Нижегородский институт развития образования, 2020. – 115 с.</a:t>
            </a:r>
            <a:endParaRPr lang="ru-RU" sz="1600" dirty="0"/>
          </a:p>
        </p:txBody>
      </p:sp>
      <p:pic>
        <p:nvPicPr>
          <p:cNvPr id="5" name="Содержимое 4" descr="20240925_1148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19864" y="1640670"/>
            <a:ext cx="5309277" cy="421538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конференций</a:t>
            </a:r>
            <a:endParaRPr lang="ru-RU" dirty="0"/>
          </a:p>
        </p:txBody>
      </p:sp>
    </p:spTree>
  </p:cSld>
  <p:clrMapOvr>
    <a:masterClrMapping/>
  </p:clrMapOvr>
  <p:transition spd="med">
    <p:fade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конференций</a:t>
            </a:r>
            <a:endParaRPr lang="ru-RU" dirty="0"/>
          </a:p>
        </p:txBody>
      </p:sp>
      <p:pic>
        <p:nvPicPr>
          <p:cNvPr id="6" name="20240927_081423 (1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45720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конференций</a:t>
            </a:r>
            <a:endParaRPr lang="ru-RU" dirty="0"/>
          </a:p>
        </p:txBody>
      </p:sp>
      <p:pic>
        <p:nvPicPr>
          <p:cNvPr id="4" name="Содержимое 3" descr="20240926_092653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14400" y="1813502"/>
            <a:ext cx="6502400" cy="4514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 descr="20240926_0927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14805" y="1579418"/>
            <a:ext cx="3236565" cy="456507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конференций</a:t>
            </a:r>
            <a:endParaRPr lang="ru-RU" dirty="0"/>
          </a:p>
        </p:txBody>
      </p:sp>
      <p:pic>
        <p:nvPicPr>
          <p:cNvPr id="4" name="Содержимое 3" descr="20240926_0938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9529" y="1714764"/>
            <a:ext cx="3249271" cy="4448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 descr="20240926_0938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27418" y="1661391"/>
            <a:ext cx="6502400" cy="44958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конференций</a:t>
            </a:r>
            <a:endParaRPr lang="ru-RU" dirty="0"/>
          </a:p>
        </p:txBody>
      </p:sp>
      <p:pic>
        <p:nvPicPr>
          <p:cNvPr id="4" name="Содержимое 3" descr="20240926_0949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1338" y="1819564"/>
            <a:ext cx="5374474" cy="382616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 descr="20240926_0949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63492" y="2147311"/>
            <a:ext cx="5449454" cy="37039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конференций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4" name="Рисунок 3" descr="20240926_0959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96241" y="1634835"/>
            <a:ext cx="3484088" cy="48606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 descr="20240926_0959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30750" y="1440871"/>
            <a:ext cx="3382237" cy="482369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20240926_10014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22753" y="1514762"/>
            <a:ext cx="3390909" cy="47959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Материалы конференций</a:t>
            </a:r>
            <a:endParaRPr lang="ru-RU" dirty="0"/>
          </a:p>
        </p:txBody>
      </p:sp>
      <p:pic>
        <p:nvPicPr>
          <p:cNvPr id="4" name="Содержимое 3" descr="20240926_10273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63408" y="1597891"/>
            <a:ext cx="3233474" cy="465743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Рисунок 4" descr="20240926_1027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9535" y="1641354"/>
            <a:ext cx="3270539" cy="469709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 descr="20240926_1027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74708" y="1678681"/>
            <a:ext cx="3373583" cy="474526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87166" y="2373549"/>
            <a:ext cx="85117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Научная литература 16 х 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_50521062_TF03431380_Win32" id="{A6E822EE-F76A-47D0-9249-6D708B3EA282}" vid="{56E3C628-9B47-49D6-A52A-36E073D67663}"/>
    </a:ext>
  </a:extLst>
</a:theme>
</file>

<file path=ppt/theme/theme2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DDBB83-77C1-4099-A0AA-289882E745E2}">
  <ds:schemaRefs>
    <ds:schemaRef ds:uri="http://purl.org/dc/elements/1.1/"/>
    <ds:schemaRef ds:uri="http://schemas.microsoft.com/office/2006/metadata/properties"/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Учебная презентация, макет с лентами и полосками (широкоэкранный формат)</Template>
  <TotalTime>1763</TotalTime>
  <Words>5304</Words>
  <Application>Microsoft Office PowerPoint</Application>
  <PresentationFormat>Произвольный</PresentationFormat>
  <Paragraphs>304</Paragraphs>
  <Slides>78</Slides>
  <Notes>9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78</vt:i4>
      </vt:variant>
    </vt:vector>
  </HeadingPairs>
  <TitlesOfParts>
    <vt:vector size="79" baseType="lpstr">
      <vt:lpstr>Научная литература 16 х 9</vt:lpstr>
      <vt:lpstr>Панорама трудов сотрудников Нижегородского института развития образования</vt:lpstr>
      <vt:lpstr>Нижегородскому институту развития образования – 95 лет</vt:lpstr>
      <vt:lpstr>Издания сотрудников ГБОУ ДПО НИРО</vt:lpstr>
      <vt:lpstr>Монографии</vt:lpstr>
      <vt:lpstr>Монографии</vt:lpstr>
      <vt:lpstr>Монографии</vt:lpstr>
      <vt:lpstr>Монографии</vt:lpstr>
      <vt:lpstr>Монографии</vt:lpstr>
      <vt:lpstr>Монографии</vt:lpstr>
      <vt:lpstr>Монографии</vt:lpstr>
      <vt:lpstr>Монографии</vt:lpstr>
      <vt:lpstr>Монографии</vt:lpstr>
      <vt:lpstr>Монографии</vt:lpstr>
      <vt:lpstr>Монографии</vt:lpstr>
      <vt:lpstr>Монографии</vt:lpstr>
      <vt:lpstr>Монографии</vt:lpstr>
      <vt:lpstr>Монографии</vt:lpstr>
      <vt:lpstr>Монографии</vt:lpstr>
      <vt:lpstr>Учебно-методические издания сотрудников кафедр института </vt:lpstr>
      <vt:lpstr>Кафедра дошкольного образования</vt:lpstr>
      <vt:lpstr>Кафедра дошкольного образования</vt:lpstr>
      <vt:lpstr>Кафедра дошкольного образования образования</vt:lpstr>
      <vt:lpstr>Кафедра дошкольного образования </vt:lpstr>
      <vt:lpstr>Кафедра дошкольного образования </vt:lpstr>
      <vt:lpstr>Кафедра дошкольного образования </vt:lpstr>
      <vt:lpstr>Кафедра дошкольного образования </vt:lpstr>
      <vt:lpstr>Кафедра начального образования</vt:lpstr>
      <vt:lpstr>Кафедра начального образования</vt:lpstr>
      <vt:lpstr>Кафедра начального образования</vt:lpstr>
      <vt:lpstr>Кафедра начального образования</vt:lpstr>
      <vt:lpstr>Кафедра начального образования</vt:lpstr>
      <vt:lpstr>Кафедра начального образования</vt:lpstr>
      <vt:lpstr>Кафедра начального образования</vt:lpstr>
      <vt:lpstr>Кафедра теории  и практики управления образованием</vt:lpstr>
      <vt:lpstr>Кафедра теории и практики управления образованием</vt:lpstr>
      <vt:lpstr>Кафедра теории и практики управления образованием</vt:lpstr>
      <vt:lpstr>Кафедра теории и практики управления образованием</vt:lpstr>
      <vt:lpstr>Кафедра теории и практики управления образованием</vt:lpstr>
      <vt:lpstr>Кафедра теории  и методики профессионального образования</vt:lpstr>
      <vt:lpstr>Кафедра теории и методики профессионального образования</vt:lpstr>
      <vt:lpstr>Кафедра теории и методики профессионального образования</vt:lpstr>
      <vt:lpstr>Кафедра теории и методики профессионального образования</vt:lpstr>
      <vt:lpstr>Кафедра истории и обществоведческих дисциплин</vt:lpstr>
      <vt:lpstr>Кафедра истории и обществоведческих дисциплин</vt:lpstr>
      <vt:lpstr>Кафедра истории и обществоведческих дисциплин</vt:lpstr>
      <vt:lpstr>Кафедра истории и обществоведческих дисциплин</vt:lpstr>
      <vt:lpstr>Кафедра истории и обществоведческих дисциплин</vt:lpstr>
      <vt:lpstr>Кафедра практической психологии</vt:lpstr>
      <vt:lpstr>Кафедра практической психологии</vt:lpstr>
      <vt:lpstr>Кафедра практической психологии</vt:lpstr>
      <vt:lpstr>Кафедра практической психологии</vt:lpstr>
      <vt:lpstr>Кафедра практической психологии</vt:lpstr>
      <vt:lpstr>Кафедра физической культуры, ОБЖ  и здоровьесбережения</vt:lpstr>
      <vt:lpstr>Кафедра физической культуры, ОБЖ и здоровьесбережения</vt:lpstr>
      <vt:lpstr>Кафедра физической культуры, ОБЖ и здоровьесбережения</vt:lpstr>
      <vt:lpstr>Кафедра физической культуры, ОБЖ и здоровьесбережения</vt:lpstr>
      <vt:lpstr>Кафедра физической культуры, ОБЖ и здоровьесбережения</vt:lpstr>
      <vt:lpstr>Кафедра теории и практики воспитания и дополнительного образования</vt:lpstr>
      <vt:lpstr>Кафедра теории и практики воспитания и дополнительного образования</vt:lpstr>
      <vt:lpstr>Кафедра теории и практики воспитания и дополнительного образования</vt:lpstr>
      <vt:lpstr>Кафедра теории и практики воспитания и дополнительного образования</vt:lpstr>
      <vt:lpstr>Кафедра теории и практики воспитания и дополнительного образования</vt:lpstr>
      <vt:lpstr>Кафедра гуманитарного образования</vt:lpstr>
      <vt:lpstr>Кафедра гуманитарного образования</vt:lpstr>
      <vt:lpstr>Кафедра гуманитарного образования</vt:lpstr>
      <vt:lpstr>Кафедра гуманитарного образования</vt:lpstr>
      <vt:lpstr>Кафедра гуманитарного образования</vt:lpstr>
      <vt:lpstr>Кафедра информационных технологий</vt:lpstr>
      <vt:lpstr>Кафедра информационных технологий</vt:lpstr>
      <vt:lpstr>Кафедра информационных технологий</vt:lpstr>
      <vt:lpstr>Материалы конференций</vt:lpstr>
      <vt:lpstr>Материалы конференций</vt:lpstr>
      <vt:lpstr>Материалы конференций</vt:lpstr>
      <vt:lpstr>Материалы конференций</vt:lpstr>
      <vt:lpstr>Материалы конференций</vt:lpstr>
      <vt:lpstr>Материалы конференций</vt:lpstr>
      <vt:lpstr>Материалы конференций</vt:lpstr>
      <vt:lpstr>Слайд 78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Панорама трудов сотрудников Нижегородского института развития образования</dc:title>
  <dc:creator>Елена</dc:creator>
  <cp:lastModifiedBy>User</cp:lastModifiedBy>
  <cp:revision>218</cp:revision>
  <dcterms:created xsi:type="dcterms:W3CDTF">2024-09-12T13:23:06Z</dcterms:created>
  <dcterms:modified xsi:type="dcterms:W3CDTF">2024-09-27T06:57:56Z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