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A16F702-1C00-4898-97EF-9B10802F8086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CDCF9A4-8EE3-40C7-87C0-E70EB4A626E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5013176"/>
            <a:ext cx="6400800" cy="144016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ГБОУ ДПО НИРО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28 апреля 2015 года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77905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Проектная компетентность современного человека – вызовы сегодняшнего дня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52055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О вызовах времени </a:t>
            </a:r>
            <a:r>
              <a:rPr lang="ru-RU" b="1" dirty="0" smtClean="0">
                <a:solidFill>
                  <a:srgbClr val="C00000"/>
                </a:solidFill>
              </a:rPr>
              <a:t>(объективно)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49552"/>
          </a:xfrm>
        </p:spPr>
        <p:txBody>
          <a:bodyPr/>
          <a:lstStyle/>
          <a:p>
            <a:r>
              <a:rPr lang="ru-RU" b="1" dirty="0" smtClean="0"/>
              <a:t>Новое информационное пространство</a:t>
            </a:r>
          </a:p>
          <a:p>
            <a:r>
              <a:rPr lang="ru-RU" b="1" dirty="0" smtClean="0"/>
              <a:t>Динамика, характер  и объем  происходящих изменений</a:t>
            </a:r>
          </a:p>
          <a:p>
            <a:r>
              <a:rPr lang="ru-RU" b="1" dirty="0" smtClean="0"/>
              <a:t>Глобализация как процесс экономической, </a:t>
            </a:r>
            <a:r>
              <a:rPr lang="ru-RU" b="1" dirty="0"/>
              <a:t>п</a:t>
            </a:r>
            <a:r>
              <a:rPr lang="ru-RU" b="1" dirty="0" smtClean="0"/>
              <a:t>олитической и культурной интеграции</a:t>
            </a:r>
          </a:p>
          <a:p>
            <a:r>
              <a:rPr lang="ru-RU" b="1" dirty="0" smtClean="0"/>
              <a:t>Формирование новой системы ценностей </a:t>
            </a:r>
            <a:r>
              <a:rPr lang="ru-RU" i="1" dirty="0" smtClean="0"/>
              <a:t>(кто владеет информацией – тот владеет миром)</a:t>
            </a:r>
          </a:p>
          <a:p>
            <a:r>
              <a:rPr lang="ru-RU" b="1" dirty="0" smtClean="0"/>
              <a:t>Объективная необходимость  - изменяться и обучаться на протяжении </a:t>
            </a:r>
            <a:r>
              <a:rPr lang="ru-RU" b="1" smtClean="0"/>
              <a:t>всей жизни</a:t>
            </a:r>
          </a:p>
          <a:p>
            <a:endParaRPr lang="ru-RU" b="1" dirty="0" smtClean="0"/>
          </a:p>
          <a:p>
            <a:pPr marL="0" indent="0">
              <a:buNone/>
            </a:pPr>
            <a:endParaRPr lang="ru-RU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935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О вызовах времени (</a:t>
            </a:r>
            <a:r>
              <a:rPr lang="ru-RU" sz="3600" b="1" dirty="0" smtClean="0">
                <a:solidFill>
                  <a:srgbClr val="C00000"/>
                </a:solidFill>
              </a:rPr>
              <a:t>субъективно)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22156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Современный человек не успевает ее (информацию) перерабатывать (усваивать)</a:t>
            </a:r>
          </a:p>
          <a:p>
            <a:r>
              <a:rPr lang="ru-RU" b="1" dirty="0" smtClean="0"/>
              <a:t>Объем и скорость изменений  не оставляет современному человеку времени «подумать», возникает ощущение суеты и усталости</a:t>
            </a:r>
          </a:p>
          <a:p>
            <a:r>
              <a:rPr lang="ru-RU" b="1" dirty="0" smtClean="0"/>
              <a:t>В условиях глобализации современный человек  «теряет точку опоры» - национальные ценности, включая духовные</a:t>
            </a:r>
          </a:p>
          <a:p>
            <a:r>
              <a:rPr lang="ru-RU" b="1" dirty="0" smtClean="0"/>
              <a:t>Предложения по обучению (формы и содержание) отстают от реальных, конкретных запросов современного человека, особенно для взрослых</a:t>
            </a:r>
          </a:p>
          <a:p>
            <a:r>
              <a:rPr lang="ru-RU" b="1" dirty="0" smtClean="0"/>
              <a:t>Желание успеть как можно больше сделать на работе оборачивается часто возникновением личных проблем (семья, здоровье, друзья и т.д.)</a:t>
            </a:r>
          </a:p>
          <a:p>
            <a:endParaRPr lang="ru-RU" b="1" dirty="0" smtClean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4293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Проектная компетентность- что это?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71600" y="1340768"/>
            <a:ext cx="7772400" cy="5364088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/>
              <a:t>Это возможность увидеть результаты своей деятельности «при жизни»</a:t>
            </a:r>
          </a:p>
          <a:p>
            <a:r>
              <a:rPr lang="ru-RU" sz="2000" b="1" dirty="0" smtClean="0"/>
              <a:t>Это возможность получить дополнительный доход </a:t>
            </a:r>
            <a:r>
              <a:rPr lang="ru-RU" sz="2000" i="1" dirty="0" smtClean="0"/>
              <a:t>(кто много работает – тому некогда зарабатывать)</a:t>
            </a:r>
          </a:p>
          <a:p>
            <a:r>
              <a:rPr lang="ru-RU" sz="2000" b="1" dirty="0" smtClean="0"/>
              <a:t>Это инструмент решения как профессиональных, так и личных проблем</a:t>
            </a:r>
          </a:p>
          <a:p>
            <a:r>
              <a:rPr lang="ru-RU" sz="2000" b="1" dirty="0" smtClean="0"/>
              <a:t>Это возможность  эффективно отбирать и объединять людей, формировать команды и управлять ими</a:t>
            </a:r>
          </a:p>
          <a:p>
            <a:r>
              <a:rPr lang="ru-RU" sz="2000" b="1" dirty="0" smtClean="0"/>
              <a:t>Это  возможность «не теряться» в сложных жизненных и профессиональных ситуациях</a:t>
            </a:r>
          </a:p>
          <a:p>
            <a:pPr marL="0" indent="0">
              <a:buNone/>
            </a:pPr>
            <a:endParaRPr lang="ru-RU" sz="2000" b="1" dirty="0" smtClean="0"/>
          </a:p>
          <a:p>
            <a:pPr marL="0" indent="0"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Проектная компетентность современного человека – это способность быть результативным благодаря умению управлять проектами</a:t>
            </a:r>
          </a:p>
          <a:p>
            <a:endParaRPr lang="ru-RU" sz="2800" b="1" dirty="0" smtClean="0">
              <a:solidFill>
                <a:srgbClr val="C00000"/>
              </a:solidFill>
            </a:endParaRPr>
          </a:p>
          <a:p>
            <a:endParaRPr lang="ru-RU" sz="2000" b="1" dirty="0" smtClean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1118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Содержание понятия «проект»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99592" y="1340768"/>
            <a:ext cx="7772400" cy="540060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Проект </a:t>
            </a:r>
            <a:r>
              <a:rPr lang="ru-RU" b="1" dirty="0" smtClean="0"/>
              <a:t>– это проблема оформленная в виде графика, которую надо </a:t>
            </a:r>
            <a:r>
              <a:rPr lang="ru-RU" b="1" dirty="0" smtClean="0"/>
              <a:t>решить</a:t>
            </a:r>
            <a:endParaRPr lang="ru-RU" b="1" dirty="0" smtClean="0"/>
          </a:p>
          <a:p>
            <a:r>
              <a:rPr lang="ru-RU" b="1" dirty="0" smtClean="0"/>
              <a:t>Проект – пред-активность</a:t>
            </a:r>
          </a:p>
          <a:p>
            <a:r>
              <a:rPr lang="ru-RU" b="1" dirty="0" smtClean="0"/>
              <a:t>Проект – совокупность взаимосвязанных видов деятельности при выполнении которых группа людей работает вместе в течении определенного промежутка времени</a:t>
            </a:r>
          </a:p>
          <a:p>
            <a:r>
              <a:rPr lang="ru-RU" b="1" dirty="0" smtClean="0"/>
              <a:t>Проект является  однократной, нециклической деятельностью</a:t>
            </a:r>
          </a:p>
          <a:p>
            <a:r>
              <a:rPr lang="ru-RU" b="1" dirty="0" smtClean="0"/>
              <a:t>Проект – это ограниченное во времени мероприятие (дело, деятельность) по созданию уникального продукта</a:t>
            </a:r>
          </a:p>
          <a:p>
            <a:r>
              <a:rPr lang="ru-RU" b="1" dirty="0" smtClean="0"/>
              <a:t>Проект – это проведение любых изменений</a:t>
            </a:r>
          </a:p>
          <a:p>
            <a:r>
              <a:rPr lang="ru-RU" b="1" dirty="0" smtClean="0"/>
              <a:t>Проект – это совокупность замысла (проблемы), способа и средств решения проблемы и полученных результатов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7352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Ключевые признаки проектной деятельности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Направленность на достижение конкретных целей, определенных результатов</a:t>
            </a:r>
          </a:p>
          <a:p>
            <a:r>
              <a:rPr lang="ru-RU" b="1" dirty="0" smtClean="0"/>
              <a:t>Координированное выполнение многочисленных взаимосвязанных действий</a:t>
            </a:r>
          </a:p>
          <a:p>
            <a:r>
              <a:rPr lang="ru-RU" b="1" dirty="0" smtClean="0"/>
              <a:t>Ограниченная протяженность во времени, с определенным началом и завершением</a:t>
            </a:r>
          </a:p>
          <a:p>
            <a:r>
              <a:rPr lang="ru-RU" b="1" dirty="0" smtClean="0"/>
              <a:t>Неповторимость и уникальность</a:t>
            </a:r>
          </a:p>
          <a:p>
            <a:r>
              <a:rPr lang="ru-RU" b="1" dirty="0" smtClean="0"/>
              <a:t>Наличие лидера и руководителя в одном лице</a:t>
            </a:r>
          </a:p>
          <a:p>
            <a:r>
              <a:rPr lang="ru-RU" b="1" dirty="0" smtClean="0"/>
              <a:t>Проект всегда требует управления для достижения успешных результатов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0512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Сравнение функций традиционного (функционального) и проектного менеджмента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1412776"/>
            <a:ext cx="3749040" cy="54452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Традиционный менеджмент</a:t>
            </a:r>
          </a:p>
          <a:p>
            <a:r>
              <a:rPr lang="ru-RU" sz="2400" b="1" dirty="0" smtClean="0"/>
              <a:t>Ответственность за поддержание «статус-кво»</a:t>
            </a:r>
          </a:p>
          <a:p>
            <a:r>
              <a:rPr lang="ru-RU" sz="2400" b="1" dirty="0" smtClean="0"/>
              <a:t>Полномочия определены организационной структурой</a:t>
            </a:r>
          </a:p>
          <a:p>
            <a:r>
              <a:rPr lang="ru-RU" sz="2400" b="1" dirty="0" smtClean="0"/>
              <a:t>Устойчивый круг задач</a:t>
            </a:r>
          </a:p>
          <a:p>
            <a:r>
              <a:rPr lang="ru-RU" sz="2400" b="1" dirty="0" smtClean="0"/>
              <a:t>Основная задача – оптимизация</a:t>
            </a:r>
          </a:p>
          <a:p>
            <a:r>
              <a:rPr lang="ru-RU" sz="2400" b="1" dirty="0" smtClean="0"/>
              <a:t>Успех определяется достижением промежуточных результатов</a:t>
            </a:r>
            <a:endParaRPr lang="ru-RU" sz="2400" b="1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4210050" cy="50775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Управление проектами</a:t>
            </a:r>
          </a:p>
          <a:p>
            <a:r>
              <a:rPr lang="ru-RU" sz="2200" b="1" dirty="0" smtClean="0"/>
              <a:t>Ответственность за возникающие изменения. Преобладание инновационной деятельности</a:t>
            </a:r>
          </a:p>
          <a:p>
            <a:r>
              <a:rPr lang="ru-RU" sz="2200" b="1" dirty="0" smtClean="0"/>
              <a:t>Неопределенность полномочий. Организационные структуры создают и действуют в рамках проектного цикла</a:t>
            </a:r>
          </a:p>
          <a:p>
            <a:r>
              <a:rPr lang="ru-RU" sz="2200" b="1" dirty="0" smtClean="0"/>
              <a:t>Постоянно изменяющийся круг задач</a:t>
            </a:r>
          </a:p>
          <a:p>
            <a:r>
              <a:rPr lang="ru-RU" sz="2200" b="1" dirty="0" smtClean="0"/>
              <a:t>Основная задача – развитие через разрешение конфликтов</a:t>
            </a:r>
          </a:p>
          <a:p>
            <a:r>
              <a:rPr lang="ru-RU" sz="2200" b="1" dirty="0" smtClean="0"/>
              <a:t>Успех определяется достижением установленных конечных целей</a:t>
            </a:r>
          </a:p>
          <a:p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295862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Причины появления проекта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Инициатива руководства</a:t>
            </a:r>
          </a:p>
          <a:p>
            <a:r>
              <a:rPr lang="ru-RU" b="1" dirty="0" smtClean="0"/>
              <a:t>«Хроническая» проблема</a:t>
            </a:r>
          </a:p>
          <a:p>
            <a:r>
              <a:rPr lang="ru-RU" b="1" dirty="0" smtClean="0"/>
              <a:t>Неудовлетворительные результаты деятельности организации</a:t>
            </a:r>
          </a:p>
          <a:p>
            <a:r>
              <a:rPr lang="ru-RU" b="1" dirty="0" smtClean="0"/>
              <a:t>Неудовлетворенный спрос </a:t>
            </a:r>
          </a:p>
          <a:p>
            <a:r>
              <a:rPr lang="ru-RU" b="1" dirty="0" smtClean="0"/>
              <a:t>Вызовы времени</a:t>
            </a:r>
          </a:p>
          <a:p>
            <a:r>
              <a:rPr lang="ru-RU" b="1" dirty="0" smtClean="0"/>
              <a:t>Осознанная необходимость разработать, создать новый продукт, независимо от того, что этот продукт знают и умеют создавать другие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1305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Управление проектами как проявление проектной компетентности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77544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Управление проектами  - это приложение своих знаний, опыта, методов и средств для получения проектного результата и для удовлетворения ожиданий участников проектной группы.</a:t>
            </a:r>
          </a:p>
          <a:p>
            <a:pPr marL="0" indent="0">
              <a:buNone/>
            </a:pPr>
            <a:r>
              <a:rPr lang="ru-RU" b="1" dirty="0" smtClean="0"/>
              <a:t>Управление проектами – это «жизненная» компетентность, т.к. позволяет получать  заданные  результаты в назначенные сроки в самых различных сферах деятельности.</a:t>
            </a:r>
          </a:p>
          <a:p>
            <a:pPr marL="0" indent="0">
              <a:buNone/>
            </a:pPr>
            <a:r>
              <a:rPr lang="ru-RU" b="1" dirty="0" smtClean="0"/>
              <a:t>И как и всякую другую компетентность – ее надо осваивать и осваивать в практической деятельности.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8356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О легитимных методологиях управления проектами </a:t>
            </a:r>
            <a:r>
              <a:rPr lang="ru-RU" sz="3200" b="1" i="1" dirty="0" smtClean="0">
                <a:solidFill>
                  <a:srgbClr val="C00000"/>
                </a:solidFill>
              </a:rPr>
              <a:t>(немного истории)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99592" y="1412776"/>
            <a:ext cx="7772400" cy="52920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b="1" dirty="0" smtClean="0"/>
              <a:t>1989</a:t>
            </a:r>
            <a:r>
              <a:rPr lang="ru-RU" dirty="0" smtClean="0"/>
              <a:t> году в </a:t>
            </a:r>
            <a:r>
              <a:rPr lang="ru-RU" dirty="0" err="1" smtClean="0"/>
              <a:t>Великобретании</a:t>
            </a:r>
            <a:r>
              <a:rPr lang="ru-RU" dirty="0" smtClean="0"/>
              <a:t> была разработана первая версия методологии управления проектами </a:t>
            </a:r>
            <a:r>
              <a:rPr lang="en-US" b="1" dirty="0" smtClean="0">
                <a:solidFill>
                  <a:srgbClr val="C00000"/>
                </a:solidFill>
              </a:rPr>
              <a:t>PRINCE 2</a:t>
            </a:r>
            <a:r>
              <a:rPr lang="ru-RU" dirty="0" smtClean="0"/>
              <a:t> </a:t>
            </a:r>
            <a:r>
              <a:rPr lang="en-US" dirty="0" smtClean="0"/>
              <a:t> (</a:t>
            </a:r>
            <a:r>
              <a:rPr lang="ru-RU" dirty="0" smtClean="0"/>
              <a:t> </a:t>
            </a:r>
            <a:r>
              <a:rPr lang="en-US" b="1" dirty="0" err="1" smtClean="0"/>
              <a:t>Ppojects</a:t>
            </a:r>
            <a:r>
              <a:rPr lang="en-US" b="1" dirty="0" smtClean="0"/>
              <a:t> IN Controlled Environments v.2 - </a:t>
            </a:r>
            <a:r>
              <a:rPr lang="ru-RU" b="1" dirty="0" smtClean="0"/>
              <a:t>проекты в контролируемом окружении)</a:t>
            </a:r>
            <a:r>
              <a:rPr lang="en-US" b="1" dirty="0" smtClean="0"/>
              <a:t> </a:t>
            </a:r>
            <a:r>
              <a:rPr lang="ru-RU" dirty="0" smtClean="0"/>
              <a:t>в качестве </a:t>
            </a:r>
            <a:r>
              <a:rPr lang="ru-RU" b="1" dirty="0" smtClean="0"/>
              <a:t>правительственного стандарта.</a:t>
            </a:r>
            <a:r>
              <a:rPr lang="en-US" b="1" dirty="0" smtClean="0"/>
              <a:t>  </a:t>
            </a:r>
            <a:r>
              <a:rPr lang="ru-RU" dirty="0" smtClean="0"/>
              <a:t>Первая версия разрабатывалась для </a:t>
            </a:r>
            <a:r>
              <a:rPr lang="en-US" smtClean="0"/>
              <a:t>IT </a:t>
            </a:r>
            <a:r>
              <a:rPr lang="ru-RU" smtClean="0"/>
              <a:t>сферы</a:t>
            </a:r>
            <a:r>
              <a:rPr lang="ru-RU" dirty="0" smtClean="0"/>
              <a:t>. Вторая версия, вышедшая в 1996 году, расширила методику для применения в различных типах проектов.</a:t>
            </a:r>
          </a:p>
          <a:p>
            <a:pPr marL="0" indent="0">
              <a:buNone/>
            </a:pPr>
            <a:r>
              <a:rPr lang="ru-RU" b="1" dirty="0" smtClean="0"/>
              <a:t>Данная методология является процессно-ориентированной с фокусом на продукт.  </a:t>
            </a:r>
            <a:r>
              <a:rPr lang="ru-RU" dirty="0" smtClean="0"/>
              <a:t>Акцент делается на взаимоотношениях Заказчика, Поставщика и Пользователя.</a:t>
            </a:r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 err="1" smtClean="0"/>
              <a:t>Великобретании</a:t>
            </a:r>
            <a:r>
              <a:rPr lang="ru-RU" dirty="0" smtClean="0"/>
              <a:t>  применение этой методологии является </a:t>
            </a:r>
            <a:r>
              <a:rPr lang="ru-RU" b="1" dirty="0" smtClean="0"/>
              <a:t>обязательным</a:t>
            </a:r>
            <a:r>
              <a:rPr lang="ru-RU" dirty="0" smtClean="0"/>
              <a:t> во всех государственных проектах (во всех сферах).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17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Необходимость использования методологии управления проектами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Неудачи реализации всех проектов обычно имеют общую природу. Наиболее характерные причины:</a:t>
            </a:r>
          </a:p>
          <a:p>
            <a:r>
              <a:rPr lang="ru-RU" sz="2400" b="1" dirty="0" smtClean="0"/>
              <a:t>Недостаток координации ресурсов и действий;</a:t>
            </a:r>
          </a:p>
          <a:p>
            <a:r>
              <a:rPr lang="ru-RU" sz="2400" b="1" dirty="0" smtClean="0"/>
              <a:t>Слабые связи с заинтересованными сторонами, что отражается на качестве результата;</a:t>
            </a:r>
          </a:p>
          <a:p>
            <a:r>
              <a:rPr lang="ru-RU" sz="2400" b="1" dirty="0" smtClean="0"/>
              <a:t>Недостаточная оценка длительности работ и затрат по проекту;</a:t>
            </a:r>
          </a:p>
          <a:p>
            <a:r>
              <a:rPr lang="ru-RU" sz="2400" b="1" dirty="0" smtClean="0"/>
              <a:t>Неадекватное планирование ресурсов и действий</a:t>
            </a:r>
          </a:p>
          <a:p>
            <a:r>
              <a:rPr lang="ru-RU" sz="2400" b="1" dirty="0" smtClean="0"/>
              <a:t>Некачественный мониторинг проекта, отклонения выявляются слишком поздно;</a:t>
            </a:r>
          </a:p>
          <a:p>
            <a:r>
              <a:rPr lang="ru-RU" sz="2400" b="1" dirty="0" smtClean="0"/>
              <a:t>Недостаточный контроль за качеством продукта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8533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Вместо заключения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 smtClean="0"/>
              <a:t>Изменения бывают: индивидуальные, командные, организационные. Но какими бы они не были, ими надо уметь управлять.</a:t>
            </a:r>
          </a:p>
          <a:p>
            <a:pPr marL="0" indent="0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Реакция на изменения</a:t>
            </a:r>
          </a:p>
          <a:p>
            <a:pPr marL="0" indent="0">
              <a:buNone/>
            </a:pPr>
            <a:r>
              <a:rPr lang="ru-RU" b="1" i="1" dirty="0" smtClean="0"/>
              <a:t>Есть те, кто позволяет этому случиться</a:t>
            </a:r>
          </a:p>
          <a:p>
            <a:pPr marL="0" indent="0">
              <a:buNone/>
            </a:pPr>
            <a:r>
              <a:rPr lang="ru-RU" b="1" i="1" dirty="0" smtClean="0"/>
              <a:t>Есть те, кто делает так, чтобы это случилось</a:t>
            </a:r>
          </a:p>
          <a:p>
            <a:pPr marL="0" indent="0">
              <a:buNone/>
            </a:pPr>
            <a:r>
              <a:rPr lang="ru-RU" b="1" i="1" dirty="0" smtClean="0"/>
              <a:t>И есть те, кто гадает, что случилось</a:t>
            </a:r>
          </a:p>
        </p:txBody>
      </p:sp>
    </p:spTree>
    <p:extLst>
      <p:ext uri="{BB962C8B-B14F-4D97-AF65-F5344CB8AC3E}">
        <p14:creationId xmlns:p14="http://schemas.microsoft.com/office/powerpoint/2010/main" val="130488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295</TotalTime>
  <Words>755</Words>
  <Application>Microsoft Office PowerPoint</Application>
  <PresentationFormat>Экран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Справедливость</vt:lpstr>
      <vt:lpstr>Проектная компетентность современного человека – вызовы сегодняшнего дня</vt:lpstr>
      <vt:lpstr>О вызовах времени (объективно)</vt:lpstr>
      <vt:lpstr>О вызовах времени (субъективно)</vt:lpstr>
      <vt:lpstr>Проектная компетентность- что это?</vt:lpstr>
      <vt:lpstr>Содержание понятия «проект»</vt:lpstr>
      <vt:lpstr>Ключевые признаки проектной деятельности</vt:lpstr>
      <vt:lpstr>Сравнение функций традиционного (функционального) и проектного менеджмента</vt:lpstr>
      <vt:lpstr>Причины появления проекта</vt:lpstr>
      <vt:lpstr>Управление проектами как проявление проектной компетентности</vt:lpstr>
      <vt:lpstr>О легитимных методологиях управления проектами (немного истории)</vt:lpstr>
      <vt:lpstr>Необходимость использования методологии управления проектами</vt:lpstr>
      <vt:lpstr>Вместо заключения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компетентность современного человека</dc:title>
  <dc:creator>sam</dc:creator>
  <cp:lastModifiedBy>sam</cp:lastModifiedBy>
  <cp:revision>24</cp:revision>
  <dcterms:created xsi:type="dcterms:W3CDTF">2015-04-20T06:53:03Z</dcterms:created>
  <dcterms:modified xsi:type="dcterms:W3CDTF">2015-04-28T06:25:14Z</dcterms:modified>
</cp:coreProperties>
</file>