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292" r:id="rId3"/>
    <p:sldId id="289" r:id="rId4"/>
    <p:sldId id="281" r:id="rId5"/>
    <p:sldId id="272" r:id="rId6"/>
    <p:sldId id="294" r:id="rId7"/>
    <p:sldId id="290" r:id="rId8"/>
    <p:sldId id="296" r:id="rId9"/>
    <p:sldId id="297" r:id="rId10"/>
    <p:sldId id="299" r:id="rId11"/>
    <p:sldId id="270" r:id="rId12"/>
    <p:sldId id="295" r:id="rId13"/>
    <p:sldId id="28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14" autoAdjust="0"/>
    <p:restoredTop sz="85285" autoAdjust="0"/>
  </p:normalViewPr>
  <p:slideViewPr>
    <p:cSldViewPr>
      <p:cViewPr varScale="1">
        <p:scale>
          <a:sx n="73" d="100"/>
          <a:sy n="73" d="100"/>
        </p:scale>
        <p:origin x="-13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05CC5E8-B849-45A2-9938-6F72209C9AA1}" type="doc">
      <dgm:prSet loTypeId="urn:microsoft.com/office/officeart/2005/8/layout/cycle8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45DDAF-2416-4D96-847A-553C520BED4A}">
      <dgm:prSet phldrT="[Текст]"/>
      <dgm:spPr/>
      <dgm:t>
        <a:bodyPr/>
        <a:lstStyle/>
        <a:p>
          <a:r>
            <a:rPr lang="ru-RU" dirty="0" smtClean="0"/>
            <a:t>Соответствие знаний обучающихся ФГОС</a:t>
          </a:r>
          <a:endParaRPr lang="ru-RU" dirty="0"/>
        </a:p>
      </dgm:t>
    </dgm:pt>
    <dgm:pt modelId="{386E6119-B717-45FE-8A19-971EB5F9DAD2}" type="parTrans" cxnId="{CFDE19C5-82C9-408F-A653-638C460E44AD}">
      <dgm:prSet/>
      <dgm:spPr/>
      <dgm:t>
        <a:bodyPr/>
        <a:lstStyle/>
        <a:p>
          <a:endParaRPr lang="ru-RU"/>
        </a:p>
      </dgm:t>
    </dgm:pt>
    <dgm:pt modelId="{993E161F-16DD-4A33-BDCA-E643BD122A84}" type="sibTrans" cxnId="{CFDE19C5-82C9-408F-A653-638C460E44AD}">
      <dgm:prSet/>
      <dgm:spPr/>
      <dgm:t>
        <a:bodyPr/>
        <a:lstStyle/>
        <a:p>
          <a:endParaRPr lang="ru-RU"/>
        </a:p>
      </dgm:t>
    </dgm:pt>
    <dgm:pt modelId="{86E39AAA-0600-40A9-B6D5-46B4F491DA8D}">
      <dgm:prSet phldrT="[Текст]"/>
      <dgm:spPr/>
      <dgm:t>
        <a:bodyPr/>
        <a:lstStyle/>
        <a:p>
          <a:r>
            <a:rPr lang="ru-RU" dirty="0" smtClean="0"/>
            <a:t>Успешное функционирование образовательного учреждения</a:t>
          </a:r>
          <a:endParaRPr lang="ru-RU" dirty="0"/>
        </a:p>
      </dgm:t>
    </dgm:pt>
    <dgm:pt modelId="{9C02A416-AB99-4E07-9492-A0F7BB1EE36C}" type="parTrans" cxnId="{6D9208E0-0339-4746-B319-05D2BB3874B9}">
      <dgm:prSet/>
      <dgm:spPr/>
      <dgm:t>
        <a:bodyPr/>
        <a:lstStyle/>
        <a:p>
          <a:endParaRPr lang="ru-RU"/>
        </a:p>
      </dgm:t>
    </dgm:pt>
    <dgm:pt modelId="{2E758F32-217A-4CC3-B675-2A8F449EC776}" type="sibTrans" cxnId="{6D9208E0-0339-4746-B319-05D2BB3874B9}">
      <dgm:prSet/>
      <dgm:spPr/>
      <dgm:t>
        <a:bodyPr/>
        <a:lstStyle/>
        <a:p>
          <a:endParaRPr lang="ru-RU"/>
        </a:p>
      </dgm:t>
    </dgm:pt>
    <dgm:pt modelId="{879477B1-E630-4DBA-8CEB-B4B242A8ACBF}">
      <dgm:prSet phldrT="[Текст]"/>
      <dgm:spPr/>
      <dgm:t>
        <a:bodyPr/>
        <a:lstStyle/>
        <a:p>
          <a:r>
            <a:rPr lang="ru-RU" dirty="0" smtClean="0"/>
            <a:t>Деятельность каждого педагога и руководителя в направлении обеспечения качества образования</a:t>
          </a:r>
          <a:endParaRPr lang="ru-RU" dirty="0"/>
        </a:p>
      </dgm:t>
    </dgm:pt>
    <dgm:pt modelId="{F176192C-83D5-448C-A4A5-604DCA050E7F}" type="parTrans" cxnId="{F84C91DB-A077-461A-A91B-05782BDFC0FC}">
      <dgm:prSet/>
      <dgm:spPr/>
      <dgm:t>
        <a:bodyPr/>
        <a:lstStyle/>
        <a:p>
          <a:endParaRPr lang="ru-RU"/>
        </a:p>
      </dgm:t>
    </dgm:pt>
    <dgm:pt modelId="{6BA59043-2FDA-4F8E-831E-22A8B4F6B67F}" type="sibTrans" cxnId="{F84C91DB-A077-461A-A91B-05782BDFC0FC}">
      <dgm:prSet/>
      <dgm:spPr/>
      <dgm:t>
        <a:bodyPr/>
        <a:lstStyle/>
        <a:p>
          <a:endParaRPr lang="ru-RU"/>
        </a:p>
      </dgm:t>
    </dgm:pt>
    <dgm:pt modelId="{12127CAD-9774-4501-A653-5BEB6DDD8C5C}" type="pres">
      <dgm:prSet presAssocID="{C05CC5E8-B849-45A2-9938-6F72209C9AA1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3316C5-F1D8-4F39-9F7C-4B81ADE01CE1}" type="pres">
      <dgm:prSet presAssocID="{C05CC5E8-B849-45A2-9938-6F72209C9AA1}" presName="wedge1" presStyleLbl="node1" presStyleIdx="0" presStyleCnt="3"/>
      <dgm:spPr/>
      <dgm:t>
        <a:bodyPr/>
        <a:lstStyle/>
        <a:p>
          <a:endParaRPr lang="ru-RU"/>
        </a:p>
      </dgm:t>
    </dgm:pt>
    <dgm:pt modelId="{115E8577-BF6E-48AA-B9C6-436C8B8B6DC1}" type="pres">
      <dgm:prSet presAssocID="{C05CC5E8-B849-45A2-9938-6F72209C9AA1}" presName="dummy1a" presStyleCnt="0"/>
      <dgm:spPr/>
    </dgm:pt>
    <dgm:pt modelId="{18CB8859-6204-468F-8D26-052DBD8D602A}" type="pres">
      <dgm:prSet presAssocID="{C05CC5E8-B849-45A2-9938-6F72209C9AA1}" presName="dummy1b" presStyleCnt="0"/>
      <dgm:spPr/>
    </dgm:pt>
    <dgm:pt modelId="{22A348FE-9925-4432-BDC8-F81960495057}" type="pres">
      <dgm:prSet presAssocID="{C05CC5E8-B849-45A2-9938-6F72209C9AA1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773933-1DB5-40D6-9EBB-205295BD60BB}" type="pres">
      <dgm:prSet presAssocID="{C05CC5E8-B849-45A2-9938-6F72209C9AA1}" presName="wedge2" presStyleLbl="node1" presStyleIdx="1" presStyleCnt="3"/>
      <dgm:spPr/>
      <dgm:t>
        <a:bodyPr/>
        <a:lstStyle/>
        <a:p>
          <a:endParaRPr lang="ru-RU"/>
        </a:p>
      </dgm:t>
    </dgm:pt>
    <dgm:pt modelId="{478873A8-8408-4AAA-A1F8-74B022646160}" type="pres">
      <dgm:prSet presAssocID="{C05CC5E8-B849-45A2-9938-6F72209C9AA1}" presName="dummy2a" presStyleCnt="0"/>
      <dgm:spPr/>
    </dgm:pt>
    <dgm:pt modelId="{0E6D7AF3-10D6-467E-BB01-A2EE8F18FFC0}" type="pres">
      <dgm:prSet presAssocID="{C05CC5E8-B849-45A2-9938-6F72209C9AA1}" presName="dummy2b" presStyleCnt="0"/>
      <dgm:spPr/>
    </dgm:pt>
    <dgm:pt modelId="{2F57674C-C4DB-40FC-9E47-2E0F97EB8432}" type="pres">
      <dgm:prSet presAssocID="{C05CC5E8-B849-45A2-9938-6F72209C9AA1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4F3945-46AD-4359-A035-F0C9D32B45BD}" type="pres">
      <dgm:prSet presAssocID="{C05CC5E8-B849-45A2-9938-6F72209C9AA1}" presName="wedge3" presStyleLbl="node1" presStyleIdx="2" presStyleCnt="3"/>
      <dgm:spPr/>
      <dgm:t>
        <a:bodyPr/>
        <a:lstStyle/>
        <a:p>
          <a:endParaRPr lang="ru-RU"/>
        </a:p>
      </dgm:t>
    </dgm:pt>
    <dgm:pt modelId="{531E2F2B-F266-4C25-AC83-3A283095FEDC}" type="pres">
      <dgm:prSet presAssocID="{C05CC5E8-B849-45A2-9938-6F72209C9AA1}" presName="dummy3a" presStyleCnt="0"/>
      <dgm:spPr/>
    </dgm:pt>
    <dgm:pt modelId="{58B3AAA2-F3C6-4DF2-A415-45E5C4189DF7}" type="pres">
      <dgm:prSet presAssocID="{C05CC5E8-B849-45A2-9938-6F72209C9AA1}" presName="dummy3b" presStyleCnt="0"/>
      <dgm:spPr/>
    </dgm:pt>
    <dgm:pt modelId="{020AF251-8D98-48DF-9593-DE26A00E9691}" type="pres">
      <dgm:prSet presAssocID="{C05CC5E8-B849-45A2-9938-6F72209C9AA1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3FB4EE-28DE-481F-9BAD-6E38AF79B50F}" type="pres">
      <dgm:prSet presAssocID="{993E161F-16DD-4A33-BDCA-E643BD122A84}" presName="arrowWedge1" presStyleLbl="fgSibTrans2D1" presStyleIdx="0" presStyleCnt="3"/>
      <dgm:spPr/>
    </dgm:pt>
    <dgm:pt modelId="{4E2CED49-427C-49BA-A62A-5C1EBE527CEB}" type="pres">
      <dgm:prSet presAssocID="{2E758F32-217A-4CC3-B675-2A8F449EC776}" presName="arrowWedge2" presStyleLbl="fgSibTrans2D1" presStyleIdx="1" presStyleCnt="3"/>
      <dgm:spPr/>
    </dgm:pt>
    <dgm:pt modelId="{C2C68CF0-0B00-430B-8C41-A3CF227D638F}" type="pres">
      <dgm:prSet presAssocID="{6BA59043-2FDA-4F8E-831E-22A8B4F6B67F}" presName="arrowWedge3" presStyleLbl="fgSibTrans2D1" presStyleIdx="2" presStyleCnt="3"/>
      <dgm:spPr/>
    </dgm:pt>
  </dgm:ptLst>
  <dgm:cxnLst>
    <dgm:cxn modelId="{6D9208E0-0339-4746-B319-05D2BB3874B9}" srcId="{C05CC5E8-B849-45A2-9938-6F72209C9AA1}" destId="{86E39AAA-0600-40A9-B6D5-46B4F491DA8D}" srcOrd="1" destOrd="0" parTransId="{9C02A416-AB99-4E07-9492-A0F7BB1EE36C}" sibTransId="{2E758F32-217A-4CC3-B675-2A8F449EC776}"/>
    <dgm:cxn modelId="{CFDE19C5-82C9-408F-A653-638C460E44AD}" srcId="{C05CC5E8-B849-45A2-9938-6F72209C9AA1}" destId="{9445DDAF-2416-4D96-847A-553C520BED4A}" srcOrd="0" destOrd="0" parTransId="{386E6119-B717-45FE-8A19-971EB5F9DAD2}" sibTransId="{993E161F-16DD-4A33-BDCA-E643BD122A84}"/>
    <dgm:cxn modelId="{FEE57CDA-26BD-44D3-96C4-F08BA8C1A476}" type="presOf" srcId="{879477B1-E630-4DBA-8CEB-B4B242A8ACBF}" destId="{020AF251-8D98-48DF-9593-DE26A00E9691}" srcOrd="1" destOrd="0" presId="urn:microsoft.com/office/officeart/2005/8/layout/cycle8"/>
    <dgm:cxn modelId="{0988C673-4CE3-4E92-A4D1-174989C41457}" type="presOf" srcId="{C05CC5E8-B849-45A2-9938-6F72209C9AA1}" destId="{12127CAD-9774-4501-A653-5BEB6DDD8C5C}" srcOrd="0" destOrd="0" presId="urn:microsoft.com/office/officeart/2005/8/layout/cycle8"/>
    <dgm:cxn modelId="{18ACA604-39B3-4D71-8040-877810BB4EAD}" type="presOf" srcId="{9445DDAF-2416-4D96-847A-553C520BED4A}" destId="{673316C5-F1D8-4F39-9F7C-4B81ADE01CE1}" srcOrd="0" destOrd="0" presId="urn:microsoft.com/office/officeart/2005/8/layout/cycle8"/>
    <dgm:cxn modelId="{3FD820B1-4A64-4123-A0B6-05DB10E3B5E7}" type="presOf" srcId="{86E39AAA-0600-40A9-B6D5-46B4F491DA8D}" destId="{39773933-1DB5-40D6-9EBB-205295BD60BB}" srcOrd="0" destOrd="0" presId="urn:microsoft.com/office/officeart/2005/8/layout/cycle8"/>
    <dgm:cxn modelId="{F35999DB-C14E-423F-AED6-775B8F711EB5}" type="presOf" srcId="{86E39AAA-0600-40A9-B6D5-46B4F491DA8D}" destId="{2F57674C-C4DB-40FC-9E47-2E0F97EB8432}" srcOrd="1" destOrd="0" presId="urn:microsoft.com/office/officeart/2005/8/layout/cycle8"/>
    <dgm:cxn modelId="{6A255A04-666C-4CD9-910C-4E36CE5FE7B0}" type="presOf" srcId="{9445DDAF-2416-4D96-847A-553C520BED4A}" destId="{22A348FE-9925-4432-BDC8-F81960495057}" srcOrd="1" destOrd="0" presId="urn:microsoft.com/office/officeart/2005/8/layout/cycle8"/>
    <dgm:cxn modelId="{F84C91DB-A077-461A-A91B-05782BDFC0FC}" srcId="{C05CC5E8-B849-45A2-9938-6F72209C9AA1}" destId="{879477B1-E630-4DBA-8CEB-B4B242A8ACBF}" srcOrd="2" destOrd="0" parTransId="{F176192C-83D5-448C-A4A5-604DCA050E7F}" sibTransId="{6BA59043-2FDA-4F8E-831E-22A8B4F6B67F}"/>
    <dgm:cxn modelId="{E7F2B187-F774-4A05-A36C-360917564FF6}" type="presOf" srcId="{879477B1-E630-4DBA-8CEB-B4B242A8ACBF}" destId="{854F3945-46AD-4359-A035-F0C9D32B45BD}" srcOrd="0" destOrd="0" presId="urn:microsoft.com/office/officeart/2005/8/layout/cycle8"/>
    <dgm:cxn modelId="{7BA997EC-3DDF-46FE-9068-9EC60F69F143}" type="presParOf" srcId="{12127CAD-9774-4501-A653-5BEB6DDD8C5C}" destId="{673316C5-F1D8-4F39-9F7C-4B81ADE01CE1}" srcOrd="0" destOrd="0" presId="urn:microsoft.com/office/officeart/2005/8/layout/cycle8"/>
    <dgm:cxn modelId="{93CA5EC8-CBDC-4921-84AA-0BF3BAAF79D5}" type="presParOf" srcId="{12127CAD-9774-4501-A653-5BEB6DDD8C5C}" destId="{115E8577-BF6E-48AA-B9C6-436C8B8B6DC1}" srcOrd="1" destOrd="0" presId="urn:microsoft.com/office/officeart/2005/8/layout/cycle8"/>
    <dgm:cxn modelId="{A4A2645A-E714-4E75-895A-7605E849CBDA}" type="presParOf" srcId="{12127CAD-9774-4501-A653-5BEB6DDD8C5C}" destId="{18CB8859-6204-468F-8D26-052DBD8D602A}" srcOrd="2" destOrd="0" presId="urn:microsoft.com/office/officeart/2005/8/layout/cycle8"/>
    <dgm:cxn modelId="{E34EB5FD-00C4-4E51-8B7A-439225C3FC47}" type="presParOf" srcId="{12127CAD-9774-4501-A653-5BEB6DDD8C5C}" destId="{22A348FE-9925-4432-BDC8-F81960495057}" srcOrd="3" destOrd="0" presId="urn:microsoft.com/office/officeart/2005/8/layout/cycle8"/>
    <dgm:cxn modelId="{6BC5C227-6191-4146-9DDF-B9AB4AA83A72}" type="presParOf" srcId="{12127CAD-9774-4501-A653-5BEB6DDD8C5C}" destId="{39773933-1DB5-40D6-9EBB-205295BD60BB}" srcOrd="4" destOrd="0" presId="urn:microsoft.com/office/officeart/2005/8/layout/cycle8"/>
    <dgm:cxn modelId="{78BC0571-2389-4146-8FCD-BB3DD1B686F3}" type="presParOf" srcId="{12127CAD-9774-4501-A653-5BEB6DDD8C5C}" destId="{478873A8-8408-4AAA-A1F8-74B022646160}" srcOrd="5" destOrd="0" presId="urn:microsoft.com/office/officeart/2005/8/layout/cycle8"/>
    <dgm:cxn modelId="{AAF2A53E-050C-4C95-B3F2-54E43788B5B7}" type="presParOf" srcId="{12127CAD-9774-4501-A653-5BEB6DDD8C5C}" destId="{0E6D7AF3-10D6-467E-BB01-A2EE8F18FFC0}" srcOrd="6" destOrd="0" presId="urn:microsoft.com/office/officeart/2005/8/layout/cycle8"/>
    <dgm:cxn modelId="{6661D005-741C-4333-AD98-17F4085E727D}" type="presParOf" srcId="{12127CAD-9774-4501-A653-5BEB6DDD8C5C}" destId="{2F57674C-C4DB-40FC-9E47-2E0F97EB8432}" srcOrd="7" destOrd="0" presId="urn:microsoft.com/office/officeart/2005/8/layout/cycle8"/>
    <dgm:cxn modelId="{E61CA70B-638B-489E-BB3D-DC8C11A88AE2}" type="presParOf" srcId="{12127CAD-9774-4501-A653-5BEB6DDD8C5C}" destId="{854F3945-46AD-4359-A035-F0C9D32B45BD}" srcOrd="8" destOrd="0" presId="urn:microsoft.com/office/officeart/2005/8/layout/cycle8"/>
    <dgm:cxn modelId="{4F89E614-C3F7-47CA-8FA5-F2DB6165C9A3}" type="presParOf" srcId="{12127CAD-9774-4501-A653-5BEB6DDD8C5C}" destId="{531E2F2B-F266-4C25-AC83-3A283095FEDC}" srcOrd="9" destOrd="0" presId="urn:microsoft.com/office/officeart/2005/8/layout/cycle8"/>
    <dgm:cxn modelId="{F2F7BF7B-DAEB-4E6B-8364-043EC865BCEC}" type="presParOf" srcId="{12127CAD-9774-4501-A653-5BEB6DDD8C5C}" destId="{58B3AAA2-F3C6-4DF2-A415-45E5C4189DF7}" srcOrd="10" destOrd="0" presId="urn:microsoft.com/office/officeart/2005/8/layout/cycle8"/>
    <dgm:cxn modelId="{0DC0AF4E-4F74-43EF-973C-648DC97B2AD7}" type="presParOf" srcId="{12127CAD-9774-4501-A653-5BEB6DDD8C5C}" destId="{020AF251-8D98-48DF-9593-DE26A00E9691}" srcOrd="11" destOrd="0" presId="urn:microsoft.com/office/officeart/2005/8/layout/cycle8"/>
    <dgm:cxn modelId="{5C810120-AFA2-4F15-B9A5-DAFA0AD895AC}" type="presParOf" srcId="{12127CAD-9774-4501-A653-5BEB6DDD8C5C}" destId="{A13FB4EE-28DE-481F-9BAD-6E38AF79B50F}" srcOrd="12" destOrd="0" presId="urn:microsoft.com/office/officeart/2005/8/layout/cycle8"/>
    <dgm:cxn modelId="{3B745673-CAFA-4806-AC00-42E307C6CA71}" type="presParOf" srcId="{12127CAD-9774-4501-A653-5BEB6DDD8C5C}" destId="{4E2CED49-427C-49BA-A62A-5C1EBE527CEB}" srcOrd="13" destOrd="0" presId="urn:microsoft.com/office/officeart/2005/8/layout/cycle8"/>
    <dgm:cxn modelId="{A03E1066-EF0B-4B4F-9B0E-30A55C0B016F}" type="presParOf" srcId="{12127CAD-9774-4501-A653-5BEB6DDD8C5C}" destId="{C2C68CF0-0B00-430B-8C41-A3CF227D638F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CE4BAE-E11A-49DE-9AD2-CFD54A8986C8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A2447AF-862C-4BF4-9C05-B28FCB18B88C}">
      <dgm:prSet phldrT="[Текст]"/>
      <dgm:spPr/>
      <dgm:t>
        <a:bodyPr/>
        <a:lstStyle/>
        <a:p>
          <a:r>
            <a:rPr lang="ru-RU" dirty="0" smtClean="0"/>
            <a:t>Внутрикорпоративный формат</a:t>
          </a:r>
          <a:endParaRPr lang="ru-RU" dirty="0"/>
        </a:p>
      </dgm:t>
    </dgm:pt>
    <dgm:pt modelId="{58C56E8F-A384-42F6-AAC0-76BC1CC31B94}" type="parTrans" cxnId="{07E65B31-D20A-4086-BB32-1F8C1E74E6FA}">
      <dgm:prSet/>
      <dgm:spPr/>
      <dgm:t>
        <a:bodyPr/>
        <a:lstStyle/>
        <a:p>
          <a:endParaRPr lang="ru-RU"/>
        </a:p>
      </dgm:t>
    </dgm:pt>
    <dgm:pt modelId="{2614DA95-39F9-44C8-AF9B-52B810D0AD72}" type="sibTrans" cxnId="{07E65B31-D20A-4086-BB32-1F8C1E74E6FA}">
      <dgm:prSet/>
      <dgm:spPr/>
      <dgm:t>
        <a:bodyPr/>
        <a:lstStyle/>
        <a:p>
          <a:endParaRPr lang="ru-RU"/>
        </a:p>
      </dgm:t>
    </dgm:pt>
    <dgm:pt modelId="{BDDD143F-FFB8-4D38-8FF1-746F279972E6}">
      <dgm:prSet phldrT="[Текст]"/>
      <dgm:spPr/>
      <dgm:t>
        <a:bodyPr/>
        <a:lstStyle/>
        <a:p>
          <a:r>
            <a:rPr lang="ru-RU" dirty="0" smtClean="0"/>
            <a:t>Большой единовременный охват участников</a:t>
          </a:r>
          <a:endParaRPr lang="ru-RU" dirty="0"/>
        </a:p>
      </dgm:t>
    </dgm:pt>
    <dgm:pt modelId="{4CD6AA2F-C094-4049-B782-EB85923B6C74}" type="parTrans" cxnId="{230F1FE4-EE52-4BA6-A714-47B0A3255948}">
      <dgm:prSet/>
      <dgm:spPr/>
      <dgm:t>
        <a:bodyPr/>
        <a:lstStyle/>
        <a:p>
          <a:endParaRPr lang="ru-RU"/>
        </a:p>
      </dgm:t>
    </dgm:pt>
    <dgm:pt modelId="{F44A511E-35F3-421F-B354-ACEE2ABBF2FC}" type="sibTrans" cxnId="{230F1FE4-EE52-4BA6-A714-47B0A3255948}">
      <dgm:prSet/>
      <dgm:spPr/>
      <dgm:t>
        <a:bodyPr/>
        <a:lstStyle/>
        <a:p>
          <a:endParaRPr lang="ru-RU"/>
        </a:p>
      </dgm:t>
    </dgm:pt>
    <dgm:pt modelId="{EC9A535A-164E-4B52-98FC-447E201A8210}">
      <dgm:prSet phldrT="[Текст]"/>
      <dgm:spPr/>
      <dgm:t>
        <a:bodyPr/>
        <a:lstStyle/>
        <a:p>
          <a:r>
            <a:rPr lang="ru-RU" dirty="0" smtClean="0"/>
            <a:t>Проведена диагностика профессиональных дефицитов</a:t>
          </a:r>
          <a:endParaRPr lang="ru-RU" dirty="0"/>
        </a:p>
      </dgm:t>
    </dgm:pt>
    <dgm:pt modelId="{E2C3B955-1890-47A3-B902-33FA5AD2CFC9}" type="parTrans" cxnId="{284BBFDE-D31E-44AA-BF2A-8AA79BAEE73E}">
      <dgm:prSet/>
      <dgm:spPr/>
      <dgm:t>
        <a:bodyPr/>
        <a:lstStyle/>
        <a:p>
          <a:endParaRPr lang="ru-RU"/>
        </a:p>
      </dgm:t>
    </dgm:pt>
    <dgm:pt modelId="{2158BF01-39AF-425A-8856-96F061F17241}" type="sibTrans" cxnId="{284BBFDE-D31E-44AA-BF2A-8AA79BAEE73E}">
      <dgm:prSet/>
      <dgm:spPr/>
      <dgm:t>
        <a:bodyPr/>
        <a:lstStyle/>
        <a:p>
          <a:endParaRPr lang="ru-RU"/>
        </a:p>
      </dgm:t>
    </dgm:pt>
    <dgm:pt modelId="{AC5E8C1E-7BBD-489C-8274-8110177295AD}" type="pres">
      <dgm:prSet presAssocID="{6BCE4BAE-E11A-49DE-9AD2-CFD54A8986C8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B4C18DE-5854-4D1C-B902-E3883860FF53}" type="pres">
      <dgm:prSet presAssocID="{EA2447AF-862C-4BF4-9C05-B28FCB18B88C}" presName="Accent1" presStyleCnt="0"/>
      <dgm:spPr/>
    </dgm:pt>
    <dgm:pt modelId="{12E83355-81D1-416D-9CEC-185487409EDF}" type="pres">
      <dgm:prSet presAssocID="{EA2447AF-862C-4BF4-9C05-B28FCB18B88C}" presName="Accent" presStyleLbl="node1" presStyleIdx="0" presStyleCnt="3" custScaleX="300605"/>
      <dgm:spPr/>
    </dgm:pt>
    <dgm:pt modelId="{F4085365-8EED-4CB9-A7E1-5CB0D110CE8E}" type="pres">
      <dgm:prSet presAssocID="{EA2447AF-862C-4BF4-9C05-B28FCB18B88C}" presName="Parent1" presStyleLbl="revTx" presStyleIdx="0" presStyleCnt="3" custScaleX="36956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3B8DAC-4ECE-47FB-A305-234108270EB1}" type="pres">
      <dgm:prSet presAssocID="{BDDD143F-FFB8-4D38-8FF1-746F279972E6}" presName="Accent2" presStyleCnt="0"/>
      <dgm:spPr/>
    </dgm:pt>
    <dgm:pt modelId="{A32F777E-0F48-47F2-8E52-E89C2E75FF48}" type="pres">
      <dgm:prSet presAssocID="{BDDD143F-FFB8-4D38-8FF1-746F279972E6}" presName="Accent" presStyleLbl="node1" presStyleIdx="1" presStyleCnt="3" custScaleX="313878"/>
      <dgm:spPr/>
    </dgm:pt>
    <dgm:pt modelId="{252BC44B-C95A-47B3-9218-60478C9B7881}" type="pres">
      <dgm:prSet presAssocID="{BDDD143F-FFB8-4D38-8FF1-746F279972E6}" presName="Parent2" presStyleLbl="revTx" presStyleIdx="1" presStyleCnt="3" custScaleX="45423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83FB9D-1639-44F8-8155-4C246FCD842C}" type="pres">
      <dgm:prSet presAssocID="{EC9A535A-164E-4B52-98FC-447E201A8210}" presName="Accent3" presStyleCnt="0"/>
      <dgm:spPr/>
    </dgm:pt>
    <dgm:pt modelId="{03AAE748-4F6B-4E1B-A3E3-465BD9868577}" type="pres">
      <dgm:prSet presAssocID="{EC9A535A-164E-4B52-98FC-447E201A8210}" presName="Accent" presStyleLbl="node1" presStyleIdx="2" presStyleCnt="3" custScaleX="381799"/>
      <dgm:spPr/>
    </dgm:pt>
    <dgm:pt modelId="{D62D63EF-3C10-4A30-A740-E9F0825AD9C3}" type="pres">
      <dgm:prSet presAssocID="{EC9A535A-164E-4B52-98FC-447E201A8210}" presName="Parent3" presStyleLbl="revTx" presStyleIdx="2" presStyleCnt="3" custScaleX="43115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312FD31-B21B-4EB0-B355-AEA2B9A80B84}" type="presOf" srcId="{6BCE4BAE-E11A-49DE-9AD2-CFD54A8986C8}" destId="{AC5E8C1E-7BBD-489C-8274-8110177295AD}" srcOrd="0" destOrd="0" presId="urn:microsoft.com/office/officeart/2009/layout/CircleArrowProcess"/>
    <dgm:cxn modelId="{83B02DDF-659A-497E-8EE6-41E5E2824988}" type="presOf" srcId="{BDDD143F-FFB8-4D38-8FF1-746F279972E6}" destId="{252BC44B-C95A-47B3-9218-60478C9B7881}" srcOrd="0" destOrd="0" presId="urn:microsoft.com/office/officeart/2009/layout/CircleArrowProcess"/>
    <dgm:cxn modelId="{07E65B31-D20A-4086-BB32-1F8C1E74E6FA}" srcId="{6BCE4BAE-E11A-49DE-9AD2-CFD54A8986C8}" destId="{EA2447AF-862C-4BF4-9C05-B28FCB18B88C}" srcOrd="0" destOrd="0" parTransId="{58C56E8F-A384-42F6-AAC0-76BC1CC31B94}" sibTransId="{2614DA95-39F9-44C8-AF9B-52B810D0AD72}"/>
    <dgm:cxn modelId="{F38E69EA-10F7-499A-82C3-3453825564AB}" type="presOf" srcId="{EC9A535A-164E-4B52-98FC-447E201A8210}" destId="{D62D63EF-3C10-4A30-A740-E9F0825AD9C3}" srcOrd="0" destOrd="0" presId="urn:microsoft.com/office/officeart/2009/layout/CircleArrowProcess"/>
    <dgm:cxn modelId="{CE2FC97B-7A41-499C-BB3C-DF614A0A6D1D}" type="presOf" srcId="{EA2447AF-862C-4BF4-9C05-B28FCB18B88C}" destId="{F4085365-8EED-4CB9-A7E1-5CB0D110CE8E}" srcOrd="0" destOrd="0" presId="urn:microsoft.com/office/officeart/2009/layout/CircleArrowProcess"/>
    <dgm:cxn modelId="{284BBFDE-D31E-44AA-BF2A-8AA79BAEE73E}" srcId="{6BCE4BAE-E11A-49DE-9AD2-CFD54A8986C8}" destId="{EC9A535A-164E-4B52-98FC-447E201A8210}" srcOrd="2" destOrd="0" parTransId="{E2C3B955-1890-47A3-B902-33FA5AD2CFC9}" sibTransId="{2158BF01-39AF-425A-8856-96F061F17241}"/>
    <dgm:cxn modelId="{230F1FE4-EE52-4BA6-A714-47B0A3255948}" srcId="{6BCE4BAE-E11A-49DE-9AD2-CFD54A8986C8}" destId="{BDDD143F-FFB8-4D38-8FF1-746F279972E6}" srcOrd="1" destOrd="0" parTransId="{4CD6AA2F-C094-4049-B782-EB85923B6C74}" sibTransId="{F44A511E-35F3-421F-B354-ACEE2ABBF2FC}"/>
    <dgm:cxn modelId="{C7147F4C-FF1A-4F4F-8B2B-76BF6EC59255}" type="presParOf" srcId="{AC5E8C1E-7BBD-489C-8274-8110177295AD}" destId="{FB4C18DE-5854-4D1C-B902-E3883860FF53}" srcOrd="0" destOrd="0" presId="urn:microsoft.com/office/officeart/2009/layout/CircleArrowProcess"/>
    <dgm:cxn modelId="{BCB86387-E9B1-491D-BFAF-8F08FBDF011E}" type="presParOf" srcId="{FB4C18DE-5854-4D1C-B902-E3883860FF53}" destId="{12E83355-81D1-416D-9CEC-185487409EDF}" srcOrd="0" destOrd="0" presId="urn:microsoft.com/office/officeart/2009/layout/CircleArrowProcess"/>
    <dgm:cxn modelId="{93B259B6-B5B7-4F7B-8884-02D0096DCA64}" type="presParOf" srcId="{AC5E8C1E-7BBD-489C-8274-8110177295AD}" destId="{F4085365-8EED-4CB9-A7E1-5CB0D110CE8E}" srcOrd="1" destOrd="0" presId="urn:microsoft.com/office/officeart/2009/layout/CircleArrowProcess"/>
    <dgm:cxn modelId="{8215501B-E6D7-4FFA-B293-CD80B600376B}" type="presParOf" srcId="{AC5E8C1E-7BBD-489C-8274-8110177295AD}" destId="{C13B8DAC-4ECE-47FB-A305-234108270EB1}" srcOrd="2" destOrd="0" presId="urn:microsoft.com/office/officeart/2009/layout/CircleArrowProcess"/>
    <dgm:cxn modelId="{D64BBA62-2D39-428D-BB10-D50F61236CF0}" type="presParOf" srcId="{C13B8DAC-4ECE-47FB-A305-234108270EB1}" destId="{A32F777E-0F48-47F2-8E52-E89C2E75FF48}" srcOrd="0" destOrd="0" presId="urn:microsoft.com/office/officeart/2009/layout/CircleArrowProcess"/>
    <dgm:cxn modelId="{6F9F4C8F-5529-49C4-8D33-EE67876E7B0F}" type="presParOf" srcId="{AC5E8C1E-7BBD-489C-8274-8110177295AD}" destId="{252BC44B-C95A-47B3-9218-60478C9B7881}" srcOrd="3" destOrd="0" presId="urn:microsoft.com/office/officeart/2009/layout/CircleArrowProcess"/>
    <dgm:cxn modelId="{C7F4AF33-1627-4F12-8971-504619F140CD}" type="presParOf" srcId="{AC5E8C1E-7BBD-489C-8274-8110177295AD}" destId="{9083FB9D-1639-44F8-8155-4C246FCD842C}" srcOrd="4" destOrd="0" presId="urn:microsoft.com/office/officeart/2009/layout/CircleArrowProcess"/>
    <dgm:cxn modelId="{8F7D6986-EDCB-4A7F-848B-B7F6E7EC7B6B}" type="presParOf" srcId="{9083FB9D-1639-44F8-8155-4C246FCD842C}" destId="{03AAE748-4F6B-4E1B-A3E3-465BD9868577}" srcOrd="0" destOrd="0" presId="urn:microsoft.com/office/officeart/2009/layout/CircleArrowProcess"/>
    <dgm:cxn modelId="{608C159E-8DAE-4E59-9432-B9973182109D}" type="presParOf" srcId="{AC5E8C1E-7BBD-489C-8274-8110177295AD}" destId="{D62D63EF-3C10-4A30-A740-E9F0825AD9C3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3316C5-F1D8-4F39-9F7C-4B81ADE01CE1}">
      <dsp:nvSpPr>
        <dsp:cNvPr id="0" name=""/>
        <dsp:cNvSpPr/>
      </dsp:nvSpPr>
      <dsp:spPr>
        <a:xfrm>
          <a:off x="2353566" y="284281"/>
          <a:ext cx="3673792" cy="3673792"/>
        </a:xfrm>
        <a:prstGeom prst="pie">
          <a:avLst>
            <a:gd name="adj1" fmla="val 16200000"/>
            <a:gd name="adj2" fmla="val 18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Соответствие знаний обучающихся ФГОС</a:t>
          </a:r>
          <a:endParaRPr lang="ru-RU" sz="1000" kern="1200" dirty="0"/>
        </a:p>
      </dsp:txBody>
      <dsp:txXfrm>
        <a:off x="4289742" y="1062775"/>
        <a:ext cx="1312068" cy="1093390"/>
      </dsp:txXfrm>
    </dsp:sp>
    <dsp:sp modelId="{39773933-1DB5-40D6-9EBB-205295BD60BB}">
      <dsp:nvSpPr>
        <dsp:cNvPr id="0" name=""/>
        <dsp:cNvSpPr/>
      </dsp:nvSpPr>
      <dsp:spPr>
        <a:xfrm>
          <a:off x="2277903" y="415488"/>
          <a:ext cx="3673792" cy="3673792"/>
        </a:xfrm>
        <a:prstGeom prst="pie">
          <a:avLst>
            <a:gd name="adj1" fmla="val 1800000"/>
            <a:gd name="adj2" fmla="val 90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Успешное функционирование образовательного учреждения</a:t>
          </a:r>
          <a:endParaRPr lang="ru-RU" sz="1000" kern="1200" dirty="0"/>
        </a:p>
      </dsp:txBody>
      <dsp:txXfrm>
        <a:off x="3152616" y="2799080"/>
        <a:ext cx="1968103" cy="962183"/>
      </dsp:txXfrm>
    </dsp:sp>
    <dsp:sp modelId="{854F3945-46AD-4359-A035-F0C9D32B45BD}">
      <dsp:nvSpPr>
        <dsp:cNvPr id="0" name=""/>
        <dsp:cNvSpPr/>
      </dsp:nvSpPr>
      <dsp:spPr>
        <a:xfrm>
          <a:off x="2202240" y="284281"/>
          <a:ext cx="3673792" cy="3673792"/>
        </a:xfrm>
        <a:prstGeom prst="pie">
          <a:avLst>
            <a:gd name="adj1" fmla="val 90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1"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kern="1200" dirty="0" smtClean="0"/>
            <a:t>Деятельность каждого педагога и руководителя в направлении обеспечения качества образования</a:t>
          </a:r>
          <a:endParaRPr lang="ru-RU" sz="1000" kern="1200" dirty="0"/>
        </a:p>
      </dsp:txBody>
      <dsp:txXfrm>
        <a:off x="2627788" y="1062775"/>
        <a:ext cx="1312068" cy="1093390"/>
      </dsp:txXfrm>
    </dsp:sp>
    <dsp:sp modelId="{A13FB4EE-28DE-481F-9BAD-6E38AF79B50F}">
      <dsp:nvSpPr>
        <dsp:cNvPr id="0" name=""/>
        <dsp:cNvSpPr/>
      </dsp:nvSpPr>
      <dsp:spPr>
        <a:xfrm>
          <a:off x="2126444" y="56856"/>
          <a:ext cx="4128643" cy="412864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E2CED49-427C-49BA-A62A-5C1EBE527CEB}">
      <dsp:nvSpPr>
        <dsp:cNvPr id="0" name=""/>
        <dsp:cNvSpPr/>
      </dsp:nvSpPr>
      <dsp:spPr>
        <a:xfrm>
          <a:off x="2050478" y="187830"/>
          <a:ext cx="4128643" cy="412864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2C68CF0-0B00-430B-8C41-A3CF227D638F}">
      <dsp:nvSpPr>
        <dsp:cNvPr id="0" name=""/>
        <dsp:cNvSpPr/>
      </dsp:nvSpPr>
      <dsp:spPr>
        <a:xfrm>
          <a:off x="1974512" y="56856"/>
          <a:ext cx="4128643" cy="412864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73000"/>
                <a:shade val="100000"/>
                <a:satMod val="150000"/>
              </a:schemeClr>
            </a:gs>
            <a:gs pos="2500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hade val="80000"/>
                <a:satMod val="105000"/>
              </a:schemeClr>
            </a:gs>
            <a:gs pos="3800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shade val="59000"/>
                <a:satMod val="120000"/>
              </a:schemeClr>
            </a:gs>
            <a:gs pos="55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57000"/>
                <a:satMod val="120000"/>
              </a:schemeClr>
            </a:gs>
            <a:gs pos="80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56000"/>
                <a:satMod val="145000"/>
              </a:schemeClr>
            </a:gs>
            <a:gs pos="8800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63000"/>
                <a:satMod val="16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99000"/>
                <a:shade val="100000"/>
                <a:satMod val="155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127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E83355-81D1-416D-9CEC-185487409EDF}">
      <dsp:nvSpPr>
        <dsp:cNvPr id="0" name=""/>
        <dsp:cNvSpPr/>
      </dsp:nvSpPr>
      <dsp:spPr>
        <a:xfrm>
          <a:off x="1167866" y="0"/>
          <a:ext cx="6328074" cy="2105433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085365-8EED-4CB9-A7E1-5CB0D110CE8E}">
      <dsp:nvSpPr>
        <dsp:cNvPr id="0" name=""/>
        <dsp:cNvSpPr/>
      </dsp:nvSpPr>
      <dsp:spPr>
        <a:xfrm>
          <a:off x="2167993" y="760125"/>
          <a:ext cx="4323074" cy="584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Внутрикорпоративный формат</a:t>
          </a:r>
          <a:endParaRPr lang="ru-RU" sz="1700" kern="1200" dirty="0"/>
        </a:p>
      </dsp:txBody>
      <dsp:txXfrm>
        <a:off x="2167993" y="760125"/>
        <a:ext cx="4323074" cy="584745"/>
      </dsp:txXfrm>
    </dsp:sp>
    <dsp:sp modelId="{A32F777E-0F48-47F2-8E52-E89C2E75FF48}">
      <dsp:nvSpPr>
        <dsp:cNvPr id="0" name=""/>
        <dsp:cNvSpPr/>
      </dsp:nvSpPr>
      <dsp:spPr>
        <a:xfrm>
          <a:off x="443472" y="1209727"/>
          <a:ext cx="6607486" cy="2105433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2BC44B-C95A-47B3-9218-60478C9B7881}">
      <dsp:nvSpPr>
        <dsp:cNvPr id="0" name=""/>
        <dsp:cNvSpPr/>
      </dsp:nvSpPr>
      <dsp:spPr>
        <a:xfrm>
          <a:off x="1090461" y="1976850"/>
          <a:ext cx="5313507" cy="584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Большой единовременный охват участников</a:t>
          </a:r>
          <a:endParaRPr lang="ru-RU" sz="1600" kern="1200" dirty="0"/>
        </a:p>
      </dsp:txBody>
      <dsp:txXfrm>
        <a:off x="1090461" y="1976850"/>
        <a:ext cx="5313507" cy="584745"/>
      </dsp:txXfrm>
    </dsp:sp>
    <dsp:sp modelId="{03AAE748-4F6B-4E1B-A3E3-465BD9868577}">
      <dsp:nvSpPr>
        <dsp:cNvPr id="0" name=""/>
        <dsp:cNvSpPr/>
      </dsp:nvSpPr>
      <dsp:spPr>
        <a:xfrm>
          <a:off x="880841" y="2564219"/>
          <a:ext cx="6905285" cy="1809343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2D63EF-3C10-4A30-A740-E9F0825AD9C3}">
      <dsp:nvSpPr>
        <dsp:cNvPr id="0" name=""/>
        <dsp:cNvSpPr/>
      </dsp:nvSpPr>
      <dsp:spPr>
        <a:xfrm>
          <a:off x="1810542" y="3195325"/>
          <a:ext cx="5043513" cy="584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Проведена диагностика профессиональных дефицитов</a:t>
          </a:r>
          <a:endParaRPr lang="ru-RU" sz="1600" kern="1200" dirty="0"/>
        </a:p>
      </dsp:txBody>
      <dsp:txXfrm>
        <a:off x="1810542" y="3195325"/>
        <a:ext cx="5043513" cy="584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4FCAB0-96AB-452D-BF02-D3B23D329429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DD31A6-1565-4D2C-8207-AD99703B8F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99191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DD31A6-1565-4D2C-8207-AD99703B8F1C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79297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10.06.2021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&#1071;&#1089;&#1102;&#1082;&#1086;&#1074;&#1072;.xlsx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err="1" smtClean="0"/>
              <a:t>Кумина</a:t>
            </a:r>
            <a:r>
              <a:rPr lang="ru-RU" dirty="0" smtClean="0"/>
              <a:t> Е.С. Директор МБОУ «Школа №76»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140968"/>
            <a:ext cx="6696745" cy="1449282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sz="2000" dirty="0"/>
              <a:t>«Модель подготовки педагогов к организации образовательной деятельности, ориентированной на повышение качества </a:t>
            </a:r>
            <a:r>
              <a:rPr lang="ru-RU" sz="2000" dirty="0" smtClean="0"/>
              <a:t>образования»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14140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Качество образования в современном понимании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48749463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028257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endParaRPr lang="ru-RU" dirty="0"/>
          </a:p>
          <a:p>
            <a:r>
              <a:rPr lang="ru-RU" sz="4300" dirty="0"/>
              <a:t>Задачи:</a:t>
            </a:r>
          </a:p>
          <a:p>
            <a:r>
              <a:rPr lang="ru-RU" sz="4300" dirty="0"/>
              <a:t>1.	Определение содержания подготовки педагогов к организации образовательной деятельности, ориентированной на повышение качества образования, в ОО имеющих низкие образовательные результаты.</a:t>
            </a:r>
          </a:p>
          <a:p>
            <a:r>
              <a:rPr lang="ru-RU" sz="4300" dirty="0"/>
              <a:t>2.	Определение эффективных форм и инструментов подготовки педагогов к организации образовательной деятельности, ориентированной на повышение качества образования, в ОО имеющих низкие образовательные результаты.</a:t>
            </a:r>
          </a:p>
          <a:p>
            <a:r>
              <a:rPr lang="ru-RU" sz="4300" dirty="0"/>
              <a:t>3.	Разработка и апробация программы подготовки педагогов к организации образовательной деятельности, ориентированной на повышение качества образования, в ОО имеющих низкие образовательные результаты.</a:t>
            </a:r>
          </a:p>
          <a:p>
            <a:r>
              <a:rPr lang="ru-RU" sz="4300" dirty="0"/>
              <a:t>4.	Анализ эффективности программы по результатам изменений в деятельности педагогов, ориентированных на повышение качества образования, в ОО имеющих низкие образовательные результаты.</a:t>
            </a:r>
          </a:p>
          <a:p>
            <a:endParaRPr lang="ru-RU" sz="4300" dirty="0"/>
          </a:p>
          <a:p>
            <a:endParaRPr lang="ru-RU" sz="4300" dirty="0"/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769000" y="2492896"/>
            <a:ext cx="2298634" cy="2231504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Цель: </a:t>
            </a:r>
          </a:p>
          <a:p>
            <a:r>
              <a:rPr lang="ru-RU" dirty="0" smtClean="0"/>
              <a:t>Разработка </a:t>
            </a:r>
            <a:r>
              <a:rPr lang="ru-RU" dirty="0"/>
              <a:t>и апробация модели подготовки педагогического коллектива школы к организации образовательной деятельности, ориентированной на повышение качества образования, в ОО имеющих низкие образовательные результаты.</a:t>
            </a:r>
          </a:p>
          <a:p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758584"/>
          </a:xfrm>
        </p:spPr>
        <p:txBody>
          <a:bodyPr>
            <a:normAutofit/>
          </a:bodyPr>
          <a:lstStyle/>
          <a:p>
            <a:pPr algn="ctr"/>
            <a:r>
              <a:rPr lang="ru-RU" sz="1400" dirty="0" smtClean="0"/>
              <a:t>Цели и задачи инновационной деятельности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xmlns="" val="626701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408373"/>
            <a:ext cx="8260672" cy="644364"/>
          </a:xfrm>
        </p:spPr>
        <p:txBody>
          <a:bodyPr>
            <a:normAutofit fontScale="90000"/>
          </a:bodyPr>
          <a:lstStyle/>
          <a:p>
            <a:r>
              <a:rPr lang="ru-RU" dirty="0"/>
              <a:t>Психолого-педагогическое сопровождение</a:t>
            </a: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398565072"/>
              </p:ext>
            </p:extLst>
          </p:nvPr>
        </p:nvGraphicFramePr>
        <p:xfrm>
          <a:off x="107504" y="1556792"/>
          <a:ext cx="8928992" cy="4004845"/>
        </p:xfrm>
        <a:graphic>
          <a:graphicData uri="http://schemas.openxmlformats.org/drawingml/2006/table">
            <a:tbl>
              <a:tblPr/>
              <a:tblGrid>
                <a:gridCol w="228849"/>
                <a:gridCol w="1327317"/>
                <a:gridCol w="549234"/>
                <a:gridCol w="719236"/>
                <a:gridCol w="529619"/>
                <a:gridCol w="581928"/>
                <a:gridCol w="614620"/>
                <a:gridCol w="542696"/>
                <a:gridCol w="477312"/>
                <a:gridCol w="653852"/>
                <a:gridCol w="340003"/>
                <a:gridCol w="640773"/>
                <a:gridCol w="562313"/>
                <a:gridCol w="1161240"/>
              </a:tblGrid>
              <a:tr h="539661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сент. 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окт. 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ноя.(ежегодно)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дек.(ежегодно)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янв.(ежегодно)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февр.(ежегодно)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март(ежегодно)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апр.(ежегодно)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май(ежегодно)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июнь(ежегодно)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авг.(ежегодно)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Продукт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60004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2.1.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Анализ личностных особенностей обучающихся 9-11 классов, влияющих на образовательные результаты. Выявление «групп риска»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Педагог-психолог Стецюк О.В., </a:t>
                      </a:r>
                      <a:b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Классный руководитель</a:t>
                      </a:r>
                      <a:b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Педагог-психолог Стецюк О.В., </a:t>
                      </a:r>
                      <a:b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Классный руководитель</a:t>
                      </a:r>
                      <a:b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Педагог-психолог Стецюк О.В., </a:t>
                      </a:r>
                      <a:b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Классный руководитель</a:t>
                      </a:r>
                      <a:b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auto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Матрица анализа личностных особенностей обучающихся 9-11 классов, влияющих на образовательные результаты. Выявление «групп риска»</a:t>
                      </a:r>
                    </a:p>
                  </a:txBody>
                  <a:tcPr marL="3502" marR="3502" marT="35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514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2.2.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hlinkClick r:id="rId2" action="ppaction://hlinkfile"/>
                        </a:rPr>
                        <a:t>Определение интеллектуальной направленности учащихся 5-11 классов по методике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hlinkClick r:id="rId2" action="ppaction://hlinkfile"/>
                        </a:rPr>
                        <a:t>Амтхауэра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hlinkClick r:id="rId2" action="ppaction://hlinkfile"/>
                        </a:rPr>
                        <a:t> Р. в обработке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hlinkClick r:id="rId2" action="ppaction://hlinkfile"/>
                        </a:rPr>
                        <a:t>Ясюковой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hlinkClick r:id="rId2" action="ppaction://hlinkfile"/>
                        </a:rPr>
                        <a:t> Л.А.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ECE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Педагог-психолог Стецюк О.В., </a:t>
                      </a:r>
                      <a:b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Классный руководитель</a:t>
                      </a:r>
                      <a:b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Педагог-психолог Стецюк О.В., </a:t>
                      </a:r>
                      <a:b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Классный руководитель</a:t>
                      </a:r>
                      <a:b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</a:br>
                      <a:endParaRPr lang="ru-RU" sz="1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3502" marR="3502" marT="3502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auto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карта индивидуальных особенностей интеллектуального развития учащихся</a:t>
                      </a:r>
                    </a:p>
                  </a:txBody>
                  <a:tcPr marL="3502" marR="3502" marT="350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982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6128" y="188641"/>
            <a:ext cx="8260672" cy="864096"/>
          </a:xfrm>
        </p:spPr>
        <p:txBody>
          <a:bodyPr>
            <a:noAutofit/>
          </a:bodyPr>
          <a:lstStyle/>
          <a:p>
            <a:r>
              <a:rPr lang="ru-RU" sz="3200" dirty="0"/>
              <a:t>Работа с учащимися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70575854"/>
              </p:ext>
            </p:extLst>
          </p:nvPr>
        </p:nvGraphicFramePr>
        <p:xfrm>
          <a:off x="107505" y="980729"/>
          <a:ext cx="8928990" cy="5700253"/>
        </p:xfrm>
        <a:graphic>
          <a:graphicData uri="http://schemas.openxmlformats.org/drawingml/2006/table">
            <a:tbl>
              <a:tblPr/>
              <a:tblGrid>
                <a:gridCol w="1362231"/>
                <a:gridCol w="563681"/>
                <a:gridCol w="738156"/>
                <a:gridCol w="543550"/>
                <a:gridCol w="597234"/>
                <a:gridCol w="630786"/>
                <a:gridCol w="556972"/>
                <a:gridCol w="489868"/>
                <a:gridCol w="671050"/>
                <a:gridCol w="348945"/>
                <a:gridCol w="657628"/>
                <a:gridCol w="577103"/>
                <a:gridCol w="1191786"/>
              </a:tblGrid>
              <a:tr h="508157">
                <a:tc>
                  <a:txBody>
                    <a:bodyPr/>
                    <a:lstStyle/>
                    <a:p>
                      <a:pPr algn="dist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сент. 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окт. 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ноя.(ежегодно)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дек.(ежегодно)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янв.(ежегодно)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февр.(ежегодно)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март(ежегодно)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апр.(ежегодно)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май(ежегодно)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июнь(ежегодно)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авг.(ежегодно)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Продукт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900885"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Проведение диагностических работ для обучающихся 5-11 классов с целью выявления предметных дефицитов по предметам, подлежащих к сдаче на ОГЭ и ЕГЭ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учителя-предметники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учителя-предметники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учителя-предметники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Выявленные обучающихся с предметными дефицитами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50497">
                <a:tc>
                  <a:txBody>
                    <a:bodyPr/>
                    <a:lstStyle/>
                    <a:p>
                      <a:pPr algn="l" fontAlgn="auto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Корректирование календарно-тематического планирования учителей  в соответствии с коллективными дефицитами обучающихся и рекомендациями педагога-психолога </a:t>
                      </a:r>
                    </a:p>
                  </a:txBody>
                  <a:tcPr marL="2624" marR="2624" marT="26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учителя-предметники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Скорректированное КТП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0885">
                <a:tc>
                  <a:txBody>
                    <a:bodyPr/>
                    <a:lstStyle/>
                    <a:p>
                      <a:pPr algn="l" fontAlgn="auto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Корректирование программ ИГЗ в соответствии с групповыми дефицитами обучающихся и рекомендациями педагога-психолога</a:t>
                      </a:r>
                    </a:p>
                  </a:txBody>
                  <a:tcPr marL="2624" marR="2624" marT="26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учителя-предметники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Скорректированные программы ИГЗ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1274">
                <a:tc>
                  <a:txBody>
                    <a:bodyPr/>
                    <a:lstStyle/>
                    <a:p>
                      <a:pPr algn="l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Формирование банка заданий для самостоятельной работы обучающихся в соответствии с выявленными предметными дефицитами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учителя-предметники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dist" fontAlgn="t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Банк заданий для самостоятельной работы по предметам</a:t>
                      </a:r>
                    </a:p>
                  </a:txBody>
                  <a:tcPr marL="2624" marR="2624" marT="26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5888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/>
              <a:t>Курсы ПК «Особенности организации образовательной деятельности, направленной на формирование оптимальных образовательных результатов» 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081832874"/>
              </p:ext>
            </p:extLst>
          </p:nvPr>
        </p:nvGraphicFramePr>
        <p:xfrm>
          <a:off x="457200" y="1752600"/>
          <a:ext cx="8229600" cy="4373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291611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0648"/>
            <a:ext cx="8448938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12162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 smtClean="0"/>
              <a:t>Задачи:</a:t>
            </a:r>
          </a:p>
          <a:p>
            <a:r>
              <a:rPr lang="ru-RU" dirty="0"/>
              <a:t>1)	Разработать и внедрить систему мер, способствующих ликвидации личных профессиональных дефицитов педагогов.</a:t>
            </a:r>
          </a:p>
          <a:p>
            <a:r>
              <a:rPr lang="ru-RU" dirty="0"/>
              <a:t>2)	Сформировать базу дидактических материалов педагогической поддержки учащихся с целью повышения их образовательных результатов.</a:t>
            </a:r>
          </a:p>
          <a:p>
            <a:r>
              <a:rPr lang="ru-RU" dirty="0"/>
              <a:t>3)	Апробировать метод реализации программ ИГЗ по </a:t>
            </a:r>
            <a:r>
              <a:rPr lang="ru-RU" dirty="0" err="1"/>
              <a:t>блочно</a:t>
            </a:r>
            <a:r>
              <a:rPr lang="ru-RU" dirty="0"/>
              <a:t>-модульному принципу.</a:t>
            </a:r>
          </a:p>
          <a:p>
            <a:r>
              <a:rPr lang="ru-RU" dirty="0"/>
              <a:t>4)	Создать условия для обмена педагогическим опытом внутри педагогического коллектива, в соответствии с профессиональными потребностями педагогов.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err="1"/>
              <a:t>Цель:формирование</a:t>
            </a:r>
            <a:r>
              <a:rPr lang="ru-RU" dirty="0"/>
              <a:t> и развитие профессиональных компетентностей педагогического коллектива школы, ориентированных на повышение образовательных результатов учащихся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Программа методической работы школы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25403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332656"/>
            <a:ext cx="4978053" cy="5661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358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трансляция опыта </a:t>
            </a:r>
            <a:r>
              <a:rPr lang="ru-RU" dirty="0"/>
              <a:t>педагогическому сообществу. 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Семинар-</a:t>
            </a:r>
            <a:r>
              <a:rPr lang="ru-RU" dirty="0" err="1"/>
              <a:t>стажировочная</a:t>
            </a:r>
            <a:r>
              <a:rPr lang="ru-RU" dirty="0"/>
              <a:t> площадка для педагогов Автозаводского района города Нижнего Новгорода по обмену педагогическим опытом «Проектирование перевода школы в эффективный режим работы»</a:t>
            </a:r>
          </a:p>
          <a:p>
            <a:r>
              <a:rPr lang="ru-RU" dirty="0" smtClean="0"/>
              <a:t>Региональная конференция </a:t>
            </a:r>
            <a:r>
              <a:rPr lang="ru-RU" dirty="0"/>
              <a:t>«Повышение качества общего образования в ОО Нижегородской области: опыт, проблемы, перспективы</a:t>
            </a:r>
            <a:r>
              <a:rPr lang="ru-RU" dirty="0" smtClean="0"/>
              <a:t>».</a:t>
            </a:r>
          </a:p>
          <a:p>
            <a:r>
              <a:rPr lang="ru-RU" dirty="0" smtClean="0"/>
              <a:t>межрегиональный </a:t>
            </a:r>
            <a:r>
              <a:rPr lang="ru-RU" dirty="0" err="1" smtClean="0"/>
              <a:t>вебинар</a:t>
            </a:r>
            <a:r>
              <a:rPr lang="ru-RU" dirty="0" smtClean="0"/>
              <a:t> </a:t>
            </a:r>
            <a:r>
              <a:rPr lang="ru-RU" dirty="0"/>
              <a:t>«Практико-ориентированная модель повышения качества общего образования в школах Нижегородской области», </a:t>
            </a:r>
            <a:endParaRPr lang="ru-RU" dirty="0" smtClean="0"/>
          </a:p>
          <a:p>
            <a:r>
              <a:rPr lang="ru-RU" dirty="0" smtClean="0"/>
              <a:t>Публикации в СМИ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7021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Качество </a:t>
            </a:r>
            <a:r>
              <a:rPr lang="ru-RU" dirty="0" err="1" smtClean="0"/>
              <a:t>обученности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1 - 11 класс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01853493"/>
              </p:ext>
            </p:extLst>
          </p:nvPr>
        </p:nvGraphicFramePr>
        <p:xfrm>
          <a:off x="457200" y="1752600"/>
          <a:ext cx="8229600" cy="39806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833040"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Уровни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образования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уч.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2020-2021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уч. год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295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29523"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 уровень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48,4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45,7%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29523"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 уровень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34,6%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29523"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 уровень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44,4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53,7%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29523"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 школе 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40,8%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18034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41,2%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9104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КАЧЕСТВО результатов ОГЭ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96130787"/>
              </p:ext>
            </p:extLst>
          </p:nvPr>
        </p:nvGraphicFramePr>
        <p:xfrm>
          <a:off x="457200" y="1752600"/>
          <a:ext cx="8229600" cy="14188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8079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2019-2020 </a:t>
                      </a:r>
                      <a:r>
                        <a:rPr lang="ru-RU" dirty="0" err="1" smtClean="0"/>
                        <a:t>уч.год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2020-2021 </a:t>
                      </a:r>
                      <a:r>
                        <a:rPr lang="ru-RU" dirty="0" err="1" smtClean="0"/>
                        <a:t>уч.год</a:t>
                      </a:r>
                      <a:endParaRPr lang="ru-RU" dirty="0"/>
                    </a:p>
                  </a:txBody>
                  <a:tcPr/>
                </a:tc>
              </a:tr>
              <a:tr h="380797"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53,3%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80%</a:t>
                      </a:r>
                      <a:endParaRPr lang="ru-RU" dirty="0"/>
                    </a:p>
                  </a:txBody>
                  <a:tcPr/>
                </a:tc>
              </a:tr>
              <a:tr h="657267"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58,3%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79%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06684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  <p:extLst>
      <p:ext uri="{BB962C8B-B14F-4D97-AF65-F5344CB8AC3E}">
        <p14:creationId xmlns:p14="http://schemas.microsoft.com/office/powerpoint/2010/main" xmlns="" val="643237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1859</TotalTime>
  <Words>490</Words>
  <Application>Microsoft Office PowerPoint</Application>
  <PresentationFormat>Экран (4:3)</PresentationFormat>
  <Paragraphs>167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Аптека</vt:lpstr>
      <vt:lpstr>    «Модель подготовки педагогов к организации образовательной деятельности, ориентированной на повышение качества образования» </vt:lpstr>
      <vt:lpstr>Качество образования в современном понимании</vt:lpstr>
      <vt:lpstr>Цели и задачи инновационной деятельности</vt:lpstr>
      <vt:lpstr>Психолого-педагогическое сопровождение</vt:lpstr>
      <vt:lpstr>Работа с учащимися</vt:lpstr>
      <vt:lpstr>Курсы ПК «Особенности организации образовательной деятельности, направленной на формирование оптимальных образовательных результатов» </vt:lpstr>
      <vt:lpstr>Слайд 7</vt:lpstr>
      <vt:lpstr>Программа методической работы школы</vt:lpstr>
      <vt:lpstr>Слайд 9</vt:lpstr>
      <vt:lpstr>трансляция опыта педагогическому сообществу.  </vt:lpstr>
      <vt:lpstr>Качество обученности  1 - 11 класс</vt:lpstr>
      <vt:lpstr>КАЧЕСТВО результатов ОГЭ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перевода школы в эффективный режим работы</dc:title>
  <dc:creator>Nikita</dc:creator>
  <cp:lastModifiedBy>ems</cp:lastModifiedBy>
  <cp:revision>86</cp:revision>
  <dcterms:created xsi:type="dcterms:W3CDTF">2019-10-24T05:44:53Z</dcterms:created>
  <dcterms:modified xsi:type="dcterms:W3CDTF">2021-06-10T06:49:53Z</dcterms:modified>
</cp:coreProperties>
</file>