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comments/comment1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4" r:id="rId1"/>
  </p:sldMasterIdLst>
  <p:notesMasterIdLst>
    <p:notesMasterId r:id="rId10"/>
  </p:notesMasterIdLst>
  <p:sldIdLst>
    <p:sldId id="499" r:id="rId2"/>
    <p:sldId id="514" r:id="rId3"/>
    <p:sldId id="515" r:id="rId4"/>
    <p:sldId id="523" r:id="rId5"/>
    <p:sldId id="519" r:id="rId6"/>
    <p:sldId id="520" r:id="rId7"/>
    <p:sldId id="517" r:id="rId8"/>
    <p:sldId id="516" r:id="rId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Valued Acer Customer" initials="VAC" lastIdx="4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3399"/>
    <a:srgbClr val="6666FF"/>
    <a:srgbClr val="009999"/>
    <a:srgbClr val="CC0066"/>
    <a:srgbClr val="FF0066"/>
    <a:srgbClr val="CC6600"/>
    <a:srgbClr val="0066CC"/>
    <a:srgbClr val="33CCCC"/>
    <a:srgbClr val="33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9" autoAdjust="0"/>
    <p:restoredTop sz="92593" autoAdjust="0"/>
  </p:normalViewPr>
  <p:slideViewPr>
    <p:cSldViewPr>
      <p:cViewPr>
        <p:scale>
          <a:sx n="66" d="100"/>
          <a:sy n="66" d="100"/>
        </p:scale>
        <p:origin x="-552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42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0-02-02T23:02:28.859" idx="44">
    <p:pos x="5520" y="1728"/>
    <p:text/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66D7251B-DB48-4B25-A958-9F8DA7DF60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87DDA46-1A32-46E9-A73E-8337E50B9B78}" type="slidenum">
              <a:rPr lang="ru-RU" sz="1200"/>
              <a:pPr algn="r"/>
              <a:t>2</a:t>
            </a:fld>
            <a:endParaRPr lang="ru-RU" sz="1200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29000"/>
          </a:xfrm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ru-RU" b="1" smtClean="0">
                <a:solidFill>
                  <a:srgbClr val="501212"/>
                </a:solidFill>
                <a:latin typeface="Arial Black" pitchFamily="34" charset="0"/>
              </a:rPr>
              <a:t>Требования к кадровому обеспечению</a:t>
            </a:r>
            <a:r>
              <a:rPr lang="ru-RU" smtClean="0">
                <a:solidFill>
                  <a:srgbClr val="501212"/>
                </a:solidFill>
                <a:latin typeface="Arial Black" pitchFamily="34" charset="0"/>
              </a:rPr>
              <a:t> </a:t>
            </a:r>
          </a:p>
          <a:p>
            <a:pPr>
              <a:buFontTx/>
              <a:buChar char="-"/>
            </a:pPr>
            <a:r>
              <a:rPr lang="ru-RU" smtClean="0">
                <a:solidFill>
                  <a:srgbClr val="501212"/>
                </a:solidFill>
                <a:latin typeface="Arial Black" pitchFamily="34" charset="0"/>
              </a:rPr>
              <a:t>укомплектованность кадрами, имеющими базовое образование, соответствующее профилю преподаваемой дисциплины, </a:t>
            </a:r>
          </a:p>
          <a:p>
            <a:pPr>
              <a:buFontTx/>
              <a:buChar char="-"/>
            </a:pPr>
            <a:r>
              <a:rPr lang="ru-RU" smtClean="0">
                <a:solidFill>
                  <a:srgbClr val="501212"/>
                </a:solidFill>
                <a:latin typeface="Arial Black" pitchFamily="34" charset="0"/>
              </a:rPr>
              <a:t> необходимую квалификацию, </a:t>
            </a:r>
          </a:p>
          <a:p>
            <a:pPr>
              <a:buFontTx/>
              <a:buChar char="-"/>
            </a:pPr>
            <a:r>
              <a:rPr lang="ru-RU" smtClean="0">
                <a:solidFill>
                  <a:srgbClr val="501212"/>
                </a:solidFill>
                <a:latin typeface="Arial Black" pitchFamily="34" charset="0"/>
              </a:rPr>
              <a:t>способными к инновационной профессиональной деятельности, </a:t>
            </a:r>
          </a:p>
          <a:p>
            <a:pPr>
              <a:buFontTx/>
              <a:buChar char="-"/>
            </a:pPr>
            <a:r>
              <a:rPr lang="ru-RU" smtClean="0">
                <a:solidFill>
                  <a:srgbClr val="501212"/>
                </a:solidFill>
                <a:latin typeface="Arial Black" pitchFamily="34" charset="0"/>
              </a:rPr>
              <a:t>обладающими необходимым уровнем методологической культуры</a:t>
            </a:r>
          </a:p>
          <a:p>
            <a:pPr>
              <a:buFontTx/>
              <a:buChar char="-"/>
            </a:pPr>
            <a:r>
              <a:rPr lang="ru-RU" smtClean="0">
                <a:solidFill>
                  <a:srgbClr val="501212"/>
                </a:solidFill>
                <a:latin typeface="Arial Black" pitchFamily="34" charset="0"/>
              </a:rPr>
              <a:t>сформированной готовностью к непрерывному образованию</a:t>
            </a:r>
          </a:p>
          <a:p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AE3E50DA-C340-4C6E-84F3-436662451BE9}" type="slidenum">
              <a:rPr lang="ru-RU" sz="1200"/>
              <a:pPr algn="r"/>
              <a:t>6</a:t>
            </a:fld>
            <a:endParaRPr lang="ru-RU" sz="1200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29000"/>
          </a:xfrm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DF32A60-021A-4F45-8659-953ADEBAE575}" type="slidenum">
              <a:rPr lang="ru-RU" sz="1200"/>
              <a:pPr algn="r"/>
              <a:t>8</a:t>
            </a:fld>
            <a:endParaRPr lang="ru-RU" sz="1200" dirty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29000"/>
          </a:xfrm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658938" y="1600200"/>
            <a:ext cx="6837362" cy="3200400"/>
            <a:chOff x="1045" y="1008"/>
            <a:chExt cx="4307" cy="2016"/>
          </a:xfrm>
        </p:grpSpPr>
        <p:sp>
          <p:nvSpPr>
            <p:cNvPr id="5" name="Oval 3"/>
            <p:cNvSpPr>
              <a:spLocks noChangeArrowheads="1"/>
            </p:cNvSpPr>
            <p:nvPr/>
          </p:nvSpPr>
          <p:spPr bwMode="hidden"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hidden"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7" name="Oval 5"/>
            <p:cNvSpPr>
              <a:spLocks noChangeArrowheads="1"/>
            </p:cNvSpPr>
            <p:nvPr/>
          </p:nvSpPr>
          <p:spPr bwMode="hidden">
            <a:xfrm flipH="1">
              <a:off x="2136" y="1008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hidden"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hidden"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hidden">
            <a:xfrm flipH="1">
              <a:off x="4392" y="2064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</p:grpSp>
      <p:sp>
        <p:nvSpPr>
          <p:cNvPr id="201740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72400" cy="193357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201741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3505200"/>
            <a:ext cx="6400800" cy="17526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1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B0C2B3-021E-435F-A52D-744F83F5FF39}" type="datetimeFigureOut">
              <a:rPr lang="ru-RU"/>
              <a:pPr>
                <a:defRPr/>
              </a:pPr>
              <a:t>23.04.2015</a:t>
            </a:fld>
            <a:endParaRPr lang="ru-RU"/>
          </a:p>
        </p:txBody>
      </p:sp>
      <p:sp>
        <p:nvSpPr>
          <p:cNvPr id="12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CEFD7D-A645-4A59-9852-AF0884ADAF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38D156-8FC5-43CF-B2C6-E480FE26C520}" type="datetimeFigureOut">
              <a:rPr lang="ru-RU"/>
              <a:pPr>
                <a:defRPr/>
              </a:pPr>
              <a:t>23.04.2015</a:t>
            </a:fld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34D847-9CFF-46D4-8018-0BCB354BCA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C61A33-620E-4530-A285-6B2CADC29BC3}" type="datetimeFigureOut">
              <a:rPr lang="ru-RU"/>
              <a:pPr>
                <a:defRPr/>
              </a:pPr>
              <a:t>23.04.2015</a:t>
            </a:fld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68E26D-86C5-4438-A69E-28CD0086B9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49A26D-FE73-4CAC-B5E1-B10AB1BB88CB}" type="datetimeFigureOut">
              <a:rPr lang="ru-RU"/>
              <a:pPr>
                <a:defRPr/>
              </a:pPr>
              <a:t>23.04.2015</a:t>
            </a:fld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A2663C-8E6C-4C96-9E9A-F7C2DFCF2D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73609F-212D-4280-8EF4-DCB7D8B44152}" type="datetimeFigureOut">
              <a:rPr lang="ru-RU"/>
              <a:pPr>
                <a:defRPr/>
              </a:pPr>
              <a:t>23.04.2015</a:t>
            </a:fld>
            <a:endParaRPr lang="ru-RU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361737-E5B1-4BE0-9FEC-118D2272F6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4C501C-7D85-4C1D-A8DA-AB2077A90480}" type="datetimeFigureOut">
              <a:rPr lang="ru-RU"/>
              <a:pPr>
                <a:defRPr/>
              </a:pPr>
              <a:t>23.04.2015</a:t>
            </a:fld>
            <a:endParaRPr lang="ru-RU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5C5EEA-C93F-45A6-842C-64474F66A6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EED444-7903-4F1C-9344-77F89069BC37}" type="datetimeFigureOut">
              <a:rPr lang="ru-RU"/>
              <a:pPr>
                <a:defRPr/>
              </a:pPr>
              <a:t>23.04.2015</a:t>
            </a:fld>
            <a:endParaRPr lang="ru-RU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C63103-FC88-4F97-B02E-E7A805097E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27CDA3-DC90-417F-A7D0-DF0D3785FE5E}" type="datetimeFigureOut">
              <a:rPr lang="ru-RU"/>
              <a:pPr>
                <a:defRPr/>
              </a:pPr>
              <a:t>23.04.2015</a:t>
            </a:fld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68807F-459B-4507-BE1F-05DC518DB4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6B6E6D-BDAB-412D-B985-C7702EA8540A}" type="datetimeFigureOut">
              <a:rPr lang="ru-RU"/>
              <a:pPr>
                <a:defRPr/>
              </a:pPr>
              <a:t>23.04.2015</a:t>
            </a:fld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B20763-C838-44FB-AF1F-7F965E24F8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753FDF-CCEE-40A2-B9EF-B067C8404B39}" type="datetimeFigureOut">
              <a:rPr lang="ru-RU"/>
              <a:pPr>
                <a:defRPr/>
              </a:pPr>
              <a:t>23.04.2015</a:t>
            </a:fld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5531FB-0767-4235-BC94-1A69ACF950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62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62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951C58-284E-4A41-919C-CE45D934BAE9}" type="datetimeFigureOut">
              <a:rPr lang="ru-RU"/>
              <a:pPr>
                <a:defRPr/>
              </a:pPr>
              <a:t>23.04.2015</a:t>
            </a:fld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38BE89-8DEE-4679-A764-8DD61F8A58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1071563" y="304800"/>
            <a:ext cx="7615237" cy="1106488"/>
            <a:chOff x="675" y="192"/>
            <a:chExt cx="4797" cy="697"/>
          </a:xfrm>
        </p:grpSpPr>
        <p:sp>
          <p:nvSpPr>
            <p:cNvPr id="200707" name="Oval 3"/>
            <p:cNvSpPr>
              <a:spLocks noChangeArrowheads="1"/>
            </p:cNvSpPr>
            <p:nvPr/>
          </p:nvSpPr>
          <p:spPr bwMode="hidden"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200708" name="Oval 4"/>
            <p:cNvSpPr>
              <a:spLocks noChangeArrowheads="1"/>
            </p:cNvSpPr>
            <p:nvPr/>
          </p:nvSpPr>
          <p:spPr bwMode="hidden"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200709" name="Oval 5"/>
            <p:cNvSpPr>
              <a:spLocks noChangeArrowheads="1"/>
            </p:cNvSpPr>
            <p:nvPr/>
          </p:nvSpPr>
          <p:spPr bwMode="hidden"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200710" name="Oval 6"/>
            <p:cNvSpPr>
              <a:spLocks noChangeArrowheads="1"/>
            </p:cNvSpPr>
            <p:nvPr/>
          </p:nvSpPr>
          <p:spPr bwMode="hidden">
            <a:xfrm flipH="1">
              <a:off x="3984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200711" name="Oval 7"/>
            <p:cNvSpPr>
              <a:spLocks noChangeArrowheads="1"/>
            </p:cNvSpPr>
            <p:nvPr/>
          </p:nvSpPr>
          <p:spPr bwMode="hidden">
            <a:xfrm flipH="1">
              <a:off x="1486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</p:grpSp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200713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latin typeface="+mn-lt"/>
              </a:defRPr>
            </a:lvl1pPr>
          </a:lstStyle>
          <a:p>
            <a:pPr>
              <a:defRPr/>
            </a:pPr>
            <a:fld id="{795230C8-30BD-4830-A522-44B1D8A84E24}" type="datetimeFigureOut">
              <a:rPr lang="ru-RU"/>
              <a:pPr>
                <a:defRPr/>
              </a:pPr>
              <a:t>23.04.2015</a:t>
            </a:fld>
            <a:endParaRPr lang="ru-RU"/>
          </a:p>
        </p:txBody>
      </p:sp>
      <p:sp>
        <p:nvSpPr>
          <p:cNvPr id="200714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0715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+mn-lt"/>
              </a:defRPr>
            </a:lvl1pPr>
          </a:lstStyle>
          <a:p>
            <a:pPr>
              <a:defRPr/>
            </a:pPr>
            <a:fld id="{483707EB-D2CD-4D69-BC61-25AE5B63C9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31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7" r:id="rId1"/>
    <p:sldLayoutId id="2147484006" r:id="rId2"/>
    <p:sldLayoutId id="2147484005" r:id="rId3"/>
    <p:sldLayoutId id="2147484004" r:id="rId4"/>
    <p:sldLayoutId id="2147484003" r:id="rId5"/>
    <p:sldLayoutId id="2147484002" r:id="rId6"/>
    <p:sldLayoutId id="2147484001" r:id="rId7"/>
    <p:sldLayoutId id="2147484000" r:id="rId8"/>
    <p:sldLayoutId id="2147483999" r:id="rId9"/>
    <p:sldLayoutId id="2147483998" r:id="rId10"/>
    <p:sldLayoutId id="2147483997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¡"/>
        <a:defRPr sz="27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&amp;Icy;&amp;ncy;&amp;tcy;&amp;iecy;&amp;rcy;&amp;ncy;&amp;iecy;&amp;tcy; &amp;kcy;&amp;acy;&amp;kcy; &amp;scy;&amp;pcy;&amp;ocy;&amp;scy;&amp;ocy;&amp;bcy; &amp;ocy;&amp;bcy;&amp;ucy;&amp;chcy;&amp;iecy;&amp;ncy;&amp;icy;&amp;ya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0643" y="548680"/>
            <a:ext cx="3996444" cy="2664296"/>
          </a:xfrm>
          <a:prstGeom prst="rect">
            <a:avLst/>
          </a:prstGeom>
          <a:noFill/>
        </p:spPr>
      </p:pic>
      <p:sp>
        <p:nvSpPr>
          <p:cNvPr id="20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755576" y="3717032"/>
            <a:ext cx="8388424" cy="1224136"/>
          </a:xfrm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b"/>
          <a:lstStyle/>
          <a:p>
            <a:pPr algn="ctr" eaLnBrk="1" hangingPunct="1">
              <a:defRPr/>
            </a:pPr>
            <a:r>
              <a:rPr lang="ru-RU" sz="3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sz="3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3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sz="3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3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sz="3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3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sz="3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«Направления подготовки педагогов </a:t>
            </a: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внедрению </a:t>
            </a: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проектно-дифференцированного обучения 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38"/>
          <p:cNvSpPr>
            <a:spLocks noChangeArrowheads="1"/>
          </p:cNvSpPr>
          <p:nvPr/>
        </p:nvSpPr>
        <p:spPr bwMode="auto">
          <a:xfrm>
            <a:off x="468313" y="188913"/>
            <a:ext cx="84248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Виды готовности педагогов к внедрению инноваций</a:t>
            </a:r>
          </a:p>
        </p:txBody>
      </p:sp>
      <p:sp>
        <p:nvSpPr>
          <p:cNvPr id="12" name="Овал 11"/>
          <p:cNvSpPr/>
          <p:nvPr/>
        </p:nvSpPr>
        <p:spPr>
          <a:xfrm>
            <a:off x="179512" y="1196752"/>
            <a:ext cx="4897437" cy="4392613"/>
          </a:xfrm>
          <a:prstGeom prst="ellipse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cap="all" dirty="0">
                <a:solidFill>
                  <a:srgbClr val="C00000"/>
                </a:solidFill>
              </a:rPr>
              <a:t>Психологическая готовность:</a:t>
            </a:r>
          </a:p>
          <a:p>
            <a:pPr lvl="1" algn="just">
              <a:buFontTx/>
              <a:buBlip>
                <a:blip r:embed="rId3"/>
              </a:buBlip>
              <a:defRPr/>
            </a:pPr>
            <a:r>
              <a:rPr lang="ru-RU" sz="2000" b="1" cap="small" dirty="0">
                <a:solidFill>
                  <a:schemeClr val="tx1"/>
                </a:solidFill>
              </a:rPr>
              <a:t>МОТИВАЦИЯ</a:t>
            </a:r>
            <a:endParaRPr lang="ru-RU" sz="2000" b="1" dirty="0">
              <a:solidFill>
                <a:schemeClr val="tx1"/>
              </a:solidFill>
            </a:endParaRPr>
          </a:p>
          <a:p>
            <a:pPr lvl="1" algn="just">
              <a:buFontTx/>
              <a:buBlip>
                <a:blip r:embed="rId3"/>
              </a:buBlip>
              <a:defRPr/>
            </a:pPr>
            <a:r>
              <a:rPr lang="ru-RU" sz="2000" b="1" dirty="0">
                <a:solidFill>
                  <a:schemeClr val="tx1"/>
                </a:solidFill>
              </a:rPr>
              <a:t>ЖЕЛАНИЕ</a:t>
            </a:r>
          </a:p>
          <a:p>
            <a:pPr lvl="1" algn="just">
              <a:buFontTx/>
              <a:buBlip>
                <a:blip r:embed="rId3"/>
              </a:buBlip>
              <a:defRPr/>
            </a:pPr>
            <a:r>
              <a:rPr lang="ru-RU" sz="2000" b="1" dirty="0">
                <a:solidFill>
                  <a:schemeClr val="tx1"/>
                </a:solidFill>
              </a:rPr>
              <a:t>ЭНТУЗИАЗМ</a:t>
            </a:r>
          </a:p>
          <a:p>
            <a:pPr lvl="1" algn="just">
              <a:buFontTx/>
              <a:buBlip>
                <a:blip r:embed="rId3"/>
              </a:buBlip>
              <a:defRPr/>
            </a:pPr>
            <a:endParaRPr lang="ru-RU" sz="2000" b="1" dirty="0">
              <a:solidFill>
                <a:schemeClr val="tx1"/>
              </a:solidFill>
            </a:endParaRPr>
          </a:p>
          <a:p>
            <a:pPr lvl="1" algn="just">
              <a:buFontTx/>
              <a:buBlip>
                <a:blip r:embed="rId3"/>
              </a:buBlip>
              <a:defRPr/>
            </a:pPr>
            <a:endParaRPr lang="ru-RU" sz="2000" b="1" dirty="0">
              <a:solidFill>
                <a:schemeClr val="tx1"/>
              </a:solidFill>
            </a:endParaRPr>
          </a:p>
          <a:p>
            <a:pPr lvl="1" algn="just">
              <a:buFontTx/>
              <a:buBlip>
                <a:blip r:embed="rId3"/>
              </a:buBlip>
              <a:defRPr/>
            </a:pPr>
            <a:endParaRPr lang="ru-RU" sz="2000" b="1" dirty="0">
              <a:solidFill>
                <a:schemeClr val="tx1"/>
              </a:solidFill>
            </a:endParaRPr>
          </a:p>
          <a:p>
            <a:pPr lvl="1" algn="just">
              <a:defRPr/>
            </a:pPr>
            <a:endParaRPr lang="ru-RU" sz="2000" b="1" dirty="0">
              <a:solidFill>
                <a:schemeClr val="tx1"/>
              </a:solidFill>
            </a:endParaRPr>
          </a:p>
          <a:p>
            <a:pPr lvl="1" algn="just">
              <a:buFontTx/>
              <a:buBlip>
                <a:blip r:embed="rId3"/>
              </a:buBlip>
              <a:defRPr/>
            </a:pPr>
            <a:endParaRPr lang="ru-RU" sz="2000" b="1" dirty="0">
              <a:solidFill>
                <a:schemeClr val="tx1"/>
              </a:solidFill>
            </a:endParaRPr>
          </a:p>
          <a:p>
            <a:pPr lvl="1" algn="just">
              <a:defRPr/>
            </a:pPr>
            <a:endParaRPr lang="ru-RU" sz="2000" b="1" dirty="0">
              <a:solidFill>
                <a:schemeClr val="tx1"/>
              </a:solidFill>
            </a:endParaRPr>
          </a:p>
          <a:p>
            <a:pPr lvl="1" algn="just">
              <a:defRPr/>
            </a:pP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4067175" y="1268413"/>
            <a:ext cx="4826000" cy="4392612"/>
          </a:xfrm>
          <a:prstGeom prst="ellipse">
            <a:avLst/>
          </a:prstGeom>
          <a:solidFill>
            <a:srgbClr val="92D050">
              <a:alpha val="5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cap="all" dirty="0">
                <a:solidFill>
                  <a:srgbClr val="C00000"/>
                </a:solidFill>
              </a:rPr>
              <a:t>Профессиональная готовность :</a:t>
            </a:r>
          </a:p>
          <a:p>
            <a:pPr lvl="1" algn="just">
              <a:buFontTx/>
              <a:buBlip>
                <a:blip r:embed="rId3"/>
              </a:buBlip>
              <a:defRPr/>
            </a:pPr>
            <a:r>
              <a:rPr lang="ru-RU" sz="2000" b="1" dirty="0">
                <a:solidFill>
                  <a:schemeClr val="tx1"/>
                </a:solidFill>
              </a:rPr>
              <a:t>ЗНАНИЯ</a:t>
            </a:r>
          </a:p>
          <a:p>
            <a:pPr lvl="1" algn="just">
              <a:buFontTx/>
              <a:buBlip>
                <a:blip r:embed="rId3"/>
              </a:buBlip>
              <a:defRPr/>
            </a:pPr>
            <a:r>
              <a:rPr lang="ru-RU" sz="2000" b="1" dirty="0">
                <a:solidFill>
                  <a:schemeClr val="tx1"/>
                </a:solidFill>
              </a:rPr>
              <a:t>НАВЫКИ</a:t>
            </a:r>
          </a:p>
          <a:p>
            <a:pPr lvl="1" algn="just">
              <a:buFontTx/>
              <a:buBlip>
                <a:blip r:embed="rId3"/>
              </a:buBlip>
              <a:defRPr/>
            </a:pPr>
            <a:r>
              <a:rPr lang="ru-RU" sz="2000" b="1" dirty="0">
                <a:solidFill>
                  <a:schemeClr val="tx1"/>
                </a:solidFill>
              </a:rPr>
              <a:t>ОПЫТ </a:t>
            </a:r>
          </a:p>
          <a:p>
            <a:pPr lvl="1" algn="just">
              <a:defRPr/>
            </a:pPr>
            <a:endParaRPr lang="ru-RU" sz="2000" b="1" dirty="0">
              <a:solidFill>
                <a:schemeClr val="tx1"/>
              </a:solidFill>
            </a:endParaRPr>
          </a:p>
          <a:p>
            <a:pPr lvl="1" algn="just">
              <a:defRPr/>
            </a:pPr>
            <a:endParaRPr lang="ru-RU" sz="2000" b="1" dirty="0">
              <a:solidFill>
                <a:schemeClr val="tx1"/>
              </a:solidFill>
            </a:endParaRPr>
          </a:p>
          <a:p>
            <a:pPr lvl="1" algn="just">
              <a:defRPr/>
            </a:pPr>
            <a:endParaRPr lang="ru-RU" sz="2000" b="1" dirty="0">
              <a:solidFill>
                <a:schemeClr val="tx1"/>
              </a:solidFill>
            </a:endParaRPr>
          </a:p>
          <a:p>
            <a:pPr lvl="1" algn="just">
              <a:defRPr/>
            </a:pPr>
            <a:endParaRPr lang="ru-RU" sz="2000" b="1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ru-RU" dirty="0">
              <a:solidFill>
                <a:schemeClr val="accent4"/>
              </a:solidFill>
            </a:endParaRPr>
          </a:p>
          <a:p>
            <a:pPr algn="ctr">
              <a:defRPr/>
            </a:pPr>
            <a:endParaRPr lang="ru-RU" dirty="0">
              <a:solidFill>
                <a:schemeClr val="accent4"/>
              </a:solidFill>
            </a:endParaRPr>
          </a:p>
          <a:p>
            <a:pPr algn="ctr">
              <a:defRPr/>
            </a:pPr>
            <a:endParaRPr lang="ru-RU" dirty="0">
              <a:solidFill>
                <a:schemeClr val="accent4"/>
              </a:solidFill>
            </a:endParaRPr>
          </a:p>
        </p:txBody>
      </p:sp>
      <p:pic>
        <p:nvPicPr>
          <p:cNvPr id="24578" name="Picture 2" descr="http://img.nr2.ru/pict/arts1/07/34/7342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725" y="3213100"/>
            <a:ext cx="2447925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4" descr="http://www.edu.cap.ru/home/3864/ltnb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913" y="3284538"/>
            <a:ext cx="2693987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260350"/>
            <a:ext cx="1187450" cy="5000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600" b="1" dirty="0">
                <a:solidFill>
                  <a:schemeClr val="tx1"/>
                </a:solidFill>
              </a:rPr>
              <a:t>Высокий  уровень</a:t>
            </a:r>
            <a:endParaRPr lang="ru-RU" sz="1600" b="1" dirty="0"/>
          </a:p>
        </p:txBody>
      </p:sp>
      <p:sp>
        <p:nvSpPr>
          <p:cNvPr id="8194" name="Rectangle 2"/>
          <p:cNvSpPr txBox="1">
            <a:spLocks noChangeArrowheads="1"/>
          </p:cNvSpPr>
          <p:nvPr/>
        </p:nvSpPr>
        <p:spPr bwMode="auto">
          <a:xfrm>
            <a:off x="0" y="0"/>
            <a:ext cx="8978900" cy="41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ru-RU" sz="2600" b="1" dirty="0">
                <a:solidFill>
                  <a:srgbClr val="C00000"/>
                </a:solidFill>
                <a:latin typeface="+mn-lt"/>
              </a:rPr>
              <a:t>Категории педагогов </a:t>
            </a:r>
          </a:p>
        </p:txBody>
      </p:sp>
      <p:cxnSp>
        <p:nvCxnSpPr>
          <p:cNvPr id="9" name="Прямая соединительная линия 8"/>
          <p:cNvCxnSpPr>
            <a:cxnSpLocks noChangeShapeType="1"/>
          </p:cNvCxnSpPr>
          <p:nvPr/>
        </p:nvCxnSpPr>
        <p:spPr bwMode="auto">
          <a:xfrm>
            <a:off x="755650" y="5516563"/>
            <a:ext cx="7920038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12" name="Прямая соединительная линия 11"/>
          <p:cNvCxnSpPr>
            <a:cxnSpLocks noChangeShapeType="1"/>
          </p:cNvCxnSpPr>
          <p:nvPr/>
        </p:nvCxnSpPr>
        <p:spPr bwMode="auto">
          <a:xfrm rot="5400000" flipH="1" flipV="1">
            <a:off x="-1672431" y="3120231"/>
            <a:ext cx="4857750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</p:cxnSp>
      <p:sp>
        <p:nvSpPr>
          <p:cNvPr id="19" name="Прямоугольник 18"/>
          <p:cNvSpPr/>
          <p:nvPr/>
        </p:nvSpPr>
        <p:spPr>
          <a:xfrm>
            <a:off x="2214563" y="5572125"/>
            <a:ext cx="5214937" cy="3571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chemeClr val="tx1"/>
                </a:solidFill>
              </a:rPr>
              <a:t>Психологическая готовность</a:t>
            </a:r>
            <a:endParaRPr lang="ru-RU" sz="1600" b="1" dirty="0"/>
          </a:p>
        </p:txBody>
      </p:sp>
      <p:cxnSp>
        <p:nvCxnSpPr>
          <p:cNvPr id="21" name="Прямая со стрелкой 20"/>
          <p:cNvCxnSpPr/>
          <p:nvPr/>
        </p:nvCxnSpPr>
        <p:spPr>
          <a:xfrm>
            <a:off x="6643688" y="5857875"/>
            <a:ext cx="714375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rot="10800000">
            <a:off x="1928813" y="5786438"/>
            <a:ext cx="714375" cy="158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Прямоугольник 26"/>
          <p:cNvSpPr/>
          <p:nvPr/>
        </p:nvSpPr>
        <p:spPr>
          <a:xfrm>
            <a:off x="7715250" y="5715000"/>
            <a:ext cx="1249363" cy="5000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600" b="1" dirty="0">
                <a:solidFill>
                  <a:schemeClr val="tx1"/>
                </a:solidFill>
              </a:rPr>
              <a:t>Высокий  уровень</a:t>
            </a:r>
            <a:endParaRPr lang="ru-RU" sz="1600" b="1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250825" y="5643563"/>
            <a:ext cx="1249363" cy="5000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600" b="1" dirty="0">
                <a:solidFill>
                  <a:schemeClr val="tx1"/>
                </a:solidFill>
              </a:rPr>
              <a:t>Низкий  уровень</a:t>
            </a:r>
            <a:endParaRPr lang="ru-RU" sz="1600" b="1" dirty="0"/>
          </a:p>
        </p:txBody>
      </p:sp>
      <p:sp>
        <p:nvSpPr>
          <p:cNvPr id="29" name="Прямоугольник 28"/>
          <p:cNvSpPr/>
          <p:nvPr/>
        </p:nvSpPr>
        <p:spPr>
          <a:xfrm rot="16200000">
            <a:off x="-1285081" y="3020219"/>
            <a:ext cx="3429000" cy="3571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600" b="1" dirty="0">
                <a:solidFill>
                  <a:schemeClr val="tx1"/>
                </a:solidFill>
              </a:rPr>
              <a:t>Профессиональная готовность</a:t>
            </a:r>
            <a:endParaRPr lang="ru-RU" sz="1600" b="1" dirty="0"/>
          </a:p>
        </p:txBody>
      </p:sp>
      <p:cxnSp>
        <p:nvCxnSpPr>
          <p:cNvPr id="30" name="Прямая со стрелкой 29"/>
          <p:cNvCxnSpPr/>
          <p:nvPr/>
        </p:nvCxnSpPr>
        <p:spPr>
          <a:xfrm rot="5400000" flipH="1" flipV="1">
            <a:off x="254000" y="1266826"/>
            <a:ext cx="428625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rot="5400000">
            <a:off x="255588" y="5226050"/>
            <a:ext cx="427038" cy="158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 rot="5400000">
            <a:off x="2251075" y="3106738"/>
            <a:ext cx="4786313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/>
          <p:cNvCxnSpPr/>
          <p:nvPr/>
        </p:nvCxnSpPr>
        <p:spPr>
          <a:xfrm>
            <a:off x="755650" y="2924175"/>
            <a:ext cx="78486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Прямоугольник 62"/>
          <p:cNvSpPr/>
          <p:nvPr/>
        </p:nvSpPr>
        <p:spPr>
          <a:xfrm>
            <a:off x="4788024" y="692696"/>
            <a:ext cx="4105275" cy="19939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600" b="1" u="sng" dirty="0">
                <a:solidFill>
                  <a:srgbClr val="FF0000"/>
                </a:solidFill>
              </a:rPr>
              <a:t>Успешные: могу и хотят:</a:t>
            </a:r>
          </a:p>
          <a:p>
            <a:pPr>
              <a:defRPr/>
            </a:pPr>
            <a:r>
              <a:rPr lang="ru-RU" sz="1600" b="1" dirty="0">
                <a:solidFill>
                  <a:srgbClr val="FF0000"/>
                </a:solidFill>
              </a:rPr>
              <a:t>-Мотивированы, новация представляет личностную ценность</a:t>
            </a:r>
          </a:p>
          <a:p>
            <a:pPr>
              <a:defRPr/>
            </a:pPr>
            <a:r>
              <a:rPr lang="ru-RU" sz="1600" b="1" dirty="0">
                <a:solidFill>
                  <a:srgbClr val="FF0000"/>
                </a:solidFill>
              </a:rPr>
              <a:t>-Успешны в  освоении образовательных технологий на основе личных убеждений, глубокого осмысления теоретических основ, опыта </a:t>
            </a:r>
            <a:r>
              <a:rPr lang="ru-RU" sz="1600" b="1">
                <a:solidFill>
                  <a:srgbClr val="FF0000"/>
                </a:solidFill>
              </a:rPr>
              <a:t>реальных </a:t>
            </a:r>
            <a:r>
              <a:rPr lang="ru-RU" sz="1600" b="1" smtClean="0">
                <a:solidFill>
                  <a:srgbClr val="FF0000"/>
                </a:solidFill>
              </a:rPr>
              <a:t>ситуаций</a:t>
            </a:r>
            <a:endParaRPr lang="ru-RU" sz="1600" b="1" dirty="0">
              <a:solidFill>
                <a:srgbClr val="000000"/>
              </a:solidFill>
            </a:endParaRPr>
          </a:p>
        </p:txBody>
      </p:sp>
      <p:sp>
        <p:nvSpPr>
          <p:cNvPr id="64" name="Прямоугольник 63"/>
          <p:cNvSpPr/>
          <p:nvPr/>
        </p:nvSpPr>
        <p:spPr>
          <a:xfrm>
            <a:off x="827584" y="764704"/>
            <a:ext cx="3744912" cy="16557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600" b="1" u="sng" dirty="0">
                <a:solidFill>
                  <a:srgbClr val="000000"/>
                </a:solidFill>
              </a:rPr>
              <a:t>Пассивные: могут, но не хотят:</a:t>
            </a:r>
          </a:p>
          <a:p>
            <a:pPr>
              <a:defRPr/>
            </a:pPr>
            <a:r>
              <a:rPr lang="ru-RU" sz="1600" b="1" dirty="0">
                <a:solidFill>
                  <a:srgbClr val="000000"/>
                </a:solidFill>
              </a:rPr>
              <a:t>-Изменения воспринимают как необходимость</a:t>
            </a:r>
          </a:p>
          <a:p>
            <a:pPr>
              <a:buFontTx/>
              <a:buChar char="-"/>
              <a:defRPr/>
            </a:pPr>
            <a:r>
              <a:rPr lang="ru-RU" sz="1600" b="1" dirty="0">
                <a:solidFill>
                  <a:srgbClr val="000000"/>
                </a:solidFill>
              </a:rPr>
              <a:t>Могут применять новые технологии в своей деятельности, но это зависит от формы стимулирования</a:t>
            </a:r>
            <a:endParaRPr lang="ru-RU" sz="1600" b="1" u="sng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65" name="Прямоугольник 64"/>
          <p:cNvSpPr/>
          <p:nvPr/>
        </p:nvSpPr>
        <p:spPr>
          <a:xfrm>
            <a:off x="4716463" y="2997200"/>
            <a:ext cx="4103687" cy="20161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600" b="1" u="sng" dirty="0">
                <a:solidFill>
                  <a:srgbClr val="007635"/>
                </a:solidFill>
              </a:rPr>
              <a:t>Активные: хотят, но не могут:</a:t>
            </a:r>
          </a:p>
          <a:p>
            <a:pPr>
              <a:defRPr/>
            </a:pPr>
            <a:r>
              <a:rPr lang="ru-RU" sz="1600" b="1" dirty="0">
                <a:solidFill>
                  <a:srgbClr val="007635"/>
                </a:solidFill>
              </a:rPr>
              <a:t>-Позитивно относятся к изменениям, новация представляет личностную ценность</a:t>
            </a:r>
          </a:p>
          <a:p>
            <a:pPr>
              <a:defRPr/>
            </a:pPr>
            <a:r>
              <a:rPr lang="ru-RU" sz="1600" b="1" dirty="0">
                <a:solidFill>
                  <a:srgbClr val="007635"/>
                </a:solidFill>
              </a:rPr>
              <a:t>-Дублируют новые подходы в своей деятельности без теоретического их осмысления, не умеют их творчески перерабатывать</a:t>
            </a:r>
            <a:endParaRPr lang="ru-RU" sz="1600" b="1" dirty="0">
              <a:solidFill>
                <a:srgbClr val="007635"/>
              </a:solidFill>
              <a:cs typeface="Arial" charset="0"/>
            </a:endParaRPr>
          </a:p>
        </p:txBody>
      </p:sp>
      <p:sp>
        <p:nvSpPr>
          <p:cNvPr id="66" name="Прямоугольник 65"/>
          <p:cNvSpPr/>
          <p:nvPr/>
        </p:nvSpPr>
        <p:spPr>
          <a:xfrm>
            <a:off x="827088" y="2997200"/>
            <a:ext cx="3744912" cy="19415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600" b="1" u="sng" dirty="0">
                <a:solidFill>
                  <a:srgbClr val="000099"/>
                </a:solidFill>
              </a:rPr>
              <a:t>Инертные: не хотят и не могут;</a:t>
            </a:r>
          </a:p>
          <a:p>
            <a:pPr>
              <a:defRPr/>
            </a:pPr>
            <a:r>
              <a:rPr lang="ru-RU" sz="1600" b="1" dirty="0">
                <a:solidFill>
                  <a:srgbClr val="000099"/>
                </a:solidFill>
              </a:rPr>
              <a:t>-Используют старые формы и методы деятельности, имитируют процесс внедрения нового</a:t>
            </a:r>
          </a:p>
          <a:p>
            <a:pPr>
              <a:defRPr/>
            </a:pPr>
            <a:r>
              <a:rPr lang="en-US" sz="1600" b="1" dirty="0">
                <a:solidFill>
                  <a:srgbClr val="000099"/>
                </a:solidFill>
              </a:rPr>
              <a:t> </a:t>
            </a:r>
            <a:r>
              <a:rPr lang="ru-RU" sz="1600" b="1" dirty="0">
                <a:solidFill>
                  <a:srgbClr val="000099"/>
                </a:solidFill>
              </a:rPr>
              <a:t>- Не мотивированы на изменения, действуют только по требованию руководства</a:t>
            </a:r>
            <a:endParaRPr lang="ru-RU" sz="1600" b="1" dirty="0">
              <a:solidFill>
                <a:srgbClr val="000099"/>
              </a:solidFill>
              <a:cs typeface="Arial" charset="0"/>
            </a:endParaRPr>
          </a:p>
        </p:txBody>
      </p:sp>
      <p:sp>
        <p:nvSpPr>
          <p:cNvPr id="16" name="Прямоугольник 64"/>
          <p:cNvSpPr>
            <a:spLocks noChangeArrowheads="1"/>
          </p:cNvSpPr>
          <p:nvPr/>
        </p:nvSpPr>
        <p:spPr bwMode="auto">
          <a:xfrm>
            <a:off x="7524750" y="4941888"/>
            <a:ext cx="792163" cy="409575"/>
          </a:xfrm>
          <a:prstGeom prst="rect">
            <a:avLst/>
          </a:prstGeom>
          <a:solidFill>
            <a:srgbClr val="FFFFFF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 lIns="77724" tIns="38862" rIns="77724" bIns="38862" anchor="ctr"/>
          <a:lstStyle/>
          <a:p>
            <a:pPr algn="ctr">
              <a:spcAft>
                <a:spcPts val="1000"/>
              </a:spcAft>
              <a:defRPr/>
            </a:pPr>
            <a:r>
              <a:rPr lang="ru-RU" sz="2000" b="1" dirty="0" smtClean="0">
                <a:solidFill>
                  <a:srgbClr val="33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51%</a:t>
            </a:r>
            <a:endParaRPr lang="ru-RU" sz="2000" dirty="0">
              <a:solidFill>
                <a:srgbClr val="3399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36" name="Прямоугольник 64"/>
          <p:cNvSpPr>
            <a:spLocks noChangeArrowheads="1"/>
          </p:cNvSpPr>
          <p:nvPr/>
        </p:nvSpPr>
        <p:spPr bwMode="auto">
          <a:xfrm>
            <a:off x="7668344" y="2420888"/>
            <a:ext cx="792163" cy="409575"/>
          </a:xfrm>
          <a:prstGeom prst="rect">
            <a:avLst/>
          </a:prstGeom>
          <a:solidFill>
            <a:srgbClr val="FFFFFF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 lIns="77724" tIns="38862" rIns="77724" bIns="38862" anchor="ctr"/>
          <a:lstStyle/>
          <a:p>
            <a:pPr algn="ctr">
              <a:spcAft>
                <a:spcPts val="1000"/>
              </a:spcAft>
              <a:defRPr/>
            </a:pP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19%</a:t>
            </a:r>
            <a:endParaRPr lang="ru-RU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37" name="Прямоугольник 64"/>
          <p:cNvSpPr>
            <a:spLocks noChangeArrowheads="1"/>
          </p:cNvSpPr>
          <p:nvPr/>
        </p:nvSpPr>
        <p:spPr bwMode="auto">
          <a:xfrm>
            <a:off x="3635896" y="2420888"/>
            <a:ext cx="792162" cy="409575"/>
          </a:xfrm>
          <a:prstGeom prst="rect">
            <a:avLst/>
          </a:prstGeom>
          <a:solidFill>
            <a:srgbClr val="FFFFFF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 lIns="77724" tIns="38862" rIns="77724" bIns="38862" anchor="ctr"/>
          <a:lstStyle/>
          <a:p>
            <a:pPr algn="ctr">
              <a:spcAft>
                <a:spcPts val="1000"/>
              </a:spcAft>
              <a:defRPr/>
            </a:pPr>
            <a:r>
              <a:rPr lang="ru-RU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27%</a:t>
            </a:r>
            <a:endParaRPr lang="ru-RU" sz="20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38" name="Прямоугольник 64"/>
          <p:cNvSpPr>
            <a:spLocks noChangeArrowheads="1"/>
          </p:cNvSpPr>
          <p:nvPr/>
        </p:nvSpPr>
        <p:spPr bwMode="auto">
          <a:xfrm>
            <a:off x="3635375" y="4941888"/>
            <a:ext cx="792163" cy="409575"/>
          </a:xfrm>
          <a:prstGeom prst="rect">
            <a:avLst/>
          </a:prstGeom>
          <a:solidFill>
            <a:srgbClr val="FFFFFF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 lIns="77724" tIns="38862" rIns="77724" bIns="38862" anchor="ctr"/>
          <a:lstStyle/>
          <a:p>
            <a:pPr algn="ctr">
              <a:spcAft>
                <a:spcPts val="1000"/>
              </a:spcAft>
              <a:defRPr/>
            </a:pP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3%</a:t>
            </a:r>
            <a:endParaRPr lang="ru-RU" sz="20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64" grpId="0" animBg="1"/>
      <p:bldP spid="65" grpId="0" animBg="1"/>
      <p:bldP spid="66" grpId="0" animBg="1"/>
      <p:bldP spid="16" grpId="0" animBg="1"/>
      <p:bldP spid="36" grpId="0" animBg="1"/>
      <p:bldP spid="37" grpId="0" animBg="1"/>
      <p:bldP spid="3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Содержимое 2"/>
          <p:cNvSpPr>
            <a:spLocks noGrp="1"/>
          </p:cNvSpPr>
          <p:nvPr>
            <p:ph idx="4294967295"/>
          </p:nvPr>
        </p:nvSpPr>
        <p:spPr>
          <a:xfrm>
            <a:off x="251520" y="1556792"/>
            <a:ext cx="8712968" cy="719286"/>
          </a:xfrm>
        </p:spPr>
        <p:txBody>
          <a:bodyPr/>
          <a:lstStyle/>
          <a:p>
            <a:pPr marL="0" indent="261938">
              <a:buFontTx/>
              <a:buNone/>
              <a:defRPr/>
            </a:pPr>
            <a:r>
              <a:rPr lang="ru-RU" sz="2000" b="1" dirty="0" smtClean="0">
                <a:solidFill>
                  <a:srgbClr val="CC0000"/>
                </a:solidFill>
              </a:rPr>
              <a:t>Непрерывное образование</a:t>
            </a:r>
            <a:r>
              <a:rPr lang="ru-RU" sz="2000" b="1" dirty="0" smtClean="0">
                <a:solidFill>
                  <a:srgbClr val="003399"/>
                </a:solidFill>
              </a:rPr>
              <a:t> </a:t>
            </a:r>
            <a:r>
              <a:rPr lang="ru-RU" sz="2000" b="1" dirty="0" smtClean="0"/>
              <a:t>– </a:t>
            </a:r>
            <a:r>
              <a:rPr lang="ru-RU" sz="2000" dirty="0" err="1" smtClean="0"/>
              <a:t>образование</a:t>
            </a:r>
            <a:r>
              <a:rPr lang="ru-RU" sz="2000" dirty="0" smtClean="0"/>
              <a:t> в течение всей жизни (</a:t>
            </a:r>
            <a:r>
              <a:rPr lang="ru-RU" sz="2000" i="1" dirty="0" smtClean="0"/>
              <a:t>ФЗ «Об образовании в РФ», ст.10)</a:t>
            </a:r>
          </a:p>
          <a:p>
            <a:pPr marL="0" indent="361950">
              <a:spcBef>
                <a:spcPct val="0"/>
              </a:spcBef>
              <a:buFontTx/>
              <a:buNone/>
              <a:defRPr/>
            </a:pPr>
            <a:endParaRPr lang="ru-RU" sz="2000" b="1" dirty="0" smtClean="0">
              <a:solidFill>
                <a:srgbClr val="003399"/>
              </a:solidFill>
            </a:endParaRP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323528" y="2348880"/>
            <a:ext cx="8568952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indent="261938" algn="just" eaLnBrk="0" hangingPunct="0">
              <a:lnSpc>
                <a:spcPct val="90000"/>
              </a:lnSpc>
              <a:spcBef>
                <a:spcPct val="20000"/>
              </a:spcBef>
            </a:pPr>
            <a:r>
              <a:rPr lang="ru-RU" sz="2000" b="1" i="1" dirty="0" smtClean="0">
                <a:solidFill>
                  <a:srgbClr val="C00000"/>
                </a:solidFill>
                <a:latin typeface="+mn-lt"/>
              </a:rPr>
              <a:t>Формальное</a:t>
            </a:r>
            <a:r>
              <a:rPr lang="ru-RU" sz="2000" i="1" dirty="0" smtClean="0">
                <a:latin typeface="+mn-lt"/>
              </a:rPr>
              <a:t> </a:t>
            </a:r>
            <a:r>
              <a:rPr lang="ru-RU" sz="2000" dirty="0" smtClean="0">
                <a:latin typeface="+mn-lt"/>
              </a:rPr>
              <a:t>образование проходящее в специальных образовательных учреждениях дополнительного профессионального образования (например, ГБОУ ДПО НИРО) и заканчивающееся выдачей </a:t>
            </a:r>
            <a:r>
              <a:rPr lang="ru-RU" sz="2000" i="1" dirty="0" smtClean="0">
                <a:latin typeface="+mn-lt"/>
              </a:rPr>
              <a:t>общепризнанного свидетельства или диплома</a:t>
            </a: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</a:pPr>
            <a:r>
              <a:rPr lang="ru-RU" sz="2000" dirty="0" smtClean="0">
                <a:latin typeface="+mn-lt"/>
              </a:rPr>
              <a:t> </a:t>
            </a:r>
            <a:endParaRPr lang="ru-RU" sz="2000" b="1" dirty="0">
              <a:solidFill>
                <a:srgbClr val="003399"/>
              </a:solidFill>
              <a:latin typeface="+mn-lt"/>
            </a:endParaRPr>
          </a:p>
        </p:txBody>
      </p:sp>
      <p:sp>
        <p:nvSpPr>
          <p:cNvPr id="8" name="Прямоугольник 38"/>
          <p:cNvSpPr>
            <a:spLocks noChangeArrowheads="1"/>
          </p:cNvSpPr>
          <p:nvPr/>
        </p:nvSpPr>
        <p:spPr bwMode="auto">
          <a:xfrm>
            <a:off x="1331640" y="692696"/>
            <a:ext cx="7200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rgbClr val="C00000"/>
                </a:solidFill>
                <a:latin typeface="+mn-lt"/>
              </a:rPr>
              <a:t>Непрерывное образование</a:t>
            </a:r>
            <a:endParaRPr lang="ru-RU" sz="2800" b="1" dirty="0">
              <a:latin typeface="+mn-lt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323528" y="3645024"/>
            <a:ext cx="8568952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indent="261938" algn="just" eaLnBrk="0" hangingPunct="0">
              <a:lnSpc>
                <a:spcPct val="90000"/>
              </a:lnSpc>
              <a:spcBef>
                <a:spcPct val="20000"/>
              </a:spcBef>
            </a:pPr>
            <a:r>
              <a:rPr lang="ru-RU" sz="2000" b="1" i="1" dirty="0" smtClean="0">
                <a:solidFill>
                  <a:srgbClr val="C00000"/>
                </a:solidFill>
                <a:latin typeface="+mn-lt"/>
              </a:rPr>
              <a:t>Неформальное</a:t>
            </a:r>
            <a:r>
              <a:rPr lang="ru-RU" sz="2000" i="1" dirty="0" smtClean="0">
                <a:latin typeface="+mn-lt"/>
              </a:rPr>
              <a:t> </a:t>
            </a:r>
            <a:r>
              <a:rPr lang="ru-RU" sz="2000" dirty="0" smtClean="0">
                <a:latin typeface="+mn-lt"/>
              </a:rPr>
              <a:t>образование представляет собой различного рода клубы, кружки, лектории, семинары, обычно </a:t>
            </a:r>
            <a:r>
              <a:rPr lang="ru-RU" sz="2000" i="1" dirty="0" smtClean="0">
                <a:latin typeface="+mn-lt"/>
              </a:rPr>
              <a:t>не сопровождается выдачей документа</a:t>
            </a:r>
            <a:r>
              <a:rPr lang="ru-RU" sz="2000" dirty="0" smtClean="0">
                <a:latin typeface="+mn-lt"/>
              </a:rPr>
              <a:t>. В системе регионального образования организуется муниципальными или школьными методическими службами </a:t>
            </a:r>
            <a:endParaRPr lang="ru-RU" sz="2000" b="1" dirty="0">
              <a:solidFill>
                <a:srgbClr val="003399"/>
              </a:solidFill>
              <a:latin typeface="+mn-lt"/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395536" y="5229200"/>
            <a:ext cx="8568952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indent="261938" algn="just" eaLnBrk="0" hangingPunct="0">
              <a:lnSpc>
                <a:spcPct val="90000"/>
              </a:lnSpc>
              <a:spcBef>
                <a:spcPct val="20000"/>
              </a:spcBef>
            </a:pPr>
            <a:r>
              <a:rPr lang="ru-RU" sz="2000" b="1" i="1" dirty="0" err="1" smtClean="0">
                <a:solidFill>
                  <a:srgbClr val="C00000"/>
                </a:solidFill>
                <a:latin typeface="+mn-lt"/>
              </a:rPr>
              <a:t>Информальное</a:t>
            </a:r>
            <a:r>
              <a:rPr lang="ru-RU" sz="2000" i="1" dirty="0" smtClean="0">
                <a:latin typeface="+mn-lt"/>
              </a:rPr>
              <a:t> </a:t>
            </a:r>
            <a:r>
              <a:rPr lang="ru-RU" sz="2000" dirty="0" smtClean="0">
                <a:latin typeface="+mn-lt"/>
              </a:rPr>
              <a:t>образование – индивидуальная познавательная деятельность, приобретение информации через любые источники (библиотеки, СМИ, Интернет и т.п.)</a:t>
            </a:r>
            <a:endParaRPr lang="ru-RU" sz="2000" b="1" dirty="0">
              <a:solidFill>
                <a:srgbClr val="003399"/>
              </a:solidFill>
              <a:latin typeface="+mn-lt"/>
            </a:endParaRPr>
          </a:p>
        </p:txBody>
      </p:sp>
      <p:pic>
        <p:nvPicPr>
          <p:cNvPr id="11" name="Рисунок 10" descr="&amp;Mcy;&amp;ucy;&amp;lcy;&amp;softcy;&amp;tcy;&amp;fcy;&amp;icy;&amp;lcy;&amp;softcy;&amp;mcy; &amp;ocy;&amp;bcy;&amp;ucy;&amp;chcy;&amp;iecy;&amp;ncy;&amp;icy;&amp;iecy; &amp;vcy;&amp;zcy;&amp;rcy;&amp;ocy;&amp;scy;&amp;lcy;&amp;ycy;&amp;khcy; - Stock Vector Ron Leishman #14002938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952500" cy="14224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  <p:bldP spid="7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547664" y="764704"/>
            <a:ext cx="6922591" cy="450850"/>
          </a:xfrm>
        </p:spPr>
        <p:txBody>
          <a:bodyPr anchor="b"/>
          <a:lstStyle/>
          <a:p>
            <a:pPr algn="ctr" eaLnBrk="1" hangingPunct="1"/>
            <a:r>
              <a:rPr lang="ru-RU" sz="2700" b="1" dirty="0" smtClean="0">
                <a:solidFill>
                  <a:srgbClr val="0033CC"/>
                </a:solidFill>
              </a:rPr>
              <a:t/>
            </a:r>
            <a:br>
              <a:rPr lang="ru-RU" sz="2700" b="1" dirty="0" smtClean="0">
                <a:solidFill>
                  <a:srgbClr val="0033CC"/>
                </a:solidFill>
              </a:rPr>
            </a:br>
            <a:r>
              <a:rPr lang="ru-RU" sz="2700" b="1" dirty="0" smtClean="0">
                <a:solidFill>
                  <a:srgbClr val="0033CC"/>
                </a:solidFill>
              </a:rPr>
              <a:t/>
            </a:r>
            <a:br>
              <a:rPr lang="ru-RU" sz="2700" b="1" dirty="0" smtClean="0">
                <a:solidFill>
                  <a:srgbClr val="0033CC"/>
                </a:solidFill>
              </a:rPr>
            </a:br>
            <a:r>
              <a:rPr lang="ru-RU" sz="2700" b="1" dirty="0" smtClean="0">
                <a:solidFill>
                  <a:srgbClr val="0033CC"/>
                </a:solidFill>
              </a:rPr>
              <a:t/>
            </a:r>
            <a:br>
              <a:rPr lang="ru-RU" sz="2700" b="1" dirty="0" smtClean="0">
                <a:solidFill>
                  <a:srgbClr val="0033CC"/>
                </a:solidFill>
              </a:rPr>
            </a:br>
            <a:r>
              <a:rPr lang="ru-RU" sz="2700" b="1" dirty="0" smtClean="0">
                <a:solidFill>
                  <a:srgbClr val="C00000"/>
                </a:solidFill>
                <a:latin typeface="Arial" charset="0"/>
              </a:rPr>
              <a:t>Виды подготовки педагогов</a:t>
            </a:r>
            <a:r>
              <a:rPr lang="ru-RU" sz="2700" b="1" dirty="0" smtClean="0">
                <a:solidFill>
                  <a:srgbClr val="C00000"/>
                </a:solidFill>
              </a:rPr>
              <a:t> </a:t>
            </a:r>
          </a:p>
        </p:txBody>
      </p:sp>
      <p:graphicFrame>
        <p:nvGraphicFramePr>
          <p:cNvPr id="118824" name="Group 40"/>
          <p:cNvGraphicFramePr>
            <a:graphicFrameLocks noGrp="1"/>
          </p:cNvGraphicFramePr>
          <p:nvPr/>
        </p:nvGraphicFramePr>
        <p:xfrm>
          <a:off x="179512" y="1340768"/>
          <a:ext cx="8784976" cy="4968552"/>
        </p:xfrm>
        <a:graphic>
          <a:graphicData uri="http://schemas.openxmlformats.org/drawingml/2006/table">
            <a:tbl>
              <a:tblPr/>
              <a:tblGrid>
                <a:gridCol w="1728192"/>
                <a:gridCol w="1829308"/>
                <a:gridCol w="1887655"/>
                <a:gridCol w="1613283"/>
                <a:gridCol w="1726538"/>
              </a:tblGrid>
              <a:tr h="866566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Вид обучения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Кто создает,  программы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Кто проводит обучение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Где проводится обучение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Основные формы обучения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</a:tr>
              <a:tr h="1961058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Внешняя подготовка</a:t>
                      </a: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500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(формальное</a:t>
                      </a:r>
                      <a:r>
                        <a:rPr lang="ru-RU" sz="15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непрерывное образование)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0928"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Внутренне подготовка</a:t>
                      </a: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(неформальное и </a:t>
                      </a:r>
                      <a:r>
                        <a:rPr lang="ru-RU" sz="1500" i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информальное</a:t>
                      </a:r>
                      <a:r>
                        <a:rPr lang="ru-RU" sz="1500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5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непрерывное образование)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" name="Рисунок 4" descr="&amp;Mcy;&amp;ucy;&amp;lcy;&amp;softcy;&amp;tcy;&amp;fcy;&amp;icy;&amp;lcy;&amp;softcy;&amp;mcy; &amp;ocy;&amp;bcy;&amp;ucy;&amp;chcy;&amp;iecy;&amp;ncy;&amp;icy;&amp;iecy; &amp;vcy;&amp;zcy;&amp;rcy;&amp;ocy;&amp;scy;&amp;lcy;&amp;ycy;&amp;khcy; - Stock Vector Ron Leishman #14002938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936104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907704" y="2276872"/>
            <a:ext cx="1728192" cy="11521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eaLnBrk="0" hangingPunct="0"/>
            <a:r>
              <a:rPr lang="ru-RU" sz="1500" dirty="0" smtClean="0">
                <a:solidFill>
                  <a:schemeClr val="tx1"/>
                </a:solidFill>
                <a:cs typeface="Times New Roman" pitchFamily="18" charset="0"/>
              </a:rPr>
              <a:t>Внешние организации: НИРО, ФИРО, АПК и ППРО и др. </a:t>
            </a:r>
            <a:endParaRPr lang="ru-RU" sz="1500" dirty="0" smtClean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79912" y="2276872"/>
            <a:ext cx="1728192" cy="8640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eaLnBrk="0" hangingPunct="0"/>
            <a:r>
              <a:rPr lang="ru-RU" sz="1500" dirty="0" smtClean="0">
                <a:solidFill>
                  <a:schemeClr val="tx1"/>
                </a:solidFill>
                <a:cs typeface="Times New Roman" pitchFamily="18" charset="0"/>
              </a:rPr>
              <a:t>Преподаватели внешних организаций </a:t>
            </a:r>
            <a:endParaRPr lang="ru-RU" sz="1500" dirty="0" smtClean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652120" y="2276872"/>
            <a:ext cx="1584176" cy="18722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eaLnBrk="0" hangingPunct="0"/>
            <a:r>
              <a:rPr lang="ru-RU" sz="1500" dirty="0" smtClean="0">
                <a:solidFill>
                  <a:schemeClr val="tx1"/>
                </a:solidFill>
                <a:cs typeface="Times New Roman" pitchFamily="18" charset="0"/>
              </a:rPr>
              <a:t>Обучение на территории внешних организаций </a:t>
            </a:r>
          </a:p>
          <a:p>
            <a:pPr lvl="0" algn="just" eaLnBrk="0" hangingPunct="0"/>
            <a:r>
              <a:rPr lang="ru-RU" sz="1500" dirty="0" smtClean="0">
                <a:solidFill>
                  <a:schemeClr val="tx1"/>
                </a:solidFill>
                <a:cs typeface="Times New Roman" pitchFamily="18" charset="0"/>
              </a:rPr>
              <a:t>В ОО</a:t>
            </a:r>
          </a:p>
          <a:p>
            <a:pPr lvl="0" algn="just" eaLnBrk="0" hangingPunct="0"/>
            <a:r>
              <a:rPr lang="ru-RU" sz="1500" dirty="0" smtClean="0">
                <a:solidFill>
                  <a:schemeClr val="tx1"/>
                </a:solidFill>
                <a:cs typeface="Times New Roman" pitchFamily="18" charset="0"/>
              </a:rPr>
              <a:t>На территории района </a:t>
            </a:r>
            <a:endParaRPr lang="ru-RU" sz="1500" dirty="0" smtClean="0">
              <a:solidFill>
                <a:schemeClr val="tx1"/>
              </a:solidFill>
            </a:endParaRPr>
          </a:p>
          <a:p>
            <a:pPr lvl="0" eaLnBrk="0" hangingPunct="0"/>
            <a:r>
              <a:rPr lang="ru-RU" sz="1500" dirty="0" smtClean="0">
                <a:solidFill>
                  <a:schemeClr val="tx1"/>
                </a:solidFill>
                <a:cs typeface="Times New Roman" pitchFamily="18" charset="0"/>
              </a:rPr>
              <a:t>организаций </a:t>
            </a:r>
            <a:endParaRPr lang="ru-RU" sz="1500" dirty="0" smtClean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236296" y="2276872"/>
            <a:ext cx="1656184" cy="19442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eaLnBrk="0" hangingPunct="0"/>
            <a:r>
              <a:rPr lang="ru-RU" sz="1500" dirty="0" smtClean="0">
                <a:solidFill>
                  <a:schemeClr val="tx1"/>
                </a:solidFill>
                <a:cs typeface="Times New Roman" pitchFamily="18" charset="0"/>
              </a:rPr>
              <a:t>Курсы повышения квалификации</a:t>
            </a:r>
          </a:p>
          <a:p>
            <a:pPr lvl="0" eaLnBrk="0" hangingPunct="0"/>
            <a:r>
              <a:rPr lang="ru-RU" sz="1500" dirty="0" smtClean="0">
                <a:solidFill>
                  <a:schemeClr val="tx1"/>
                </a:solidFill>
                <a:cs typeface="Times New Roman" pitchFamily="18" charset="0"/>
              </a:rPr>
              <a:t>Дистанционное обучение</a:t>
            </a:r>
          </a:p>
          <a:p>
            <a:pPr lvl="0" eaLnBrk="0" hangingPunct="0">
              <a:defRPr/>
            </a:pPr>
            <a:r>
              <a:rPr lang="ru-RU" sz="1500" dirty="0" err="1" smtClean="0">
                <a:solidFill>
                  <a:schemeClr val="tx1"/>
                </a:solidFill>
                <a:cs typeface="Times New Roman" pitchFamily="18" charset="0"/>
              </a:rPr>
              <a:t>Тьюторские</a:t>
            </a:r>
            <a:r>
              <a:rPr lang="ru-RU" sz="1500" dirty="0" smtClean="0">
                <a:solidFill>
                  <a:schemeClr val="tx1"/>
                </a:solidFill>
                <a:cs typeface="Times New Roman" pitchFamily="18" charset="0"/>
              </a:rPr>
              <a:t>  программы</a:t>
            </a:r>
            <a:endParaRPr lang="ru-RU" sz="1500" dirty="0" smtClean="0">
              <a:solidFill>
                <a:schemeClr val="tx1"/>
              </a:solidFill>
            </a:endParaRPr>
          </a:p>
          <a:p>
            <a:pPr lvl="0" eaLnBrk="0" hangingPunct="0"/>
            <a:r>
              <a:rPr lang="ru-RU" sz="15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endParaRPr lang="ru-RU" sz="1500" dirty="0" smtClean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907704" y="4221088"/>
            <a:ext cx="1800200" cy="11521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eaLnBrk="0" hangingPunct="0"/>
            <a:r>
              <a:rPr lang="ru-RU" sz="1500" dirty="0" smtClean="0">
                <a:solidFill>
                  <a:schemeClr val="tx1"/>
                </a:solidFill>
                <a:cs typeface="Times New Roman" pitchFamily="18" charset="0"/>
              </a:rPr>
              <a:t>Образовательные организации</a:t>
            </a:r>
          </a:p>
          <a:p>
            <a:pPr lvl="0" eaLnBrk="0" hangingPunct="0"/>
            <a:r>
              <a:rPr lang="ru-RU" sz="1500" dirty="0" smtClean="0">
                <a:solidFill>
                  <a:schemeClr val="tx1"/>
                </a:solidFill>
                <a:cs typeface="Times New Roman" pitchFamily="18" charset="0"/>
              </a:rPr>
              <a:t>Муниципальные методические службы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779912" y="4221088"/>
            <a:ext cx="1800200" cy="12961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eaLnBrk="0" hangingPunct="0"/>
            <a:r>
              <a:rPr lang="ru-RU" sz="1500" dirty="0" smtClean="0">
                <a:solidFill>
                  <a:schemeClr val="tx1"/>
                </a:solidFill>
                <a:cs typeface="Times New Roman" pitchFamily="18" charset="0"/>
              </a:rPr>
              <a:t>Педагоги ОО</a:t>
            </a:r>
          </a:p>
          <a:p>
            <a:pPr lvl="0" eaLnBrk="0" hangingPunct="0"/>
            <a:r>
              <a:rPr lang="ru-RU" sz="1500" dirty="0" smtClean="0">
                <a:solidFill>
                  <a:schemeClr val="tx1"/>
                </a:solidFill>
                <a:cs typeface="Times New Roman" pitchFamily="18" charset="0"/>
              </a:rPr>
              <a:t>Руководители ОО Методисты ММС  </a:t>
            </a:r>
            <a:r>
              <a:rPr lang="ru-RU" sz="1500" dirty="0" err="1" smtClean="0">
                <a:solidFill>
                  <a:schemeClr val="tx1"/>
                </a:solidFill>
                <a:cs typeface="Times New Roman" pitchFamily="18" charset="0"/>
              </a:rPr>
              <a:t>Тьюторы</a:t>
            </a:r>
            <a:endParaRPr lang="ru-RU" sz="15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lvl="0" eaLnBrk="0" hangingPunct="0"/>
            <a:r>
              <a:rPr lang="ru-RU" sz="1500" dirty="0" smtClean="0">
                <a:solidFill>
                  <a:schemeClr val="tx1"/>
                </a:solidFill>
                <a:cs typeface="Times New Roman" pitchFamily="18" charset="0"/>
              </a:rPr>
              <a:t>Самоподготовка педагога.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5652120" y="4221088"/>
            <a:ext cx="1584176" cy="792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just" eaLnBrk="0" hangingPunct="0"/>
            <a:r>
              <a:rPr lang="ru-RU" sz="1500" dirty="0" smtClean="0">
                <a:solidFill>
                  <a:schemeClr val="tx1"/>
                </a:solidFill>
                <a:cs typeface="Times New Roman" pitchFamily="18" charset="0"/>
              </a:rPr>
              <a:t>В ОО</a:t>
            </a:r>
          </a:p>
          <a:p>
            <a:pPr lvl="0" algn="just" eaLnBrk="0" hangingPunct="0"/>
            <a:r>
              <a:rPr lang="ru-RU" sz="1500" dirty="0" smtClean="0">
                <a:solidFill>
                  <a:schemeClr val="tx1"/>
                </a:solidFill>
                <a:cs typeface="Times New Roman" pitchFamily="18" charset="0"/>
              </a:rPr>
              <a:t>На территории района </a:t>
            </a:r>
            <a:endParaRPr lang="ru-RU" sz="1500" dirty="0" smtClean="0">
              <a:solidFill>
                <a:schemeClr val="tx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308304" y="4221088"/>
            <a:ext cx="1584176" cy="792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just" eaLnBrk="0" hangingPunct="0"/>
            <a:r>
              <a:rPr lang="ru-RU" sz="1500" dirty="0" smtClean="0">
                <a:solidFill>
                  <a:schemeClr val="tx1"/>
                </a:solidFill>
                <a:cs typeface="Times New Roman" pitchFamily="18" charset="0"/>
              </a:rPr>
              <a:t>Все формы методической работы</a:t>
            </a:r>
            <a:endParaRPr lang="ru-RU" sz="15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2"/>
          <p:cNvSpPr txBox="1">
            <a:spLocks noChangeArrowheads="1"/>
          </p:cNvSpPr>
          <p:nvPr/>
        </p:nvSpPr>
        <p:spPr>
          <a:xfrm>
            <a:off x="214313" y="214313"/>
            <a:ext cx="7786687" cy="285750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3200" b="1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3200" b="1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</a:br>
            <a:r>
              <a:rPr lang="ru-RU" sz="3200" b="1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3200" b="1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</a:br>
            <a:r>
              <a:rPr lang="ru-RU" sz="3200" b="1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3200" b="1" kern="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</a:br>
            <a:endParaRPr lang="ru-RU" sz="3200" b="1" kern="0" dirty="0">
              <a:solidFill>
                <a:srgbClr val="C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244" name="Прямоугольник 38"/>
          <p:cNvSpPr>
            <a:spLocks noChangeArrowheads="1"/>
          </p:cNvSpPr>
          <p:nvPr/>
        </p:nvSpPr>
        <p:spPr bwMode="auto">
          <a:xfrm>
            <a:off x="611560" y="0"/>
            <a:ext cx="8243887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200" b="1" dirty="0">
                <a:solidFill>
                  <a:srgbClr val="C00000"/>
                </a:solidFill>
                <a:latin typeface="Arial" charset="0"/>
              </a:rPr>
              <a:t>Особенности видов </a:t>
            </a:r>
            <a:r>
              <a:rPr lang="ru-RU" sz="2200" b="1" dirty="0" smtClean="0">
                <a:solidFill>
                  <a:srgbClr val="C00000"/>
                </a:solidFill>
                <a:latin typeface="Arial" charset="0"/>
              </a:rPr>
              <a:t>подготовки</a:t>
            </a:r>
            <a:endParaRPr lang="ru-RU" sz="2200" b="1" dirty="0">
              <a:solidFill>
                <a:srgbClr val="C00000"/>
              </a:solidFill>
              <a:latin typeface="Arial" charset="0"/>
            </a:endParaRPr>
          </a:p>
        </p:txBody>
      </p:sp>
      <p:graphicFrame>
        <p:nvGraphicFramePr>
          <p:cNvPr id="43029" name="Group 21"/>
          <p:cNvGraphicFramePr>
            <a:graphicFrameLocks noGrp="1"/>
          </p:cNvGraphicFramePr>
          <p:nvPr/>
        </p:nvGraphicFramePr>
        <p:xfrm>
          <a:off x="179512" y="404664"/>
          <a:ext cx="8784976" cy="2204776"/>
        </p:xfrm>
        <a:graphic>
          <a:graphicData uri="http://schemas.openxmlformats.org/drawingml/2006/table">
            <a:tbl>
              <a:tblPr/>
              <a:tblGrid>
                <a:gridCol w="4104456"/>
                <a:gridCol w="4680520"/>
              </a:tblGrid>
              <a:tr h="2825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Внешняя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Внутренняя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53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Цели обучения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95176">
                <a:tc>
                  <a:txBody>
                    <a:bodyPr/>
                    <a:lstStyle/>
                    <a:p>
                      <a:pPr marL="266700" marR="0" lvl="0" indent="-2667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33CC"/>
                        </a:buClr>
                        <a:buSzPct val="90000"/>
                        <a:buFont typeface="Wingdings" pitchFamily="2" charset="2"/>
                        <a:buChar char="q"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Изучение,  получение знаний</a:t>
                      </a:r>
                    </a:p>
                    <a:p>
                      <a:pPr marL="266700" marR="0" lvl="0" indent="-2667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33CC"/>
                        </a:buClr>
                        <a:buSzPct val="90000"/>
                        <a:buFont typeface="Wingdings" pitchFamily="2" charset="2"/>
                        <a:buChar char="q"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Цели, интересы индивидуальные у каждого участника</a:t>
                      </a:r>
                    </a:p>
                    <a:p>
                      <a:pPr marL="266700" marR="0" lvl="0" indent="-2667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33CC"/>
                        </a:buClr>
                        <a:buSzPct val="90000"/>
                        <a:buFont typeface="Wingdings" pitchFamily="2" charset="2"/>
                        <a:buChar char="q"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Программы формируются под цели и задачи обучающей организации , рассчитаны на среднестатистического педагога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rgbClr val="0033CC"/>
                        </a:buClr>
                        <a:buSzPct val="90000"/>
                        <a:buFont typeface="Wingdings" pitchFamily="2" charset="2"/>
                        <a:buChar char="q"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Изучение,  получение знаний + освоение и внедрение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rgbClr val="0033CC"/>
                        </a:buClr>
                        <a:buSzPct val="90000"/>
                        <a:buFont typeface="Wingdings" pitchFamily="2" charset="2"/>
                        <a:buChar char="q"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Цели, интересы единые общешкольные, 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общерайонные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у всей группы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rgbClr val="0033CC"/>
                        </a:buClr>
                        <a:buSzPct val="90000"/>
                        <a:buFont typeface="Wingdings" pitchFamily="2" charset="2"/>
                        <a:buChar char="q"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Программы решают актуальные задачи ОО, района, адаптируется под конкретные образовательные запросы педагогов ОО, района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" name="Group 26"/>
          <p:cNvGraphicFramePr>
            <a:graphicFrameLocks noGrp="1"/>
          </p:cNvGraphicFramePr>
          <p:nvPr/>
        </p:nvGraphicFramePr>
        <p:xfrm>
          <a:off x="179512" y="2636912"/>
          <a:ext cx="8784976" cy="2016224"/>
        </p:xfrm>
        <a:graphic>
          <a:graphicData uri="http://schemas.openxmlformats.org/drawingml/2006/table">
            <a:tbl>
              <a:tblPr/>
              <a:tblGrid>
                <a:gridCol w="4104456"/>
                <a:gridCol w="4680520"/>
              </a:tblGrid>
              <a:tr h="320763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Управляемость процессом подготовки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954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33CC"/>
                        </a:buClr>
                        <a:buSzPct val="90000"/>
                        <a:buFont typeface="Wingdings" pitchFamily="2" charset="2"/>
                        <a:buChar char="q"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Смешанная группа, состоящая из педагогов разных ОО, районов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33CC"/>
                        </a:buClr>
                        <a:buSzPct val="90000"/>
                        <a:buFont typeface="Wingdings" pitchFamily="2" charset="2"/>
                        <a:buChar char="q"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Регламент организации и проведения подготовки – обучающей  организации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33CC"/>
                        </a:buClr>
                        <a:buSzPct val="90000"/>
                        <a:buFont typeface="Wingdings" pitchFamily="2" charset="2"/>
                        <a:buChar char="q"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Повышение квалификации – ответственность внешней организации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33CC"/>
                        </a:buClr>
                        <a:buSzPct val="90000"/>
                        <a:buFont typeface="Wingdings" pitchFamily="2" charset="2"/>
                        <a:buChar char="q"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Группа, состоящая только из педагогов ОО, района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33CC"/>
                        </a:buClr>
                        <a:buSzPct val="90000"/>
                        <a:buFont typeface="Wingdings" pitchFamily="2" charset="2"/>
                        <a:buChar char="q"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ru-RU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Внутришкольные</a:t>
                      </a: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/внутрирайонные регламенты проведения подготовки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33CC"/>
                        </a:buClr>
                        <a:buSzPct val="90000"/>
                        <a:buFont typeface="Wingdings" pitchFamily="2" charset="2"/>
                        <a:buChar char="q"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Повышение квалификации – ответственность внутренней обучающей среды, формирование опыта методической работы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Group 26"/>
          <p:cNvGraphicFramePr>
            <a:graphicFrameLocks noGrp="1"/>
          </p:cNvGraphicFramePr>
          <p:nvPr/>
        </p:nvGraphicFramePr>
        <p:xfrm>
          <a:off x="179512" y="4653136"/>
          <a:ext cx="8784976" cy="1783080"/>
        </p:xfrm>
        <a:graphic>
          <a:graphicData uri="http://schemas.openxmlformats.org/drawingml/2006/table">
            <a:tbl>
              <a:tblPr/>
              <a:tblGrid>
                <a:gridCol w="4121107"/>
                <a:gridCol w="4663869"/>
              </a:tblGrid>
              <a:tr h="27494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</a:rPr>
                        <a:t>Социально-психологические особенности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532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33CC"/>
                        </a:buClr>
                        <a:buSzPct val="90000"/>
                        <a:buFont typeface="Wingdings" pitchFamily="2" charset="2"/>
                        <a:buChar char="q"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Расширение деловых, профессиональных  контактов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33CC"/>
                        </a:buClr>
                        <a:buSzPct val="90000"/>
                        <a:buFont typeface="Wingdings" pitchFamily="2" charset="2"/>
                        <a:buChar char="q"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Проверка своей компетентности на внешней среде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33CC"/>
                        </a:buClr>
                        <a:buSzPct val="90000"/>
                        <a:buFont typeface="Wingdings" pitchFamily="2" charset="2"/>
                        <a:buChar char="q"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Знакомство с опытом и проблемами других педагогов, ОО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33CC"/>
                        </a:buClr>
                        <a:buSzPct val="90000"/>
                        <a:buFont typeface="Wingdings" pitchFamily="2" charset="2"/>
                        <a:buChar char="q"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Создание и поддержание единого профессионального информационного поля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33CC"/>
                        </a:buClr>
                        <a:buSzPct val="90000"/>
                        <a:buFont typeface="Wingdings" pitchFamily="2" charset="2"/>
                        <a:buChar char="q"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Создание и поддержание командного духа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33CC"/>
                        </a:buClr>
                        <a:buSzPct val="90000"/>
                        <a:buFont typeface="Wingdings" pitchFamily="2" charset="2"/>
                        <a:buChar char="q"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Формирование чувства лояльности, приверженности к ОО, району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33CC"/>
                        </a:buClr>
                        <a:buSzPct val="90000"/>
                        <a:buFont typeface="Wingdings" pitchFamily="2" charset="2"/>
                        <a:buChar char="q"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Повышение авторитета педагога в ОО, районе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7" name="Рисунок 6" descr="&amp;Mcy;&amp;ucy;&amp;lcy;&amp;softcy;&amp;tcy;&amp;fcy;&amp;icy;&amp;lcy;&amp;softcy;&amp;mcy; &amp;ocy;&amp;bcy;&amp;ucy;&amp;chcy;&amp;iecy;&amp;ncy;&amp;icy;&amp;iecy; &amp;vcy;&amp;zcy;&amp;rcy;&amp;ocy;&amp;scy;&amp;lcy;&amp;ycy;&amp;khcy; - Stock Vector Ron Leishman #14002938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792088" cy="908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3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295128" y="332656"/>
            <a:ext cx="7848872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</a:rPr>
              <a:t>Технология «обучение действием</a:t>
            </a:r>
            <a:r>
              <a:rPr lang="en-US" sz="2000" b="1" i="1" dirty="0" smtClean="0">
                <a:solidFill>
                  <a:srgbClr val="C00000"/>
                </a:solidFill>
              </a:rPr>
              <a:t> («Action Learning»</a:t>
            </a:r>
            <a:r>
              <a:rPr lang="ru-RU" sz="2000" b="1" i="1" dirty="0" smtClean="0">
                <a:solidFill>
                  <a:srgbClr val="C00000"/>
                </a:solidFill>
              </a:rPr>
              <a:t>)</a:t>
            </a:r>
          </a:p>
        </p:txBody>
      </p:sp>
      <p:sp>
        <p:nvSpPr>
          <p:cNvPr id="7" name="Пятиугольник 6"/>
          <p:cNvSpPr/>
          <p:nvPr/>
        </p:nvSpPr>
        <p:spPr>
          <a:xfrm>
            <a:off x="323528" y="1196752"/>
            <a:ext cx="4464496" cy="576064"/>
          </a:xfrm>
          <a:prstGeom prst="homePlate">
            <a:avLst/>
          </a:prstGeom>
          <a:solidFill>
            <a:srgbClr val="CCFFFF"/>
          </a:solidFill>
          <a:ln>
            <a:solidFill>
              <a:srgbClr val="3366CC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C00000"/>
                </a:solidFill>
              </a:rPr>
              <a:t>Проблема</a:t>
            </a:r>
            <a:r>
              <a:rPr lang="ru-RU" sz="1600" b="1" dirty="0" smtClean="0">
                <a:solidFill>
                  <a:schemeClr val="tx1"/>
                </a:solidFill>
              </a:rPr>
              <a:t>, реальная, актуальная самостоятельно выбранная  педагогом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8" name="Пятиугольник 7"/>
          <p:cNvSpPr/>
          <p:nvPr/>
        </p:nvSpPr>
        <p:spPr>
          <a:xfrm>
            <a:off x="251520" y="2204864"/>
            <a:ext cx="4464496" cy="792088"/>
          </a:xfrm>
          <a:prstGeom prst="homePlate">
            <a:avLst/>
          </a:prstGeom>
          <a:solidFill>
            <a:srgbClr val="CCFFFF"/>
          </a:solidFill>
          <a:ln>
            <a:solidFill>
              <a:srgbClr val="3366CC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C00000"/>
                </a:solidFill>
              </a:rPr>
              <a:t>Люди,</a:t>
            </a:r>
            <a:r>
              <a:rPr lang="ru-RU" sz="1600" b="1" dirty="0" smtClean="0">
                <a:solidFill>
                  <a:schemeClr val="tx1"/>
                </a:solidFill>
              </a:rPr>
              <a:t> готовые взять на себя ответственность и риск решения проблемы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860032" y="1124744"/>
            <a:ext cx="3960440" cy="792088"/>
          </a:xfrm>
          <a:prstGeom prst="roundRect">
            <a:avLst/>
          </a:prstGeom>
          <a:solidFill>
            <a:srgbClr val="FFCCCC"/>
          </a:solidFill>
          <a:ln>
            <a:solidFill>
              <a:srgbClr val="FF9999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Разработка проектных модулей, учебных занятий,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Модели реализации ПДО в ОО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860032" y="2204864"/>
            <a:ext cx="4032448" cy="648072"/>
          </a:xfrm>
          <a:prstGeom prst="roundRect">
            <a:avLst/>
          </a:prstGeom>
          <a:solidFill>
            <a:srgbClr val="FFCCCC"/>
          </a:solidFill>
          <a:ln>
            <a:solidFill>
              <a:srgbClr val="FF9999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Активные и успешные педагоги   </a:t>
            </a:r>
          </a:p>
          <a:p>
            <a:pPr algn="ctr"/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19" name="Пятиугольник 18"/>
          <p:cNvSpPr/>
          <p:nvPr/>
        </p:nvSpPr>
        <p:spPr>
          <a:xfrm>
            <a:off x="251520" y="3356992"/>
            <a:ext cx="4608512" cy="504056"/>
          </a:xfrm>
          <a:prstGeom prst="homePlate">
            <a:avLst/>
          </a:prstGeom>
          <a:solidFill>
            <a:srgbClr val="CCFFFF"/>
          </a:solidFill>
          <a:ln>
            <a:solidFill>
              <a:srgbClr val="3366CC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C00000"/>
                </a:solidFill>
              </a:rPr>
              <a:t>Группа:</a:t>
            </a:r>
            <a:r>
              <a:rPr lang="ru-RU" sz="1600" b="1" dirty="0" smtClean="0">
                <a:solidFill>
                  <a:schemeClr val="tx1"/>
                </a:solidFill>
              </a:rPr>
              <a:t> опыт других людей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932040" y="3212976"/>
            <a:ext cx="3888432" cy="720080"/>
          </a:xfrm>
          <a:prstGeom prst="roundRect">
            <a:avLst/>
          </a:prstGeom>
          <a:solidFill>
            <a:srgbClr val="FFCCCC"/>
          </a:solidFill>
          <a:ln>
            <a:solidFill>
              <a:srgbClr val="FF9999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Группа разработчиков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Экспертная группа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21" name="Пятиугольник 20"/>
          <p:cNvSpPr/>
          <p:nvPr/>
        </p:nvSpPr>
        <p:spPr>
          <a:xfrm>
            <a:off x="251520" y="4365104"/>
            <a:ext cx="4536504" cy="864096"/>
          </a:xfrm>
          <a:prstGeom prst="homePlate">
            <a:avLst/>
          </a:prstGeom>
          <a:solidFill>
            <a:srgbClr val="CCFFFF"/>
          </a:solidFill>
          <a:ln>
            <a:solidFill>
              <a:srgbClr val="3366CC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C00000"/>
                </a:solidFill>
              </a:rPr>
              <a:t>Действие</a:t>
            </a:r>
            <a:r>
              <a:rPr lang="ru-RU" sz="1600" b="1" dirty="0" smtClean="0">
                <a:solidFill>
                  <a:schemeClr val="tx1"/>
                </a:solidFill>
              </a:rPr>
              <a:t>: чередование обсуждения, разработки и индивидуальных действий по реализации задач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4932040" y="4365104"/>
            <a:ext cx="3888432" cy="864096"/>
          </a:xfrm>
          <a:prstGeom prst="roundRect">
            <a:avLst/>
          </a:prstGeom>
          <a:solidFill>
            <a:srgbClr val="FFCCCC"/>
          </a:solidFill>
          <a:ln>
            <a:solidFill>
              <a:srgbClr val="FF9999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Разработка модулей – экспертиза – разработка занятий – экспертиза – проведение занятий - экспертиза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23" name="Пятиугольник 22"/>
          <p:cNvSpPr/>
          <p:nvPr/>
        </p:nvSpPr>
        <p:spPr>
          <a:xfrm>
            <a:off x="251520" y="5517232"/>
            <a:ext cx="4536504" cy="864096"/>
          </a:xfrm>
          <a:prstGeom prst="homePlate">
            <a:avLst/>
          </a:prstGeom>
          <a:solidFill>
            <a:srgbClr val="CCFFFF"/>
          </a:solidFill>
          <a:ln>
            <a:solidFill>
              <a:srgbClr val="3366CC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C00000"/>
                </a:solidFill>
              </a:rPr>
              <a:t>Обучение</a:t>
            </a:r>
            <a:r>
              <a:rPr lang="ru-RU" sz="1600" b="1" dirty="0" smtClean="0">
                <a:solidFill>
                  <a:schemeClr val="tx1"/>
                </a:solidFill>
              </a:rPr>
              <a:t>: формальное, неформальное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860032" y="5517232"/>
            <a:ext cx="3960440" cy="864096"/>
          </a:xfrm>
          <a:prstGeom prst="roundRect">
            <a:avLst/>
          </a:prstGeom>
          <a:solidFill>
            <a:srgbClr val="FFCCCC"/>
          </a:solidFill>
          <a:ln>
            <a:solidFill>
              <a:srgbClr val="FF9999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Проектный модуль в КПК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Обучение друг друга(внутренняя развивающая среда)</a:t>
            </a:r>
          </a:p>
          <a:p>
            <a:pPr algn="ctr"/>
            <a:endParaRPr lang="ru-RU" sz="1600" b="1" dirty="0">
              <a:solidFill>
                <a:schemeClr val="tx1"/>
              </a:solidFill>
            </a:endParaRPr>
          </a:p>
        </p:txBody>
      </p:sp>
      <p:pic>
        <p:nvPicPr>
          <p:cNvPr id="13" name="Рисунок 12" descr="&amp;Mcy;&amp;ucy;&amp;lcy;&amp;softcy;&amp;tcy;&amp;fcy;&amp;icy;&amp;lcy;&amp;softcy;&amp;mcy; &amp;ocy;&amp;bcy;&amp;ucy;&amp;chcy;&amp;iecy;&amp;ncy;&amp;icy;&amp;iecy; &amp;vcy;&amp;zcy;&amp;rcy;&amp;ocy;&amp;scy;&amp;lcy;&amp;ycy;&amp;khcy; - Stock Vector Ron Leishman #14002938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720080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 animBg="1"/>
      <p:bldP spid="14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38"/>
          <p:cNvSpPr>
            <a:spLocks noChangeArrowheads="1"/>
          </p:cNvSpPr>
          <p:nvPr/>
        </p:nvSpPr>
        <p:spPr bwMode="auto">
          <a:xfrm>
            <a:off x="179512" y="0"/>
            <a:ext cx="89644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+mn-lt"/>
              </a:rPr>
              <a:t>Формы работы с готовностью педагогов</a:t>
            </a:r>
            <a:endParaRPr lang="ru-RU" sz="2400" b="1" dirty="0">
              <a:latin typeface="+mn-lt"/>
            </a:endParaRPr>
          </a:p>
        </p:txBody>
      </p:sp>
      <p:sp>
        <p:nvSpPr>
          <p:cNvPr id="8" name="Rectangle 7"/>
          <p:cNvSpPr txBox="1">
            <a:spLocks noChangeArrowheads="1"/>
          </p:cNvSpPr>
          <p:nvPr/>
        </p:nvSpPr>
        <p:spPr bwMode="auto">
          <a:xfrm>
            <a:off x="467544" y="3140968"/>
            <a:ext cx="822960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85750" indent="-285750" algn="just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endParaRPr lang="ru-RU" sz="1600" kern="0" dirty="0">
              <a:solidFill>
                <a:srgbClr val="000000"/>
              </a:solidFill>
              <a:latin typeface="+mn-lt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179512" y="908720"/>
          <a:ext cx="8568952" cy="5738939"/>
        </p:xfrm>
        <a:graphic>
          <a:graphicData uri="http://schemas.openxmlformats.org/drawingml/2006/table">
            <a:tbl>
              <a:tblPr/>
              <a:tblGrid>
                <a:gridCol w="1800200"/>
                <a:gridCol w="3384376"/>
                <a:gridCol w="3384376"/>
              </a:tblGrid>
              <a:tr h="6273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+mn-lt"/>
                          <a:ea typeface="Times New Roman"/>
                          <a:cs typeface="Times New Roman"/>
                        </a:rPr>
                        <a:t>Типологическая группа </a:t>
                      </a:r>
                    </a:p>
                  </a:txBody>
                  <a:tcPr marL="41469" marR="414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+mn-lt"/>
                          <a:ea typeface="Times New Roman"/>
                          <a:cs typeface="Times New Roman"/>
                        </a:rPr>
                        <a:t>Внутренняя</a:t>
                      </a:r>
                      <a:r>
                        <a:rPr lang="ru-RU" sz="1600" b="1" baseline="0" dirty="0" smtClean="0">
                          <a:latin typeface="+mn-lt"/>
                          <a:ea typeface="Times New Roman"/>
                          <a:cs typeface="Times New Roman"/>
                        </a:rPr>
                        <a:t> подготовка</a:t>
                      </a:r>
                      <a:endParaRPr lang="ru-RU" sz="1600" b="1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1469" marR="414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latin typeface="+mn-lt"/>
                          <a:ea typeface="Times New Roman"/>
                          <a:cs typeface="Times New Roman"/>
                        </a:rPr>
                        <a:t>Внешняя </a:t>
                      </a:r>
                      <a:r>
                        <a:rPr lang="ru-RU" sz="1600" b="1" baseline="0" dirty="0" smtClean="0">
                          <a:latin typeface="+mn-lt"/>
                          <a:ea typeface="Times New Roman"/>
                          <a:cs typeface="Times New Roman"/>
                        </a:rPr>
                        <a:t>подготовка</a:t>
                      </a:r>
                      <a:endParaRPr lang="ru-RU" sz="1600" b="1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1469" marR="414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5678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Инертные </a:t>
                      </a:r>
                      <a:endParaRPr lang="ru-RU" sz="1600" b="1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1469" marR="414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1469" marR="414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1469" marR="414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</a:tr>
              <a:tr h="100811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+mn-lt"/>
                          <a:ea typeface="Times New Roman"/>
                          <a:cs typeface="Times New Roman"/>
                        </a:rPr>
                        <a:t>Пассивные </a:t>
                      </a:r>
                      <a:endParaRPr lang="ru-RU" sz="1600" b="1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1469" marR="414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spcAft>
                          <a:spcPts val="0"/>
                        </a:spcAft>
                        <a:buAutoNum type="arabicPeriod"/>
                      </a:pPr>
                      <a:endParaRPr lang="ru-RU" sz="1600" b="1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1469" marR="414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ru-RU" sz="1600" b="1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1469" marR="414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</a:tr>
              <a:tr h="172819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solidFill>
                          <a:srgbClr val="0066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66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Активные</a:t>
                      </a:r>
                      <a:endParaRPr lang="ru-RU" sz="1600" b="1" dirty="0">
                        <a:solidFill>
                          <a:srgbClr val="0066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1469" marR="414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1469" marR="414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1469" marR="414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141845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solidFill>
                          <a:srgbClr val="C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C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Успешные</a:t>
                      </a:r>
                      <a:endParaRPr lang="ru-RU" sz="1600" b="1" dirty="0">
                        <a:solidFill>
                          <a:srgbClr val="C000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1469" marR="414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1469" marR="414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41469" marR="4146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CC"/>
                    </a:solidFill>
                  </a:tcPr>
                </a:tc>
              </a:tr>
            </a:tbl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2051720" y="1628800"/>
            <a:ext cx="3168352" cy="720080"/>
          </a:xfrm>
          <a:prstGeom prst="rect">
            <a:avLst/>
          </a:prstGeom>
          <a:solidFill>
            <a:srgbClr val="CCECFF"/>
          </a:solidFill>
          <a:ln>
            <a:solidFill>
              <a:srgbClr val="CCE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ru-RU" sz="1600" b="1" dirty="0" smtClean="0">
                <a:solidFill>
                  <a:schemeClr val="tx1"/>
                </a:solidFill>
                <a:ea typeface="Times New Roman"/>
                <a:cs typeface="Times New Roman"/>
              </a:rPr>
              <a:t>Обучение (инструктаж) под конкретную задачу освоения новой технологии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051720" y="2564904"/>
            <a:ext cx="3168352" cy="864096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indent="0">
              <a:lnSpc>
                <a:spcPct val="100000"/>
              </a:lnSpc>
              <a:spcAft>
                <a:spcPts val="0"/>
              </a:spcAft>
            </a:pPr>
            <a:r>
              <a:rPr lang="ru-RU" sz="1600" b="1" dirty="0" smtClean="0">
                <a:solidFill>
                  <a:schemeClr val="tx1"/>
                </a:solidFill>
                <a:ea typeface="Times New Roman"/>
                <a:cs typeface="Times New Roman"/>
              </a:rPr>
              <a:t>1. Рецензирование материалов</a:t>
            </a: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ru-RU" sz="1600" b="1" dirty="0" smtClean="0">
                <a:solidFill>
                  <a:schemeClr val="tx1"/>
                </a:solidFill>
                <a:ea typeface="Times New Roman"/>
                <a:cs typeface="Times New Roman"/>
              </a:rPr>
              <a:t>2. Индивидуальный план самоподготовки</a:t>
            </a:r>
            <a:endParaRPr lang="ru-RU" sz="1600" b="1" dirty="0">
              <a:solidFill>
                <a:schemeClr val="tx1"/>
              </a:solidFill>
              <a:ea typeface="Times New Roman"/>
              <a:cs typeface="Times New Roman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051720" y="3645024"/>
            <a:ext cx="3240360" cy="1440160"/>
          </a:xfrm>
          <a:prstGeom prst="rect">
            <a:avLst/>
          </a:prstGeom>
          <a:solidFill>
            <a:srgbClr val="CCFFCC"/>
          </a:solidFill>
          <a:ln>
            <a:solidFill>
              <a:srgbClr val="CC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ru-RU" sz="1600" b="1" dirty="0" smtClean="0">
                <a:solidFill>
                  <a:schemeClr val="tx1"/>
                </a:solidFill>
                <a:ea typeface="Times New Roman"/>
                <a:cs typeface="Times New Roman"/>
              </a:rPr>
              <a:t>1. Тренинги, семинары,</a:t>
            </a: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ru-RU" sz="1600" b="1" dirty="0" smtClean="0">
                <a:solidFill>
                  <a:schemeClr val="tx1"/>
                </a:solidFill>
                <a:ea typeface="Times New Roman"/>
                <a:cs typeface="Times New Roman"/>
              </a:rPr>
              <a:t>2. Проблемные, творческие группы</a:t>
            </a: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ru-RU" sz="1600" b="1" dirty="0" smtClean="0">
                <a:solidFill>
                  <a:schemeClr val="tx1"/>
                </a:solidFill>
                <a:ea typeface="Times New Roman"/>
                <a:cs typeface="Times New Roman"/>
              </a:rPr>
              <a:t>3. Проекты</a:t>
            </a: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ru-RU" sz="1600" b="1" dirty="0" smtClean="0">
                <a:solidFill>
                  <a:schemeClr val="tx1"/>
                </a:solidFill>
                <a:ea typeface="Times New Roman"/>
                <a:cs typeface="Times New Roman"/>
              </a:rPr>
              <a:t>4. </a:t>
            </a:r>
            <a:r>
              <a:rPr lang="ru-RU" sz="1600" b="1" dirty="0" err="1" smtClean="0">
                <a:solidFill>
                  <a:schemeClr val="tx1"/>
                </a:solidFill>
                <a:ea typeface="Times New Roman"/>
                <a:cs typeface="Times New Roman"/>
              </a:rPr>
              <a:t>Взаимопосещение</a:t>
            </a:r>
            <a:r>
              <a:rPr lang="ru-RU" sz="1600" b="1" dirty="0" smtClean="0">
                <a:solidFill>
                  <a:schemeClr val="tx1"/>
                </a:solidFill>
                <a:ea typeface="Times New Roman"/>
                <a:cs typeface="Times New Roman"/>
              </a:rPr>
              <a:t> уроков с последующим анализом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51720" y="5445224"/>
            <a:ext cx="3240360" cy="1080120"/>
          </a:xfrm>
          <a:prstGeom prst="rect">
            <a:avLst/>
          </a:prstGeom>
          <a:solidFill>
            <a:srgbClr val="FFCCCC"/>
          </a:solidFill>
          <a:ln>
            <a:solidFill>
              <a:srgbClr val="FFCC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ru-RU" sz="1600" b="1" dirty="0" smtClean="0">
                <a:solidFill>
                  <a:schemeClr val="tx1"/>
                </a:solidFill>
                <a:ea typeface="Times New Roman"/>
                <a:cs typeface="Times New Roman"/>
              </a:rPr>
              <a:t>1. Мастер-классы </a:t>
            </a: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ru-RU" sz="1600" b="1" dirty="0" smtClean="0">
                <a:solidFill>
                  <a:schemeClr val="tx1"/>
                </a:solidFill>
                <a:ea typeface="Times New Roman"/>
                <a:cs typeface="Times New Roman"/>
              </a:rPr>
              <a:t>2. Создание/адаптация, апробация и внедрение методических разработок, дидактических пособий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5508104" y="1700808"/>
            <a:ext cx="3096344" cy="504056"/>
          </a:xfrm>
          <a:prstGeom prst="rect">
            <a:avLst/>
          </a:prstGeom>
          <a:solidFill>
            <a:srgbClr val="CCECFF"/>
          </a:solidFill>
          <a:ln>
            <a:solidFill>
              <a:srgbClr val="CCE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ru-RU" sz="1600" b="1" dirty="0" smtClean="0">
                <a:solidFill>
                  <a:schemeClr val="tx1"/>
                </a:solidFill>
                <a:ea typeface="Times New Roman"/>
                <a:cs typeface="Times New Roman"/>
              </a:rPr>
              <a:t>Курсы повышения квалификации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580112" y="2564904"/>
            <a:ext cx="3096344" cy="648072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indent="0" algn="ctr">
              <a:lnSpc>
                <a:spcPct val="100000"/>
              </a:lnSpc>
              <a:spcAft>
                <a:spcPts val="0"/>
              </a:spcAft>
            </a:pPr>
            <a:r>
              <a:rPr lang="ru-RU" sz="1600" b="1" dirty="0" smtClean="0">
                <a:solidFill>
                  <a:schemeClr val="tx1"/>
                </a:solidFill>
                <a:ea typeface="Times New Roman"/>
                <a:cs typeface="Times New Roman"/>
              </a:rPr>
              <a:t>Дистанционные курсы</a:t>
            </a:r>
            <a:endParaRPr lang="ru-RU" sz="1600" b="1" dirty="0">
              <a:solidFill>
                <a:schemeClr val="tx1"/>
              </a:solidFill>
              <a:ea typeface="Times New Roman"/>
              <a:cs typeface="Times New Roman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436096" y="3861048"/>
            <a:ext cx="3240360" cy="936104"/>
          </a:xfrm>
          <a:prstGeom prst="rect">
            <a:avLst/>
          </a:prstGeom>
          <a:solidFill>
            <a:srgbClr val="CCFFCC"/>
          </a:solidFill>
          <a:ln>
            <a:solidFill>
              <a:srgbClr val="CC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ru-RU" sz="1600" b="1" dirty="0" err="1" smtClean="0">
                <a:solidFill>
                  <a:schemeClr val="tx1"/>
                </a:solidFill>
                <a:ea typeface="Times New Roman"/>
                <a:cs typeface="Times New Roman"/>
              </a:rPr>
              <a:t>Тьюторство</a:t>
            </a:r>
            <a:endParaRPr lang="ru-RU" sz="1600" b="1" dirty="0" smtClean="0">
              <a:solidFill>
                <a:schemeClr val="tx1"/>
              </a:solidFill>
              <a:ea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ru-RU" sz="1600" b="1" dirty="0" smtClean="0">
                <a:solidFill>
                  <a:schemeClr val="tx1"/>
                </a:solidFill>
                <a:ea typeface="Times New Roman"/>
                <a:cs typeface="Times New Roman"/>
              </a:rPr>
              <a:t>(формирование компетентности)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5508104" y="5589240"/>
            <a:ext cx="3096344" cy="648072"/>
          </a:xfrm>
          <a:prstGeom prst="rect">
            <a:avLst/>
          </a:prstGeom>
          <a:solidFill>
            <a:srgbClr val="FFCCCC"/>
          </a:solidFill>
          <a:ln>
            <a:solidFill>
              <a:srgbClr val="FFCC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ru-RU" sz="1600" b="1" dirty="0" err="1" smtClean="0">
                <a:solidFill>
                  <a:schemeClr val="tx1"/>
                </a:solidFill>
                <a:ea typeface="Times New Roman"/>
                <a:cs typeface="Times New Roman"/>
              </a:rPr>
              <a:t>Тьюторство</a:t>
            </a:r>
            <a:endParaRPr lang="ru-RU" sz="1600" b="1" dirty="0" smtClean="0">
              <a:solidFill>
                <a:schemeClr val="tx1"/>
              </a:solidFill>
              <a:ea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ru-RU" sz="1600" b="1" dirty="0" smtClean="0">
                <a:solidFill>
                  <a:schemeClr val="tx1"/>
                </a:solidFill>
                <a:ea typeface="Times New Roman"/>
                <a:cs typeface="Times New Roman"/>
              </a:rPr>
              <a:t>(развитие компетентности)</a:t>
            </a:r>
          </a:p>
        </p:txBody>
      </p:sp>
      <p:pic>
        <p:nvPicPr>
          <p:cNvPr id="16" name="Рисунок 15" descr="&amp;Mcy;&amp;ucy;&amp;lcy;&amp;softcy;&amp;tcy;&amp;fcy;&amp;icy;&amp;lcy;&amp;softcy;&amp;mcy; &amp;ocy;&amp;bcy;&amp;ucy;&amp;chcy;&amp;iecy;&amp;ncy;&amp;icy;&amp;iecy; &amp;vcy;&amp;zcy;&amp;rcy;&amp;ocy;&amp;scy;&amp;lcy;&amp;ycy;&amp;khcy; - Stock Vector Ron Leishman #14002938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0"/>
            <a:ext cx="720080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18" grpId="0" animBg="1"/>
    </p:bldLst>
  </p:timing>
</p:sld>
</file>

<file path=ppt/theme/theme1.xml><?xml version="1.0" encoding="utf-8"?>
<a:theme xmlns:a="http://schemas.openxmlformats.org/drawingml/2006/main" name="Водяные знаки">
  <a:themeElements>
    <a:clrScheme name="Водяные знак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4C4D6"/>
      </a:accent6>
      <a:hlink>
        <a:srgbClr val="6767FF"/>
      </a:hlink>
      <a:folHlink>
        <a:srgbClr val="9933FF"/>
      </a:folHlink>
    </a:clrScheme>
    <a:fontScheme name="Водяные знаки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Водяные знак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4C4D6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Водяные знаки 2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9D9A1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Водяные знаки 3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2"/>
        </a:accent5>
        <a:accent6>
          <a:srgbClr val="BDCBB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Водяные знаки 4">
        <a:dk1>
          <a:srgbClr val="333300"/>
        </a:dk1>
        <a:lt1>
          <a:srgbClr val="FFFFCC"/>
        </a:lt1>
        <a:dk2>
          <a:srgbClr val="336600"/>
        </a:dk2>
        <a:lt2>
          <a:srgbClr val="FFFFCC"/>
        </a:lt2>
        <a:accent1>
          <a:srgbClr val="99CC00"/>
        </a:accent1>
        <a:accent2>
          <a:srgbClr val="669900"/>
        </a:accent2>
        <a:accent3>
          <a:srgbClr val="ADB8AA"/>
        </a:accent3>
        <a:accent4>
          <a:srgbClr val="DADAAE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5">
        <a:dk1>
          <a:srgbClr val="424458"/>
        </a:dk1>
        <a:lt1>
          <a:srgbClr val="FFFFFF"/>
        </a:lt1>
        <a:dk2>
          <a:srgbClr val="004A48"/>
        </a:dk2>
        <a:lt2>
          <a:srgbClr val="FFFFFF"/>
        </a:lt2>
        <a:accent1>
          <a:srgbClr val="83B200"/>
        </a:accent1>
        <a:accent2>
          <a:srgbClr val="006260"/>
        </a:accent2>
        <a:accent3>
          <a:srgbClr val="AAB1B1"/>
        </a:accent3>
        <a:accent4>
          <a:srgbClr val="DADADA"/>
        </a:accent4>
        <a:accent5>
          <a:srgbClr val="C1D5AA"/>
        </a:accent5>
        <a:accent6>
          <a:srgbClr val="005856"/>
        </a:accent6>
        <a:hlink>
          <a:srgbClr val="6666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6">
        <a:dk1>
          <a:srgbClr val="000000"/>
        </a:dk1>
        <a:lt1>
          <a:srgbClr val="FFFFFF"/>
        </a:lt1>
        <a:dk2>
          <a:srgbClr val="1C2046"/>
        </a:dk2>
        <a:lt2>
          <a:srgbClr val="FFFFFF"/>
        </a:lt2>
        <a:accent1>
          <a:srgbClr val="00CCFF"/>
        </a:accent1>
        <a:accent2>
          <a:srgbClr val="2D226E"/>
        </a:accent2>
        <a:accent3>
          <a:srgbClr val="ABABB0"/>
        </a:accent3>
        <a:accent4>
          <a:srgbClr val="DADADA"/>
        </a:accent4>
        <a:accent5>
          <a:srgbClr val="AAE2FF"/>
        </a:accent5>
        <a:accent6>
          <a:srgbClr val="281E63"/>
        </a:accent6>
        <a:hlink>
          <a:srgbClr val="666699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7">
        <a:dk1>
          <a:srgbClr val="424458"/>
        </a:dk1>
        <a:lt1>
          <a:srgbClr val="FFFFFF"/>
        </a:lt1>
        <a:dk2>
          <a:srgbClr val="000066"/>
        </a:dk2>
        <a:lt2>
          <a:srgbClr val="FFFFFF"/>
        </a:lt2>
        <a:accent1>
          <a:srgbClr val="6666FF"/>
        </a:accent1>
        <a:accent2>
          <a:srgbClr val="333399"/>
        </a:accent2>
        <a:accent3>
          <a:srgbClr val="AAAAB8"/>
        </a:accent3>
        <a:accent4>
          <a:srgbClr val="DADADA"/>
        </a:accent4>
        <a:accent5>
          <a:srgbClr val="B8B8FF"/>
        </a:accent5>
        <a:accent6>
          <a:srgbClr val="2D2D8A"/>
        </a:accent6>
        <a:hlink>
          <a:srgbClr val="FF99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8">
        <a:dk1>
          <a:srgbClr val="1C1C1C"/>
        </a:dk1>
        <a:lt1>
          <a:srgbClr val="FFFFCC"/>
        </a:lt1>
        <a:dk2>
          <a:srgbClr val="390B20"/>
        </a:dk2>
        <a:lt2>
          <a:srgbClr val="FFFFC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ADAAE"/>
        </a:accent4>
        <a:accent5>
          <a:srgbClr val="FFC7BB"/>
        </a:accent5>
        <a:accent6>
          <a:srgbClr val="4D1148"/>
        </a:accent6>
        <a:hlink>
          <a:srgbClr val="637D95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9">
        <a:dk1>
          <a:srgbClr val="4C0000"/>
        </a:dk1>
        <a:lt1>
          <a:srgbClr val="FFFFFF"/>
        </a:lt1>
        <a:dk2>
          <a:srgbClr val="722104"/>
        </a:dk2>
        <a:lt2>
          <a:srgbClr val="FFFFFF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ADADA"/>
        </a:accent4>
        <a:accent5>
          <a:srgbClr val="E2B8AA"/>
        </a:accent5>
        <a:accent6>
          <a:srgbClr val="7D29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11291</TotalTime>
  <Words>750</Words>
  <Application>Microsoft Office PowerPoint</Application>
  <PresentationFormat>Экран (4:3)</PresentationFormat>
  <Paragraphs>154</Paragraphs>
  <Slides>8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Водяные знаки</vt:lpstr>
      <vt:lpstr>    «Направления подготовки педагогов  к внедрению  проектно-дифференцированного обучения »</vt:lpstr>
      <vt:lpstr>Слайд 2</vt:lpstr>
      <vt:lpstr>Слайд 3</vt:lpstr>
      <vt:lpstr>Слайд 4</vt:lpstr>
      <vt:lpstr>   Виды подготовки педагогов </vt:lpstr>
      <vt:lpstr>Слайд 6</vt:lpstr>
      <vt:lpstr>Слайд 7</vt:lpstr>
      <vt:lpstr>Слайд 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Нижегородский институт развития образования    Экономические аспекты образования: (надпредметный блок)</dc:title>
  <dc:creator>User</dc:creator>
  <cp:lastModifiedBy>cvv</cp:lastModifiedBy>
  <cp:revision>929</cp:revision>
  <dcterms:created xsi:type="dcterms:W3CDTF">2010-01-11T09:36:55Z</dcterms:created>
  <dcterms:modified xsi:type="dcterms:W3CDTF">2015-04-23T07:54:46Z</dcterms:modified>
</cp:coreProperties>
</file>