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8" r:id="rId7"/>
    <p:sldId id="269" r:id="rId8"/>
    <p:sldId id="261" r:id="rId9"/>
    <p:sldId id="263" r:id="rId10"/>
    <p:sldId id="262" r:id="rId11"/>
    <p:sldId id="264" r:id="rId12"/>
    <p:sldId id="270" r:id="rId13"/>
    <p:sldId id="265" r:id="rId14"/>
    <p:sldId id="267" r:id="rId15"/>
    <p:sldId id="266" r:id="rId16"/>
  </p:sldIdLst>
  <p:sldSz cx="9144000" cy="6858000" type="screen4x3"/>
  <p:notesSz cx="6797675" cy="9929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516" y="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46061B-087E-4AB5-9EFA-B1430B62DE61}" type="doc">
      <dgm:prSet loTypeId="urn:microsoft.com/office/officeart/2008/layout/VerticalCurvedList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1AAC8D1F-4BD7-4734-BA3C-2219FD0687CC}">
      <dgm:prSet phldrT="[Текст]" custT="1"/>
      <dgm:spPr>
        <a:ln>
          <a:solidFill>
            <a:srgbClr val="006400"/>
          </a:solidFill>
        </a:ln>
      </dgm:spPr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>
              <a:solidFill>
                <a:srgbClr val="006400"/>
              </a:solidFill>
              <a:latin typeface="Times New Roman" pitchFamily="18" charset="0"/>
              <a:cs typeface="Times New Roman" pitchFamily="18" charset="0"/>
            </a:rPr>
            <a:t>Основная школа (до 500 человек). Построена в 1961 году – год первого полета человека в космос. Местное население называют ее имени Гагарина. </a:t>
          </a:r>
        </a:p>
      </dgm:t>
    </dgm:pt>
    <dgm:pt modelId="{E5CEF293-7422-4DE9-86E9-0285F7B6AC3B}" type="parTrans" cxnId="{F12148ED-A107-492F-8E8F-D62A66EE44F8}">
      <dgm:prSet/>
      <dgm:spPr/>
      <dgm:t>
        <a:bodyPr/>
        <a:lstStyle/>
        <a:p>
          <a:endParaRPr lang="ru-RU"/>
        </a:p>
      </dgm:t>
    </dgm:pt>
    <dgm:pt modelId="{3B4AC9BA-5BEA-4FA3-A539-454F96D5494A}" type="sibTrans" cxnId="{F12148ED-A107-492F-8E8F-D62A66EE44F8}">
      <dgm:prSet/>
      <dgm:spPr>
        <a:ln>
          <a:solidFill>
            <a:srgbClr val="006400"/>
          </a:solidFill>
        </a:ln>
      </dgm:spPr>
      <dgm:t>
        <a:bodyPr/>
        <a:lstStyle/>
        <a:p>
          <a:endParaRPr lang="ru-RU"/>
        </a:p>
      </dgm:t>
    </dgm:pt>
    <dgm:pt modelId="{3CE275CD-C186-4E31-A652-FE92988F30BB}">
      <dgm:prSet phldrT="[Текст]" custT="1"/>
      <dgm:spPr>
        <a:ln>
          <a:solidFill>
            <a:srgbClr val="006400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>
              <a:solidFill>
                <a:srgbClr val="006400"/>
              </a:solidFill>
              <a:latin typeface="Times New Roman" pitchFamily="18" charset="0"/>
              <a:cs typeface="Times New Roman" pitchFamily="18" charset="0"/>
            </a:rPr>
            <a:t>50% педагогов – выпускники этой школы.</a:t>
          </a:r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dirty="0">
            <a:solidFill>
              <a:srgbClr val="0064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AA9174C-6025-40BC-8DF6-5EA3B8C2FFC4}" type="parTrans" cxnId="{8947EADC-2B0A-4FFB-B5BF-CDAA3E6C62BA}">
      <dgm:prSet/>
      <dgm:spPr/>
      <dgm:t>
        <a:bodyPr/>
        <a:lstStyle/>
        <a:p>
          <a:endParaRPr lang="ru-RU"/>
        </a:p>
      </dgm:t>
    </dgm:pt>
    <dgm:pt modelId="{CC3A844B-EDD0-40B6-B1CF-8D4EED82DABA}" type="sibTrans" cxnId="{8947EADC-2B0A-4FFB-B5BF-CDAA3E6C62BA}">
      <dgm:prSet/>
      <dgm:spPr/>
      <dgm:t>
        <a:bodyPr/>
        <a:lstStyle/>
        <a:p>
          <a:endParaRPr lang="ru-RU"/>
        </a:p>
      </dgm:t>
    </dgm:pt>
    <dgm:pt modelId="{5F153612-FB36-44BE-9175-165711DF77DE}">
      <dgm:prSet phldrT="[Текст]" custT="1"/>
      <dgm:spPr>
        <a:ln>
          <a:solidFill>
            <a:srgbClr val="006400"/>
          </a:solidFill>
        </a:ln>
      </dgm:spPr>
      <dgm:t>
        <a:bodyPr/>
        <a:lstStyle/>
        <a:p>
          <a:r>
            <a:rPr lang="ru-RU" sz="1400" b="1" dirty="0">
              <a:solidFill>
                <a:srgbClr val="006400"/>
              </a:solidFill>
              <a:latin typeface="Times New Roman" pitchFamily="18" charset="0"/>
              <a:cs typeface="Times New Roman" pitchFamily="18" charset="0"/>
            </a:rPr>
            <a:t>Рядом расположены 2 детских сада. </a:t>
          </a:r>
        </a:p>
      </dgm:t>
    </dgm:pt>
    <dgm:pt modelId="{94718167-B0A7-4252-80D1-DE96BF224D74}" type="parTrans" cxnId="{5F101BAF-4574-4901-9070-B335B199C06F}">
      <dgm:prSet/>
      <dgm:spPr/>
      <dgm:t>
        <a:bodyPr/>
        <a:lstStyle/>
        <a:p>
          <a:endParaRPr lang="ru-RU"/>
        </a:p>
      </dgm:t>
    </dgm:pt>
    <dgm:pt modelId="{12CE6F01-DA6C-4B43-83CE-F543FC58A65E}" type="sibTrans" cxnId="{5F101BAF-4574-4901-9070-B335B199C06F}">
      <dgm:prSet/>
      <dgm:spPr/>
      <dgm:t>
        <a:bodyPr/>
        <a:lstStyle/>
        <a:p>
          <a:endParaRPr lang="ru-RU"/>
        </a:p>
      </dgm:t>
    </dgm:pt>
    <dgm:pt modelId="{54EDA6CE-7854-43D6-81AC-6C042CDCB875}">
      <dgm:prSet phldrT="[Текст]" custT="1"/>
      <dgm:spPr>
        <a:solidFill>
          <a:srgbClr val="CCFFCC"/>
        </a:solidFill>
        <a:ln>
          <a:solidFill>
            <a:srgbClr val="006400"/>
          </a:solidFill>
        </a:ln>
        <a:effectLst>
          <a:glow rad="368300">
            <a:srgbClr val="FFC000">
              <a:alpha val="58000"/>
            </a:srgbClr>
          </a:glow>
        </a:effectLst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>
              <a:solidFill>
                <a:srgbClr val="006400"/>
              </a:solidFill>
              <a:latin typeface="Times New Roman" pitchFamily="18" charset="0"/>
              <a:cs typeface="Times New Roman" pitchFamily="18" charset="0"/>
            </a:rPr>
            <a:t>Ежегодно набирается два первых класса. Соседство двух средних школ способствует тому, что дети переходят в них, не доучившись до 9 класса.</a:t>
          </a:r>
        </a:p>
      </dgm:t>
    </dgm:pt>
    <dgm:pt modelId="{8C4F339D-A20C-43A8-BADE-75D92E05BF89}" type="parTrans" cxnId="{0E229E93-8C71-41DB-BA2C-D7027FB8FE8B}">
      <dgm:prSet/>
      <dgm:spPr/>
      <dgm:t>
        <a:bodyPr/>
        <a:lstStyle/>
        <a:p>
          <a:endParaRPr lang="ru-RU"/>
        </a:p>
      </dgm:t>
    </dgm:pt>
    <dgm:pt modelId="{8FAED3A6-8B1D-4243-8EB1-686F5A097FE4}" type="sibTrans" cxnId="{0E229E93-8C71-41DB-BA2C-D7027FB8FE8B}">
      <dgm:prSet/>
      <dgm:spPr/>
      <dgm:t>
        <a:bodyPr/>
        <a:lstStyle/>
        <a:p>
          <a:endParaRPr lang="ru-RU"/>
        </a:p>
      </dgm:t>
    </dgm:pt>
    <dgm:pt modelId="{F03BF4C0-746A-4A90-B831-00D255083208}">
      <dgm:prSet phldrT="[Текст]" custT="1"/>
      <dgm:spPr>
        <a:ln>
          <a:solidFill>
            <a:srgbClr val="006400"/>
          </a:solidFill>
        </a:ln>
      </dgm:spPr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>
              <a:solidFill>
                <a:srgbClr val="006400"/>
              </a:solidFill>
              <a:latin typeface="Times New Roman" pitchFamily="18" charset="0"/>
              <a:cs typeface="Times New Roman" pitchFamily="18" charset="0"/>
            </a:rPr>
            <a:t>Функционирует музей им.Гагарина, который открыли в </a:t>
          </a:r>
          <a:r>
            <a:rPr lang="ru-RU" sz="1400" b="1" dirty="0" smtClean="0">
              <a:solidFill>
                <a:srgbClr val="006400"/>
              </a:solidFill>
              <a:latin typeface="Times New Roman" pitchFamily="18" charset="0"/>
              <a:cs typeface="Times New Roman" pitchFamily="18" charset="0"/>
            </a:rPr>
            <a:t>1977 </a:t>
          </a:r>
          <a:r>
            <a:rPr lang="ru-RU" sz="1400" b="1" dirty="0">
              <a:solidFill>
                <a:srgbClr val="006400"/>
              </a:solidFill>
              <a:latin typeface="Times New Roman" pitchFamily="18" charset="0"/>
              <a:cs typeface="Times New Roman" pitchFamily="18" charset="0"/>
            </a:rPr>
            <a:t>году космонавты В.Д.Зудов (коренной </a:t>
          </a:r>
          <a:r>
            <a:rPr lang="ru-RU" sz="1400" b="1" dirty="0" err="1">
              <a:solidFill>
                <a:srgbClr val="006400"/>
              </a:solidFill>
              <a:latin typeface="Times New Roman" pitchFamily="18" charset="0"/>
              <a:cs typeface="Times New Roman" pitchFamily="18" charset="0"/>
            </a:rPr>
            <a:t>борчанин</a:t>
          </a:r>
          <a:r>
            <a:rPr lang="ru-RU" sz="1400" b="1" dirty="0">
              <a:solidFill>
                <a:srgbClr val="006400"/>
              </a:solidFill>
              <a:latin typeface="Times New Roman" pitchFamily="18" charset="0"/>
              <a:cs typeface="Times New Roman" pitchFamily="18" charset="0"/>
            </a:rPr>
            <a:t>) и В.И.Рождественский.</a:t>
          </a:r>
        </a:p>
      </dgm:t>
    </dgm:pt>
    <dgm:pt modelId="{5FA979DA-6BCA-4AC0-A400-1B60A99ED528}" type="parTrans" cxnId="{2C71EF9B-4144-4129-A479-270A8D6DB114}">
      <dgm:prSet/>
      <dgm:spPr/>
      <dgm:t>
        <a:bodyPr/>
        <a:lstStyle/>
        <a:p>
          <a:endParaRPr lang="ru-RU"/>
        </a:p>
      </dgm:t>
    </dgm:pt>
    <dgm:pt modelId="{3D229E37-FFB2-4E74-93AD-37FC0BC2EB84}" type="sibTrans" cxnId="{2C71EF9B-4144-4129-A479-270A8D6DB114}">
      <dgm:prSet/>
      <dgm:spPr/>
      <dgm:t>
        <a:bodyPr/>
        <a:lstStyle/>
        <a:p>
          <a:endParaRPr lang="ru-RU"/>
        </a:p>
      </dgm:t>
    </dgm:pt>
    <dgm:pt modelId="{8D94A778-EAF0-4162-8AD0-0E781FC37A88}">
      <dgm:prSet phldrT="[Текст]" custT="1"/>
      <dgm:spPr>
        <a:solidFill>
          <a:srgbClr val="CCFFCC"/>
        </a:solidFill>
        <a:ln>
          <a:solidFill>
            <a:srgbClr val="006400"/>
          </a:solidFill>
        </a:ln>
        <a:effectLst>
          <a:glow rad="368300">
            <a:srgbClr val="FFC000">
              <a:alpha val="58000"/>
            </a:srgbClr>
          </a:glow>
        </a:effectLst>
      </dgm:spPr>
      <dgm:t>
        <a:bodyPr/>
        <a:lstStyle/>
        <a:p>
          <a:r>
            <a:rPr lang="ru-RU" sz="1400" b="1" dirty="0">
              <a:solidFill>
                <a:srgbClr val="006400"/>
              </a:solidFill>
              <a:latin typeface="Times New Roman" pitchFamily="18" charset="0"/>
              <a:cs typeface="Times New Roman" pitchFamily="18" charset="0"/>
            </a:rPr>
            <a:t>Географически расположена отдаленно от центра города. Школьного автобуса нет. </a:t>
          </a:r>
        </a:p>
      </dgm:t>
    </dgm:pt>
    <dgm:pt modelId="{F57511EB-B2FA-4835-95C9-ABADEE2D1C90}" type="parTrans" cxnId="{DA50DCDD-1BAD-4399-B307-271C929F8CC6}">
      <dgm:prSet/>
      <dgm:spPr/>
      <dgm:t>
        <a:bodyPr/>
        <a:lstStyle/>
        <a:p>
          <a:endParaRPr lang="ru-RU"/>
        </a:p>
      </dgm:t>
    </dgm:pt>
    <dgm:pt modelId="{96F3FC4C-7F16-403D-892F-C2DEBE269357}" type="sibTrans" cxnId="{DA50DCDD-1BAD-4399-B307-271C929F8CC6}">
      <dgm:prSet/>
      <dgm:spPr/>
      <dgm:t>
        <a:bodyPr/>
        <a:lstStyle/>
        <a:p>
          <a:endParaRPr lang="ru-RU"/>
        </a:p>
      </dgm:t>
    </dgm:pt>
    <dgm:pt modelId="{F97BA9E3-47C8-48AA-A568-0EB0F0803084}" type="pres">
      <dgm:prSet presAssocID="{1146061B-087E-4AB5-9EFA-B1430B62DE6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070EE84-BF2D-42CB-8180-95A688C9E5F8}" type="pres">
      <dgm:prSet presAssocID="{1146061B-087E-4AB5-9EFA-B1430B62DE61}" presName="Name1" presStyleCnt="0"/>
      <dgm:spPr/>
    </dgm:pt>
    <dgm:pt modelId="{6EE94F5B-C2B6-4C3E-8684-C8BAA1AAEEDA}" type="pres">
      <dgm:prSet presAssocID="{1146061B-087E-4AB5-9EFA-B1430B62DE61}" presName="cycle" presStyleCnt="0"/>
      <dgm:spPr/>
    </dgm:pt>
    <dgm:pt modelId="{29FC946F-AB5D-459B-9401-E06A1246119C}" type="pres">
      <dgm:prSet presAssocID="{1146061B-087E-4AB5-9EFA-B1430B62DE61}" presName="srcNode" presStyleLbl="node1" presStyleIdx="0" presStyleCnt="6"/>
      <dgm:spPr/>
    </dgm:pt>
    <dgm:pt modelId="{8B021707-F23B-4927-A32E-AD02F71E8B65}" type="pres">
      <dgm:prSet presAssocID="{1146061B-087E-4AB5-9EFA-B1430B62DE61}" presName="conn" presStyleLbl="parChTrans1D2" presStyleIdx="0" presStyleCnt="1"/>
      <dgm:spPr/>
      <dgm:t>
        <a:bodyPr/>
        <a:lstStyle/>
        <a:p>
          <a:endParaRPr lang="ru-RU"/>
        </a:p>
      </dgm:t>
    </dgm:pt>
    <dgm:pt modelId="{7B7F354E-CF0D-4F0D-87FF-6043B312B548}" type="pres">
      <dgm:prSet presAssocID="{1146061B-087E-4AB5-9EFA-B1430B62DE61}" presName="extraNode" presStyleLbl="node1" presStyleIdx="0" presStyleCnt="6"/>
      <dgm:spPr/>
    </dgm:pt>
    <dgm:pt modelId="{AE3623CF-3E79-44DF-B7A9-39C51194C60B}" type="pres">
      <dgm:prSet presAssocID="{1146061B-087E-4AB5-9EFA-B1430B62DE61}" presName="dstNode" presStyleLbl="node1" presStyleIdx="0" presStyleCnt="6"/>
      <dgm:spPr/>
    </dgm:pt>
    <dgm:pt modelId="{E8AACE5C-F34C-40C7-AA12-62126459A39D}" type="pres">
      <dgm:prSet presAssocID="{1AAC8D1F-4BD7-4734-BA3C-2219FD0687CC}" presName="text_1" presStyleLbl="node1" presStyleIdx="0" presStyleCnt="6" custScaleY="127723" custLinFactNeighborX="-693" custLinFactNeighborY="48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C5F836-4B03-47E9-9674-645418907ACD}" type="pres">
      <dgm:prSet presAssocID="{1AAC8D1F-4BD7-4734-BA3C-2219FD0687CC}" presName="accent_1" presStyleCnt="0"/>
      <dgm:spPr/>
    </dgm:pt>
    <dgm:pt modelId="{FE90CBB5-1341-4C9F-98A9-7B2D8875558C}" type="pres">
      <dgm:prSet presAssocID="{1AAC8D1F-4BD7-4734-BA3C-2219FD0687CC}" presName="accentRepeatNode" presStyleLbl="solidFgAcc1" presStyleIdx="0" presStyleCnt="6"/>
      <dgm:spPr>
        <a:ln>
          <a:solidFill>
            <a:srgbClr val="006400"/>
          </a:solidFill>
        </a:ln>
      </dgm:spPr>
    </dgm:pt>
    <dgm:pt modelId="{727D3205-72C1-450F-8651-508A5A8069AE}" type="pres">
      <dgm:prSet presAssocID="{F03BF4C0-746A-4A90-B831-00D255083208}" presName="text_2" presStyleLbl="node1" presStyleIdx="1" presStyleCnt="6" custScaleY="1282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4AD22A-8FAE-4D41-A251-BB74BC4B081D}" type="pres">
      <dgm:prSet presAssocID="{F03BF4C0-746A-4A90-B831-00D255083208}" presName="accent_2" presStyleCnt="0"/>
      <dgm:spPr/>
    </dgm:pt>
    <dgm:pt modelId="{5D85B91A-E553-4F1E-8F04-F0E6225DC116}" type="pres">
      <dgm:prSet presAssocID="{F03BF4C0-746A-4A90-B831-00D255083208}" presName="accentRepeatNode" presStyleLbl="solidFgAcc1" presStyleIdx="1" presStyleCnt="6"/>
      <dgm:spPr>
        <a:ln>
          <a:solidFill>
            <a:srgbClr val="006400"/>
          </a:solidFill>
        </a:ln>
      </dgm:spPr>
    </dgm:pt>
    <dgm:pt modelId="{0C5D56E6-97B0-47C3-A0F8-A356BB3F78BC}" type="pres">
      <dgm:prSet presAssocID="{3CE275CD-C186-4E31-A652-FE92988F30BB}" presName="text_3" presStyleLbl="node1" presStyleIdx="2" presStyleCnt="6" custScaleY="1286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C408A0-2EA5-4EB8-81A0-226E27F598E0}" type="pres">
      <dgm:prSet presAssocID="{3CE275CD-C186-4E31-A652-FE92988F30BB}" presName="accent_3" presStyleCnt="0"/>
      <dgm:spPr/>
    </dgm:pt>
    <dgm:pt modelId="{A23FD11B-E2CF-48F4-900A-B70F4D9A099E}" type="pres">
      <dgm:prSet presAssocID="{3CE275CD-C186-4E31-A652-FE92988F30BB}" presName="accentRepeatNode" presStyleLbl="solidFgAcc1" presStyleIdx="2" presStyleCnt="6"/>
      <dgm:spPr>
        <a:ln>
          <a:solidFill>
            <a:srgbClr val="006400"/>
          </a:solidFill>
        </a:ln>
      </dgm:spPr>
    </dgm:pt>
    <dgm:pt modelId="{671BAA04-A9DA-40E1-A7C9-35B058C70A29}" type="pres">
      <dgm:prSet presAssocID="{5F153612-FB36-44BE-9175-165711DF77DE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8379D9-78EF-40E4-8DCB-B5A6BB90BCD1}" type="pres">
      <dgm:prSet presAssocID="{5F153612-FB36-44BE-9175-165711DF77DE}" presName="accent_4" presStyleCnt="0"/>
      <dgm:spPr/>
    </dgm:pt>
    <dgm:pt modelId="{DCA37842-2CDA-4361-A299-001F9F6D2914}" type="pres">
      <dgm:prSet presAssocID="{5F153612-FB36-44BE-9175-165711DF77DE}" presName="accentRepeatNode" presStyleLbl="solidFgAcc1" presStyleIdx="3" presStyleCnt="6"/>
      <dgm:spPr>
        <a:ln>
          <a:solidFill>
            <a:srgbClr val="006400"/>
          </a:solidFill>
        </a:ln>
      </dgm:spPr>
    </dgm:pt>
    <dgm:pt modelId="{3C0E8CFF-A232-4439-9628-2C53B8A9414E}" type="pres">
      <dgm:prSet presAssocID="{8D94A778-EAF0-4162-8AD0-0E781FC37A88}" presName="text_5" presStyleLbl="node1" presStyleIdx="4" presStyleCnt="6" custScaleY="1025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395307-CD57-4565-953B-C3F06F60C795}" type="pres">
      <dgm:prSet presAssocID="{8D94A778-EAF0-4162-8AD0-0E781FC37A88}" presName="accent_5" presStyleCnt="0"/>
      <dgm:spPr/>
    </dgm:pt>
    <dgm:pt modelId="{914FC244-7B80-465E-B82D-20FD647A6412}" type="pres">
      <dgm:prSet presAssocID="{8D94A778-EAF0-4162-8AD0-0E781FC37A88}" presName="accentRepeatNode" presStyleLbl="solidFgAcc1" presStyleIdx="4" presStyleCnt="6"/>
      <dgm:spPr>
        <a:solidFill>
          <a:srgbClr val="FFC000"/>
        </a:solidFill>
        <a:ln>
          <a:solidFill>
            <a:srgbClr val="006400"/>
          </a:solidFill>
        </a:ln>
      </dgm:spPr>
    </dgm:pt>
    <dgm:pt modelId="{6ACD38FF-C4F0-42B9-A8F2-96C716F40645}" type="pres">
      <dgm:prSet presAssocID="{54EDA6CE-7854-43D6-81AC-6C042CDCB875}" presName="text_6" presStyleLbl="node1" presStyleIdx="5" presStyleCnt="6" custScaleX="97632" custScaleY="118506" custLinFactNeighborX="567" custLinFactNeighborY="15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A8089-445F-4291-AF30-F0D6E4F9D12D}" type="pres">
      <dgm:prSet presAssocID="{54EDA6CE-7854-43D6-81AC-6C042CDCB875}" presName="accent_6" presStyleCnt="0"/>
      <dgm:spPr/>
    </dgm:pt>
    <dgm:pt modelId="{F5E04DA5-2E34-4507-A4F8-11AF222ED427}" type="pres">
      <dgm:prSet presAssocID="{54EDA6CE-7854-43D6-81AC-6C042CDCB875}" presName="accentRepeatNode" presStyleLbl="solidFgAcc1" presStyleIdx="5" presStyleCnt="6"/>
      <dgm:spPr>
        <a:solidFill>
          <a:srgbClr val="FFC000"/>
        </a:solidFill>
        <a:ln>
          <a:solidFill>
            <a:srgbClr val="006400"/>
          </a:solidFill>
        </a:ln>
      </dgm:spPr>
    </dgm:pt>
  </dgm:ptLst>
  <dgm:cxnLst>
    <dgm:cxn modelId="{BC0B3430-21CB-466B-A3F9-46C9CBA54B6C}" type="presOf" srcId="{8D94A778-EAF0-4162-8AD0-0E781FC37A88}" destId="{3C0E8CFF-A232-4439-9628-2C53B8A9414E}" srcOrd="0" destOrd="0" presId="urn:microsoft.com/office/officeart/2008/layout/VerticalCurvedList"/>
    <dgm:cxn modelId="{8947EADC-2B0A-4FFB-B5BF-CDAA3E6C62BA}" srcId="{1146061B-087E-4AB5-9EFA-B1430B62DE61}" destId="{3CE275CD-C186-4E31-A652-FE92988F30BB}" srcOrd="2" destOrd="0" parTransId="{AAA9174C-6025-40BC-8DF6-5EA3B8C2FFC4}" sibTransId="{CC3A844B-EDD0-40B6-B1CF-8D4EED82DABA}"/>
    <dgm:cxn modelId="{AF4D3341-287F-4668-9EE6-4B1CEA510D76}" type="presOf" srcId="{1146061B-087E-4AB5-9EFA-B1430B62DE61}" destId="{F97BA9E3-47C8-48AA-A568-0EB0F0803084}" srcOrd="0" destOrd="0" presId="urn:microsoft.com/office/officeart/2008/layout/VerticalCurvedList"/>
    <dgm:cxn modelId="{66681635-8D03-4D17-A13E-390ABCFA90D1}" type="presOf" srcId="{3B4AC9BA-5BEA-4FA3-A539-454F96D5494A}" destId="{8B021707-F23B-4927-A32E-AD02F71E8B65}" srcOrd="0" destOrd="0" presId="urn:microsoft.com/office/officeart/2008/layout/VerticalCurvedList"/>
    <dgm:cxn modelId="{DA50DCDD-1BAD-4399-B307-271C929F8CC6}" srcId="{1146061B-087E-4AB5-9EFA-B1430B62DE61}" destId="{8D94A778-EAF0-4162-8AD0-0E781FC37A88}" srcOrd="4" destOrd="0" parTransId="{F57511EB-B2FA-4835-95C9-ABADEE2D1C90}" sibTransId="{96F3FC4C-7F16-403D-892F-C2DEBE269357}"/>
    <dgm:cxn modelId="{0E229E93-8C71-41DB-BA2C-D7027FB8FE8B}" srcId="{1146061B-087E-4AB5-9EFA-B1430B62DE61}" destId="{54EDA6CE-7854-43D6-81AC-6C042CDCB875}" srcOrd="5" destOrd="0" parTransId="{8C4F339D-A20C-43A8-BADE-75D92E05BF89}" sibTransId="{8FAED3A6-8B1D-4243-8EB1-686F5A097FE4}"/>
    <dgm:cxn modelId="{5F7B929E-8916-4EE4-B32C-A0BCEF3507F2}" type="presOf" srcId="{5F153612-FB36-44BE-9175-165711DF77DE}" destId="{671BAA04-A9DA-40E1-A7C9-35B058C70A29}" srcOrd="0" destOrd="0" presId="urn:microsoft.com/office/officeart/2008/layout/VerticalCurvedList"/>
    <dgm:cxn modelId="{8C5079DD-B73A-4997-B592-4805D504410E}" type="presOf" srcId="{F03BF4C0-746A-4A90-B831-00D255083208}" destId="{727D3205-72C1-450F-8651-508A5A8069AE}" srcOrd="0" destOrd="0" presId="urn:microsoft.com/office/officeart/2008/layout/VerticalCurvedList"/>
    <dgm:cxn modelId="{2C71EF9B-4144-4129-A479-270A8D6DB114}" srcId="{1146061B-087E-4AB5-9EFA-B1430B62DE61}" destId="{F03BF4C0-746A-4A90-B831-00D255083208}" srcOrd="1" destOrd="0" parTransId="{5FA979DA-6BCA-4AC0-A400-1B60A99ED528}" sibTransId="{3D229E37-FFB2-4E74-93AD-37FC0BC2EB84}"/>
    <dgm:cxn modelId="{F12148ED-A107-492F-8E8F-D62A66EE44F8}" srcId="{1146061B-087E-4AB5-9EFA-B1430B62DE61}" destId="{1AAC8D1F-4BD7-4734-BA3C-2219FD0687CC}" srcOrd="0" destOrd="0" parTransId="{E5CEF293-7422-4DE9-86E9-0285F7B6AC3B}" sibTransId="{3B4AC9BA-5BEA-4FA3-A539-454F96D5494A}"/>
    <dgm:cxn modelId="{663EFB6F-9D00-4370-B887-5169D40D94F7}" type="presOf" srcId="{54EDA6CE-7854-43D6-81AC-6C042CDCB875}" destId="{6ACD38FF-C4F0-42B9-A8F2-96C716F40645}" srcOrd="0" destOrd="0" presId="urn:microsoft.com/office/officeart/2008/layout/VerticalCurvedList"/>
    <dgm:cxn modelId="{5E623536-1231-4687-A9A3-6591654C206A}" type="presOf" srcId="{3CE275CD-C186-4E31-A652-FE92988F30BB}" destId="{0C5D56E6-97B0-47C3-A0F8-A356BB3F78BC}" srcOrd="0" destOrd="0" presId="urn:microsoft.com/office/officeart/2008/layout/VerticalCurvedList"/>
    <dgm:cxn modelId="{5F101BAF-4574-4901-9070-B335B199C06F}" srcId="{1146061B-087E-4AB5-9EFA-B1430B62DE61}" destId="{5F153612-FB36-44BE-9175-165711DF77DE}" srcOrd="3" destOrd="0" parTransId="{94718167-B0A7-4252-80D1-DE96BF224D74}" sibTransId="{12CE6F01-DA6C-4B43-83CE-F543FC58A65E}"/>
    <dgm:cxn modelId="{BA6BA864-CF3A-425D-B78B-9084B92D6C47}" type="presOf" srcId="{1AAC8D1F-4BD7-4734-BA3C-2219FD0687CC}" destId="{E8AACE5C-F34C-40C7-AA12-62126459A39D}" srcOrd="0" destOrd="0" presId="urn:microsoft.com/office/officeart/2008/layout/VerticalCurvedList"/>
    <dgm:cxn modelId="{89F522C5-5A78-42AB-96B6-858D2926C921}" type="presParOf" srcId="{F97BA9E3-47C8-48AA-A568-0EB0F0803084}" destId="{6070EE84-BF2D-42CB-8180-95A688C9E5F8}" srcOrd="0" destOrd="0" presId="urn:microsoft.com/office/officeart/2008/layout/VerticalCurvedList"/>
    <dgm:cxn modelId="{B4D829F6-48C9-4413-8BAD-8311CC76997F}" type="presParOf" srcId="{6070EE84-BF2D-42CB-8180-95A688C9E5F8}" destId="{6EE94F5B-C2B6-4C3E-8684-C8BAA1AAEEDA}" srcOrd="0" destOrd="0" presId="urn:microsoft.com/office/officeart/2008/layout/VerticalCurvedList"/>
    <dgm:cxn modelId="{7B971F45-8101-4BB9-BBE7-B557C7EAFB4E}" type="presParOf" srcId="{6EE94F5B-C2B6-4C3E-8684-C8BAA1AAEEDA}" destId="{29FC946F-AB5D-459B-9401-E06A1246119C}" srcOrd="0" destOrd="0" presId="urn:microsoft.com/office/officeart/2008/layout/VerticalCurvedList"/>
    <dgm:cxn modelId="{A54373B1-AFBF-46CB-A104-8ED4D3839D32}" type="presParOf" srcId="{6EE94F5B-C2B6-4C3E-8684-C8BAA1AAEEDA}" destId="{8B021707-F23B-4927-A32E-AD02F71E8B65}" srcOrd="1" destOrd="0" presId="urn:microsoft.com/office/officeart/2008/layout/VerticalCurvedList"/>
    <dgm:cxn modelId="{2DC99E8C-8079-4C03-B243-1D07431493EC}" type="presParOf" srcId="{6EE94F5B-C2B6-4C3E-8684-C8BAA1AAEEDA}" destId="{7B7F354E-CF0D-4F0D-87FF-6043B312B548}" srcOrd="2" destOrd="0" presId="urn:microsoft.com/office/officeart/2008/layout/VerticalCurvedList"/>
    <dgm:cxn modelId="{0BE927D5-4935-4554-9F06-A563F3D41780}" type="presParOf" srcId="{6EE94F5B-C2B6-4C3E-8684-C8BAA1AAEEDA}" destId="{AE3623CF-3E79-44DF-B7A9-39C51194C60B}" srcOrd="3" destOrd="0" presId="urn:microsoft.com/office/officeart/2008/layout/VerticalCurvedList"/>
    <dgm:cxn modelId="{B5ED4FED-D9EB-4CDF-B75D-F65E7C6875BB}" type="presParOf" srcId="{6070EE84-BF2D-42CB-8180-95A688C9E5F8}" destId="{E8AACE5C-F34C-40C7-AA12-62126459A39D}" srcOrd="1" destOrd="0" presId="urn:microsoft.com/office/officeart/2008/layout/VerticalCurvedList"/>
    <dgm:cxn modelId="{DDD550E1-0C20-4040-8728-431506CD59D9}" type="presParOf" srcId="{6070EE84-BF2D-42CB-8180-95A688C9E5F8}" destId="{A8C5F836-4B03-47E9-9674-645418907ACD}" srcOrd="2" destOrd="0" presId="urn:microsoft.com/office/officeart/2008/layout/VerticalCurvedList"/>
    <dgm:cxn modelId="{AA1F6DF2-5017-4442-B1FA-CC52CADAF613}" type="presParOf" srcId="{A8C5F836-4B03-47E9-9674-645418907ACD}" destId="{FE90CBB5-1341-4C9F-98A9-7B2D8875558C}" srcOrd="0" destOrd="0" presId="urn:microsoft.com/office/officeart/2008/layout/VerticalCurvedList"/>
    <dgm:cxn modelId="{5489EA35-8754-4D4A-9AC9-CF82511FB3A7}" type="presParOf" srcId="{6070EE84-BF2D-42CB-8180-95A688C9E5F8}" destId="{727D3205-72C1-450F-8651-508A5A8069AE}" srcOrd="3" destOrd="0" presId="urn:microsoft.com/office/officeart/2008/layout/VerticalCurvedList"/>
    <dgm:cxn modelId="{9200E775-CA9D-45BB-B00C-EFF22318EB76}" type="presParOf" srcId="{6070EE84-BF2D-42CB-8180-95A688C9E5F8}" destId="{B44AD22A-8FAE-4D41-A251-BB74BC4B081D}" srcOrd="4" destOrd="0" presId="urn:microsoft.com/office/officeart/2008/layout/VerticalCurvedList"/>
    <dgm:cxn modelId="{42FFA796-0AE1-4604-A1DC-94F90BD0513C}" type="presParOf" srcId="{B44AD22A-8FAE-4D41-A251-BB74BC4B081D}" destId="{5D85B91A-E553-4F1E-8F04-F0E6225DC116}" srcOrd="0" destOrd="0" presId="urn:microsoft.com/office/officeart/2008/layout/VerticalCurvedList"/>
    <dgm:cxn modelId="{A93A6B80-C37C-4C5D-ACFD-11DD87F6B0C3}" type="presParOf" srcId="{6070EE84-BF2D-42CB-8180-95A688C9E5F8}" destId="{0C5D56E6-97B0-47C3-A0F8-A356BB3F78BC}" srcOrd="5" destOrd="0" presId="urn:microsoft.com/office/officeart/2008/layout/VerticalCurvedList"/>
    <dgm:cxn modelId="{CC5C329D-1D19-42ED-AB8F-2F8DDA7E3A93}" type="presParOf" srcId="{6070EE84-BF2D-42CB-8180-95A688C9E5F8}" destId="{6BC408A0-2EA5-4EB8-81A0-226E27F598E0}" srcOrd="6" destOrd="0" presId="urn:microsoft.com/office/officeart/2008/layout/VerticalCurvedList"/>
    <dgm:cxn modelId="{EDFDE2D3-B453-40B1-94AB-F63D6FC365B9}" type="presParOf" srcId="{6BC408A0-2EA5-4EB8-81A0-226E27F598E0}" destId="{A23FD11B-E2CF-48F4-900A-B70F4D9A099E}" srcOrd="0" destOrd="0" presId="urn:microsoft.com/office/officeart/2008/layout/VerticalCurvedList"/>
    <dgm:cxn modelId="{E2D12C92-05D9-44EA-881F-0615499CA821}" type="presParOf" srcId="{6070EE84-BF2D-42CB-8180-95A688C9E5F8}" destId="{671BAA04-A9DA-40E1-A7C9-35B058C70A29}" srcOrd="7" destOrd="0" presId="urn:microsoft.com/office/officeart/2008/layout/VerticalCurvedList"/>
    <dgm:cxn modelId="{795C08DC-70B8-4ADB-A33B-1222A0154EFA}" type="presParOf" srcId="{6070EE84-BF2D-42CB-8180-95A688C9E5F8}" destId="{8D8379D9-78EF-40E4-8DCB-B5A6BB90BCD1}" srcOrd="8" destOrd="0" presId="urn:microsoft.com/office/officeart/2008/layout/VerticalCurvedList"/>
    <dgm:cxn modelId="{E148D6CB-5FB5-47FB-A553-62364BA0E181}" type="presParOf" srcId="{8D8379D9-78EF-40E4-8DCB-B5A6BB90BCD1}" destId="{DCA37842-2CDA-4361-A299-001F9F6D2914}" srcOrd="0" destOrd="0" presId="urn:microsoft.com/office/officeart/2008/layout/VerticalCurvedList"/>
    <dgm:cxn modelId="{D578D070-75D2-4F6D-8833-834CE58289B0}" type="presParOf" srcId="{6070EE84-BF2D-42CB-8180-95A688C9E5F8}" destId="{3C0E8CFF-A232-4439-9628-2C53B8A9414E}" srcOrd="9" destOrd="0" presId="urn:microsoft.com/office/officeart/2008/layout/VerticalCurvedList"/>
    <dgm:cxn modelId="{38E4C442-4BC4-48DE-ACCB-D5FCDDF7E0BC}" type="presParOf" srcId="{6070EE84-BF2D-42CB-8180-95A688C9E5F8}" destId="{65395307-CD57-4565-953B-C3F06F60C795}" srcOrd="10" destOrd="0" presId="urn:microsoft.com/office/officeart/2008/layout/VerticalCurvedList"/>
    <dgm:cxn modelId="{3BF9D824-1983-4F91-A85E-5EF3F1E06AD1}" type="presParOf" srcId="{65395307-CD57-4565-953B-C3F06F60C795}" destId="{914FC244-7B80-465E-B82D-20FD647A6412}" srcOrd="0" destOrd="0" presId="urn:microsoft.com/office/officeart/2008/layout/VerticalCurvedList"/>
    <dgm:cxn modelId="{E6CFFCB6-EB6C-4FF0-9B56-E8F41062E55A}" type="presParOf" srcId="{6070EE84-BF2D-42CB-8180-95A688C9E5F8}" destId="{6ACD38FF-C4F0-42B9-A8F2-96C716F40645}" srcOrd="11" destOrd="0" presId="urn:microsoft.com/office/officeart/2008/layout/VerticalCurvedList"/>
    <dgm:cxn modelId="{A1299F42-8F9A-4432-9F9F-9BADC996258B}" type="presParOf" srcId="{6070EE84-BF2D-42CB-8180-95A688C9E5F8}" destId="{1F6A8089-445F-4291-AF30-F0D6E4F9D12D}" srcOrd="12" destOrd="0" presId="urn:microsoft.com/office/officeart/2008/layout/VerticalCurvedList"/>
    <dgm:cxn modelId="{2610CD10-A053-487B-8920-F8FFC2F9739B}" type="presParOf" srcId="{1F6A8089-445F-4291-AF30-F0D6E4F9D12D}" destId="{F5E04DA5-2E34-4507-A4F8-11AF222ED427}" srcOrd="0" destOrd="0" presId="urn:microsoft.com/office/officeart/2008/layout/VerticalCurvedList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3214686"/>
            <a:ext cx="7715304" cy="571504"/>
          </a:xfrm>
        </p:spPr>
        <p:txBody>
          <a:bodyPr>
            <a:noAutofit/>
          </a:bodyPr>
          <a:lstStyle/>
          <a:p>
            <a:pPr algn="ctr"/>
            <a:r>
              <a:rPr lang="ru-RU" dirty="0" smtClean="0"/>
              <a:t>Секрет развития личностного потенциала: </a:t>
            </a:r>
          </a:p>
          <a:p>
            <a:pPr algn="ctr"/>
            <a:r>
              <a:rPr lang="ru-RU" dirty="0" smtClean="0"/>
              <a:t>«А за что ты меня любишь? – Просто так!»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428605"/>
            <a:ext cx="8229600" cy="1643073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 Реализация проекта </a:t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 «Адресная методическая помощь (500+)» </a:t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 в 2021 году 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4297" t="15278" r="63672" b="65972"/>
          <a:stretch>
            <a:fillRect/>
          </a:stretch>
        </p:blipFill>
        <p:spPr bwMode="auto">
          <a:xfrm>
            <a:off x="214282" y="214290"/>
            <a:ext cx="1518719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35938" t="13195" r="23046" b="6944"/>
          <a:stretch>
            <a:fillRect/>
          </a:stretch>
        </p:blipFill>
        <p:spPr bwMode="auto">
          <a:xfrm>
            <a:off x="8286776" y="214290"/>
            <a:ext cx="65226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1214414" y="5857892"/>
            <a:ext cx="6858000" cy="533400"/>
          </a:xfrm>
          <a:prstGeom prst="rect">
            <a:avLst/>
          </a:prstGeom>
        </p:spPr>
        <p:txBody>
          <a:bodyPr vert="horz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3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муниципальное автономное общеобразовательное учреждение основная школа № 5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3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г. Бор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4357694"/>
            <a:ext cx="1285884" cy="1025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Краткая справка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138854643"/>
              </p:ext>
            </p:extLst>
          </p:nvPr>
        </p:nvGraphicFramePr>
        <p:xfrm>
          <a:off x="2500298" y="1571612"/>
          <a:ext cx="6500826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C:\Users\Admin\Desktop\школа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857496"/>
            <a:ext cx="2809809" cy="2107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Рисковый профиль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785786" y="1571612"/>
          <a:ext cx="7572430" cy="4429157"/>
        </p:xfrm>
        <a:graphic>
          <a:graphicData uri="http://schemas.openxmlformats.org/drawingml/2006/table">
            <a:tbl>
              <a:tblPr/>
              <a:tblGrid>
                <a:gridCol w="428629"/>
                <a:gridCol w="1643074"/>
                <a:gridCol w="3143271"/>
                <a:gridCol w="857256"/>
                <a:gridCol w="853288"/>
                <a:gridCol w="646912"/>
              </a:tblGrid>
              <a:tr h="391452">
                <a:tc gridSpan="6">
                  <a:txBody>
                    <a:bodyPr/>
                    <a:lstStyle/>
                    <a:p>
                      <a:pPr marL="1381125" marR="1380490" algn="ctr">
                        <a:spcBef>
                          <a:spcPts val="49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ОЦЕНКА</a:t>
                      </a:r>
                      <a:r>
                        <a:rPr lang="en-US" sz="1200" b="1" spc="-45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РИСКОВ</a:t>
                      </a:r>
                      <a:r>
                        <a:rPr lang="en-US" sz="1200" b="1" spc="-3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ОБЩЕОБРАЗОВАТЕЛЬНОЙ</a:t>
                      </a:r>
                      <a:r>
                        <a:rPr lang="en-US" sz="1200" b="1" spc="-3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ОРГАНИЗАЦИИ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0931">
                <a:tc gridSpan="6">
                  <a:txBody>
                    <a:bodyPr/>
                    <a:lstStyle/>
                    <a:p>
                      <a:pPr marL="67945" algn="ctr">
                        <a:lnSpc>
                          <a:spcPts val="1275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Муниципальное</a:t>
                      </a:r>
                      <a:r>
                        <a:rPr lang="ru-RU" sz="1200" spc="-2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бюджетное</a:t>
                      </a:r>
                      <a:r>
                        <a:rPr lang="ru-RU" sz="1200" spc="-2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общеобразовательное</a:t>
                      </a:r>
                      <a:r>
                        <a:rPr lang="ru-RU" sz="1200" spc="-5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учреждение</a:t>
                      </a:r>
                      <a:r>
                        <a:rPr lang="ru-RU" sz="1200" spc="-2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основная</a:t>
                      </a:r>
                      <a:r>
                        <a:rPr lang="ru-RU" sz="1200" spc="-15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школа</a:t>
                      </a:r>
                      <a:r>
                        <a:rPr lang="ru-RU" sz="1200" spc="-15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№</a:t>
                      </a:r>
                      <a:r>
                        <a:rPr lang="ru-RU" sz="1200" spc="-2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022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16560">
                        <a:spcBef>
                          <a:spcPts val="55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фактор</a:t>
                      </a:r>
                      <a:r>
                        <a:rPr lang="en-US" sz="1200" spc="-1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риска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30910">
                        <a:spcBef>
                          <a:spcPts val="55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параметры</a:t>
                      </a:r>
                      <a:r>
                        <a:rPr lang="en-US" sz="1200" spc="-2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анализа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1600" marR="89535" algn="ctr">
                        <a:spcBef>
                          <a:spcPts val="55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результат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9390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ед</a:t>
                      </a: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61290">
                        <a:lnSpc>
                          <a:spcPts val="1075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изм</a:t>
                      </a: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6840" marR="95885" algn="ctr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фиксация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16840" marR="95885" algn="ctr">
                        <a:lnSpc>
                          <a:spcPts val="1075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риска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70">
                <a:tc rowSpan="3">
                  <a:txBody>
                    <a:bodyPr/>
                    <a:lstStyle/>
                    <a:p>
                      <a:pPr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635" algn="ctr">
                        <a:lnSpc>
                          <a:spcPts val="106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71755" marR="544195">
                        <a:spcAft>
                          <a:spcPts val="0"/>
                        </a:spcAft>
                      </a:pPr>
                      <a:r>
                        <a:rPr lang="en-US" sz="1200" b="1" dirty="0" err="1">
                          <a:latin typeface="Calibri"/>
                          <a:ea typeface="Calibri"/>
                          <a:cs typeface="Times New Roman"/>
                        </a:rPr>
                        <a:t>Низкая</a:t>
                      </a:r>
                      <a:r>
                        <a:rPr lang="en-US" sz="1200" b="1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b="1" dirty="0" err="1">
                          <a:latin typeface="Calibri"/>
                          <a:ea typeface="Calibri"/>
                          <a:cs typeface="Times New Roman"/>
                        </a:rPr>
                        <a:t>учебная</a:t>
                      </a:r>
                      <a:r>
                        <a:rPr lang="en-US" sz="1200" b="1" spc="-23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b="1" dirty="0" err="1">
                          <a:latin typeface="Calibri"/>
                          <a:ea typeface="Calibri"/>
                          <a:cs typeface="Times New Roman"/>
                        </a:rPr>
                        <a:t>мотивация</a:t>
                      </a:r>
                      <a:r>
                        <a:rPr lang="en-US" sz="1200" b="1" spc="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b="1" dirty="0" err="1">
                          <a:latin typeface="Calibri"/>
                          <a:ea typeface="Calibri"/>
                          <a:cs typeface="Times New Roman"/>
                        </a:rPr>
                        <a:t>обучающихся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Оценка</a:t>
                      </a:r>
                      <a:r>
                        <a:rPr lang="en-US" sz="1200" spc="-2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мотивации</a:t>
                      </a:r>
                      <a:r>
                        <a:rPr lang="en-US" sz="1200" spc="-3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обучающихся</a:t>
                      </a:r>
                      <a:r>
                        <a:rPr lang="en-US" sz="1200" spc="-1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учителями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01600" marR="86360"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47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94615" marR="67945"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балл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23495"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*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</a:tr>
              <a:tr h="419738">
                <a:tc vMerge="1">
                  <a:txBody>
                    <a:bodyPr/>
                    <a:lstStyle/>
                    <a:p>
                      <a:pPr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71755" marR="544195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ts val="1115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Уровень</a:t>
                      </a:r>
                      <a:r>
                        <a:rPr lang="ru-RU" sz="1200" spc="-2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мотивации</a:t>
                      </a:r>
                      <a:r>
                        <a:rPr lang="ru-RU" sz="1200" spc="-3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обучающихся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71120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(по</a:t>
                      </a:r>
                      <a:r>
                        <a:rPr lang="ru-RU" sz="1200" spc="-2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ответам</a:t>
                      </a:r>
                      <a:r>
                        <a:rPr lang="ru-RU" sz="1200" spc="-1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обучающихся)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01600" marR="86360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60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94615" marR="67945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балл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</a:tr>
              <a:tr h="459893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Учет</a:t>
                      </a:r>
                      <a:r>
                        <a:rPr lang="ru-RU" sz="1200" spc="-2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индивидуальных</a:t>
                      </a:r>
                      <a:r>
                        <a:rPr lang="ru-RU" sz="1200" spc="-2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возможностей</a:t>
                      </a:r>
                      <a:r>
                        <a:rPr lang="ru-RU" sz="1200" spc="-2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  <a:r>
                        <a:rPr lang="ru-RU" sz="1200" spc="-1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учебном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71120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процессе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01600" marR="86360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55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94615" marR="67945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балл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</a:tr>
              <a:tr h="417913">
                <a:tc rowSpan="3">
                  <a:txBody>
                    <a:bodyPr/>
                    <a:lstStyle/>
                    <a:p>
                      <a:pPr marL="635" algn="ctr">
                        <a:spcBef>
                          <a:spcPts val="56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71755" marR="201930">
                        <a:spcAft>
                          <a:spcPts val="0"/>
                        </a:spcAft>
                      </a:pPr>
                      <a:r>
                        <a:rPr lang="en-US" sz="1200" b="1" dirty="0" err="1">
                          <a:latin typeface="Calibri"/>
                          <a:ea typeface="Calibri"/>
                          <a:cs typeface="Times New Roman"/>
                        </a:rPr>
                        <a:t>Пониженный</a:t>
                      </a:r>
                      <a:r>
                        <a:rPr lang="en-US" sz="1200" b="1" spc="-6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b="1" dirty="0" err="1" smtClean="0">
                          <a:latin typeface="Calibri"/>
                          <a:ea typeface="Calibri"/>
                          <a:cs typeface="Times New Roman"/>
                        </a:rPr>
                        <a:t>уровень</a:t>
                      </a:r>
                      <a:r>
                        <a:rPr lang="ru-RU" sz="12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b="1" spc="-235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b="1" dirty="0" err="1">
                          <a:latin typeface="Calibri"/>
                          <a:ea typeface="Calibri"/>
                          <a:cs typeface="Times New Roman"/>
                        </a:rPr>
                        <a:t>школьного</a:t>
                      </a:r>
                      <a:r>
                        <a:rPr lang="en-US" sz="1200" b="1" spc="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b="1" dirty="0" err="1">
                          <a:latin typeface="Calibri"/>
                          <a:ea typeface="Calibri"/>
                          <a:cs typeface="Times New Roman"/>
                        </a:rPr>
                        <a:t>благополучия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ts val="111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Ситуации</a:t>
                      </a:r>
                      <a:r>
                        <a:rPr lang="ru-RU" sz="1200" spc="-2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конфликтов</a:t>
                      </a:r>
                      <a:r>
                        <a:rPr lang="ru-RU" sz="1200" spc="-1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и</a:t>
                      </a:r>
                      <a:r>
                        <a:rPr lang="ru-RU" sz="1200" spc="-2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 err="1">
                          <a:latin typeface="Calibri"/>
                          <a:ea typeface="Calibri"/>
                          <a:cs typeface="Times New Roman"/>
                        </a:rPr>
                        <a:t>буллинга</a:t>
                      </a:r>
                      <a:r>
                        <a:rPr lang="ru-RU" sz="1200" spc="-1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  <a:r>
                        <a:rPr lang="ru-RU" sz="1200" spc="-2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школе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71120">
                        <a:lnSpc>
                          <a:spcPts val="108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по</a:t>
                      </a:r>
                      <a:r>
                        <a:rPr lang="en-US" sz="1200" spc="-2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ответам</a:t>
                      </a:r>
                      <a:r>
                        <a:rPr lang="en-US" sz="1200" spc="-1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обучающихся</a:t>
                      </a: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01600" marR="86360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34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94615" marR="67945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балл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23495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*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</a:tr>
              <a:tr h="419738">
                <a:tc vMerge="1">
                  <a:txBody>
                    <a:bodyPr/>
                    <a:lstStyle/>
                    <a:p>
                      <a:pPr marL="635" algn="ctr">
                        <a:spcBef>
                          <a:spcPts val="565"/>
                        </a:spcBef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ts val="1115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Отношения</a:t>
                      </a:r>
                      <a:r>
                        <a:rPr lang="ru-RU" sz="1200" spc="-25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  <a:r>
                        <a:rPr lang="ru-RU" sz="1200" spc="-25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педагогическом</a:t>
                      </a:r>
                      <a:r>
                        <a:rPr lang="ru-RU" sz="1200" spc="-2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коллективе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71120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(по</a:t>
                      </a:r>
                      <a:r>
                        <a:rPr lang="ru-RU" sz="1200" spc="-25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ответам</a:t>
                      </a:r>
                      <a:r>
                        <a:rPr lang="ru-RU" sz="1200" spc="-1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учителей)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01600" marR="86360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77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94615" marR="67945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балл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</a:tr>
              <a:tr h="419738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ts val="1115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Доля</a:t>
                      </a:r>
                      <a:r>
                        <a:rPr lang="ru-RU" sz="1200" spc="-25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обучающихся,</a:t>
                      </a:r>
                      <a:r>
                        <a:rPr lang="ru-RU" sz="1200" spc="-2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столкнувшихся</a:t>
                      </a:r>
                      <a:r>
                        <a:rPr lang="ru-RU" sz="1200" spc="-2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с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71120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несправедливым</a:t>
                      </a:r>
                      <a:r>
                        <a:rPr lang="ru-RU" sz="1200" spc="-2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отношением</a:t>
                      </a:r>
                      <a:r>
                        <a:rPr lang="ru-RU" sz="1200" spc="-2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учителей</a:t>
                      </a:r>
                      <a:r>
                        <a:rPr lang="ru-RU" sz="1200" spc="-15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к</a:t>
                      </a:r>
                      <a:r>
                        <a:rPr lang="ru-RU" sz="1200" spc="-25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>
                          <a:latin typeface="Calibri"/>
                          <a:ea typeface="Calibri"/>
                          <a:cs typeface="Times New Roman"/>
                        </a:rPr>
                        <a:t>себе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 marL="27940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%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CC"/>
                    </a:solidFill>
                  </a:tcPr>
                </a:tc>
              </a:tr>
              <a:tr h="419738">
                <a:tc rowSpan="2">
                  <a:txBody>
                    <a:bodyPr/>
                    <a:lstStyle/>
                    <a:p>
                      <a:pPr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635" algn="ctr"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3D4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7175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Calibri"/>
                          <a:ea typeface="Calibri"/>
                          <a:cs typeface="Times New Roman"/>
                        </a:rPr>
                        <a:t>Низкий</a:t>
                      </a:r>
                      <a:r>
                        <a:rPr lang="ru-RU" sz="1200" b="1" spc="-3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latin typeface="Calibri"/>
                          <a:ea typeface="Calibri"/>
                          <a:cs typeface="Times New Roman"/>
                        </a:rPr>
                        <a:t>уровень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71755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Calibri"/>
                          <a:ea typeface="Calibri"/>
                          <a:cs typeface="Times New Roman"/>
                        </a:rPr>
                        <a:t>дисциплины</a:t>
                      </a:r>
                      <a:r>
                        <a:rPr lang="ru-RU" sz="1200" b="1" spc="-1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  <a:r>
                        <a:rPr lang="ru-RU" sz="1200" b="1" spc="-1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latin typeface="Calibri"/>
                          <a:ea typeface="Calibri"/>
                          <a:cs typeface="Times New Roman"/>
                        </a:rPr>
                        <a:t>классе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3D4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ts val="1115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Частота</a:t>
                      </a:r>
                      <a:r>
                        <a:rPr lang="ru-RU" sz="1200" spc="-3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нарушения</a:t>
                      </a:r>
                      <a:r>
                        <a:rPr lang="ru-RU" sz="1200" spc="-3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дисциплины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71120">
                        <a:lnSpc>
                          <a:spcPts val="1085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(по</a:t>
                      </a:r>
                      <a:r>
                        <a:rPr lang="ru-RU" sz="1200" spc="-2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ответам</a:t>
                      </a:r>
                      <a:r>
                        <a:rPr lang="ru-RU" sz="1200" spc="-1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обучающихся)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3D4"/>
                    </a:solidFill>
                  </a:tcPr>
                </a:tc>
                <a:tc>
                  <a:txBody>
                    <a:bodyPr/>
                    <a:lstStyle/>
                    <a:p>
                      <a:pPr marL="101600" marR="86360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25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3D4"/>
                    </a:solidFill>
                  </a:tcPr>
                </a:tc>
                <a:tc>
                  <a:txBody>
                    <a:bodyPr/>
                    <a:lstStyle/>
                    <a:p>
                      <a:pPr marL="94615" marR="67945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latin typeface="Calibri"/>
                          <a:ea typeface="Calibri"/>
                          <a:cs typeface="Times New Roman"/>
                        </a:rPr>
                        <a:t>балл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3D4"/>
                    </a:solidFill>
                  </a:tcPr>
                </a:tc>
                <a:tc>
                  <a:txBody>
                    <a:bodyPr/>
                    <a:lstStyle/>
                    <a:p>
                      <a:pPr marL="23495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*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3D4"/>
                    </a:solidFill>
                  </a:tcPr>
                </a:tc>
              </a:tr>
              <a:tr h="4179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ts val="111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Оценка</a:t>
                      </a:r>
                      <a:r>
                        <a:rPr lang="ru-RU" sz="1200" spc="-1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уровня</a:t>
                      </a:r>
                      <a:r>
                        <a:rPr lang="ru-RU" sz="1200" spc="-2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дисциплины</a:t>
                      </a:r>
                      <a:r>
                        <a:rPr lang="ru-RU" sz="1200" spc="-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  <a:r>
                        <a:rPr lang="ru-RU" sz="1200" spc="-2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школе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71120">
                        <a:lnSpc>
                          <a:spcPts val="108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(по</a:t>
                      </a:r>
                      <a:r>
                        <a:rPr lang="ru-RU" sz="1200" spc="-2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ответам</a:t>
                      </a:r>
                      <a:r>
                        <a:rPr lang="ru-RU" sz="1200" spc="-1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Calibri"/>
                          <a:ea typeface="Calibri"/>
                          <a:cs typeface="Times New Roman"/>
                        </a:rPr>
                        <a:t>учителей)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3D4"/>
                    </a:solidFill>
                  </a:tcPr>
                </a:tc>
                <a:tc>
                  <a:txBody>
                    <a:bodyPr/>
                    <a:lstStyle/>
                    <a:p>
                      <a:pPr marL="101600" marR="86360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55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3D4"/>
                    </a:solidFill>
                  </a:tcPr>
                </a:tc>
                <a:tc>
                  <a:txBody>
                    <a:bodyPr/>
                    <a:lstStyle/>
                    <a:p>
                      <a:pPr marL="94615" marR="67945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Times New Roman"/>
                        </a:rPr>
                        <a:t>балл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3D4"/>
                    </a:solidFill>
                  </a:tcPr>
                </a:tc>
                <a:tc>
                  <a:txBody>
                    <a:bodyPr/>
                    <a:lstStyle/>
                    <a:p>
                      <a:pPr marL="23495" algn="ctr">
                        <a:spcBef>
                          <a:spcPts val="54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Times New Roman"/>
                        </a:rPr>
                        <a:t>*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3D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Корпоративное обучение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r>
              <a:rPr lang="ru-RU" b="1" dirty="0" smtClean="0"/>
              <a:t>Дополнительная профессиональная </a:t>
            </a: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программа повышения квалификации </a:t>
            </a:r>
            <a:endParaRPr lang="ru-RU" dirty="0" smtClean="0"/>
          </a:p>
          <a:p>
            <a:pPr algn="ctr">
              <a:buNone/>
            </a:pPr>
            <a:r>
              <a:rPr lang="ru-RU" dirty="0" smtClean="0"/>
              <a:t>«Развитие личностного потенциала в системе взаимодействия ключевых участников образовательных отношений»</a:t>
            </a:r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82422" t="15972" r="9375" b="75694"/>
          <a:stretch>
            <a:fillRect/>
          </a:stretch>
        </p:blipFill>
        <p:spPr bwMode="auto">
          <a:xfrm>
            <a:off x="4000496" y="1928802"/>
            <a:ext cx="1500198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23828" t="17361" r="64063" b="76388"/>
          <a:stretch>
            <a:fillRect/>
          </a:stretch>
        </p:blipFill>
        <p:spPr bwMode="auto">
          <a:xfrm>
            <a:off x="1142976" y="2000240"/>
            <a:ext cx="2214578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8" name="Picture 4" descr="Нижегородский институт развития образования - лауреат конкурса «Лучшие учебные центры Российской Федерации»"/>
          <p:cNvPicPr>
            <a:picLocks noChangeAspect="1" noChangeArrowheads="1"/>
          </p:cNvPicPr>
          <p:nvPr/>
        </p:nvPicPr>
        <p:blipFill>
          <a:blip r:embed="rId3"/>
          <a:srcRect l="9575" t="6410" r="26595" b="3845"/>
          <a:stretch>
            <a:fillRect/>
          </a:stretch>
        </p:blipFill>
        <p:spPr bwMode="auto">
          <a:xfrm>
            <a:off x="6143636" y="1928802"/>
            <a:ext cx="1224651" cy="857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1172" t="27084" r="63844" b="35277"/>
          <a:stretch>
            <a:fillRect/>
          </a:stretch>
        </p:blipFill>
        <p:spPr bwMode="auto">
          <a:xfrm>
            <a:off x="285720" y="1571612"/>
            <a:ext cx="4143404" cy="2980317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007A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 l="20572" t="28472" r="26106" b="11220"/>
          <a:stretch>
            <a:fillRect/>
          </a:stretch>
        </p:blipFill>
        <p:spPr bwMode="auto">
          <a:xfrm>
            <a:off x="4572000" y="1643050"/>
            <a:ext cx="4228139" cy="2689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428596" y="4565065"/>
            <a:ext cx="8274912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13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- Низкий уровень интенсивности показывает необходимость изменения форм общения участников образовательных отношений</a:t>
            </a:r>
          </a:p>
          <a:p>
            <a:pPr algn="just"/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- Низкая активность требует от всех участников образовательных отношений общей вовлеченности в школьную жизнь</a:t>
            </a:r>
          </a:p>
          <a:p>
            <a:pPr algn="just">
              <a:buFontTx/>
              <a:buChar char="-"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Отсутствие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эмоциональности в образовательной среде указывает на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несформированность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>
                <a:latin typeface="Times New Roman" pitchFamily="18" charset="0"/>
                <a:cs typeface="Times New Roman" pitchFamily="18" charset="0"/>
              </a:rPr>
              <a:t>этико-эстетической </a:t>
            </a:r>
            <a:r>
              <a:rPr lang="ru-RU" sz="1300" smtClean="0">
                <a:latin typeface="Times New Roman" pitchFamily="18" charset="0"/>
                <a:cs typeface="Times New Roman" pitchFamily="18" charset="0"/>
              </a:rPr>
              <a:t>среды</a:t>
            </a:r>
            <a:endParaRPr lang="ru-RU" sz="1300" dirty="0"/>
          </a:p>
          <a:p>
            <a:endParaRPr lang="ru-RU" sz="1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Анализ развития </a:t>
            </a:r>
            <a:br>
              <a:rPr lang="ru-RU" dirty="0" smtClean="0"/>
            </a:br>
            <a:r>
              <a:rPr lang="ru-RU" dirty="0" smtClean="0"/>
              <a:t>личностных особенностей учащихся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По методике изучения мотивации обучения школьников (разработана </a:t>
            </a:r>
            <a:r>
              <a:rPr lang="ru-RU" dirty="0" err="1" smtClean="0"/>
              <a:t>Н.В.Калининой</a:t>
            </a:r>
            <a:r>
              <a:rPr lang="ru-RU" dirty="0" smtClean="0"/>
              <a:t>, М.И.Лукьяновой) </a:t>
            </a:r>
          </a:p>
          <a:p>
            <a:pPr>
              <a:buNone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преобладает внутренняя мотивация у 53% учащихся </a:t>
            </a:r>
          </a:p>
          <a:p>
            <a:pPr>
              <a:buFontTx/>
              <a:buChar char="-"/>
            </a:pPr>
            <a:r>
              <a:rPr lang="ru-RU" dirty="0" smtClean="0"/>
              <a:t>внешняя мотивации составляет у 0% учащихся</a:t>
            </a:r>
          </a:p>
          <a:p>
            <a:pPr>
              <a:buFontTx/>
              <a:buChar char="-"/>
            </a:pPr>
            <a:r>
              <a:rPr lang="ru-RU" dirty="0" smtClean="0"/>
              <a:t>стремление к успеху выявлено у 17% учащихся</a:t>
            </a:r>
          </a:p>
          <a:p>
            <a:pPr>
              <a:buFontTx/>
              <a:buChar char="-"/>
            </a:pPr>
            <a:r>
              <a:rPr lang="ru-RU" dirty="0" smtClean="0"/>
              <a:t>избегание неудач у 4% учащихся</a:t>
            </a:r>
          </a:p>
          <a:p>
            <a:pPr>
              <a:buFontTx/>
              <a:buChar char="-"/>
            </a:pPr>
            <a:r>
              <a:rPr lang="ru-RU" dirty="0" smtClean="0"/>
              <a:t>отсутствие в реализации мотивов у 12% учащихся</a:t>
            </a:r>
          </a:p>
          <a:p>
            <a:pPr>
              <a:buFontTx/>
              <a:buChar char="-"/>
            </a:pPr>
            <a:r>
              <a:rPr lang="ru-RU" dirty="0" smtClean="0"/>
              <a:t>реализация мотивов не выражена у 50% учащихся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Творческая лаборатория </a:t>
            </a:r>
            <a:br>
              <a:rPr lang="ru-RU" dirty="0" smtClean="0"/>
            </a:br>
            <a:r>
              <a:rPr lang="ru-RU" dirty="0" smtClean="0"/>
              <a:t>«Созвездие педагогов»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643050"/>
            <a:ext cx="8503920" cy="4572000"/>
          </a:xfrm>
        </p:spPr>
        <p:txBody>
          <a:bodyPr/>
          <a:lstStyle/>
          <a:p>
            <a:r>
              <a:rPr lang="ru-RU" dirty="0" smtClean="0"/>
              <a:t>Цикл семинаров по теме «Формирование мотивации на уроках и во внеурочное время»</a:t>
            </a:r>
          </a:p>
          <a:p>
            <a:r>
              <a:rPr lang="ru-RU" dirty="0" smtClean="0"/>
              <a:t>Общешкольное родительское собрание «</a:t>
            </a:r>
            <a:r>
              <a:rPr lang="ru-RU" dirty="0" err="1" smtClean="0"/>
              <a:t>Школа+семья</a:t>
            </a:r>
            <a:r>
              <a:rPr lang="ru-RU" dirty="0" smtClean="0"/>
              <a:t>: шаг навстречу»</a:t>
            </a:r>
          </a:p>
          <a:p>
            <a:r>
              <a:rPr lang="ru-RU" dirty="0" smtClean="0"/>
              <a:t>Общешкольное родительское собрание «Мотивация или как помочь ребенку полюбить учебу»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и задачи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14282" y="1785926"/>
          <a:ext cx="8786874" cy="3583232"/>
        </p:xfrm>
        <a:graphic>
          <a:graphicData uri="http://schemas.openxmlformats.org/drawingml/2006/table">
            <a:tbl>
              <a:tblPr/>
              <a:tblGrid>
                <a:gridCol w="1758816"/>
                <a:gridCol w="2683752"/>
                <a:gridCol w="4344306"/>
              </a:tblGrid>
              <a:tr h="285516">
                <a:tc>
                  <a:txBody>
                    <a:bodyPr/>
                    <a:lstStyle/>
                    <a:p>
                      <a:pPr marL="3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</a:rPr>
                        <a:t>Риски</a:t>
                      </a:r>
                    </a:p>
                    <a:p>
                      <a:pPr marL="3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4532" marR="44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Цели</a:t>
                      </a:r>
                    </a:p>
                  </a:txBody>
                  <a:tcPr marL="44532" marR="44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Задачи</a:t>
                      </a:r>
                    </a:p>
                  </a:txBody>
                  <a:tcPr marL="44532" marR="44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6512">
                <a:tc>
                  <a:txBody>
                    <a:bodyPr/>
                    <a:lstStyle/>
                    <a:p>
                      <a:pPr marL="360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Низкая мотивация обучающихся</a:t>
                      </a:r>
                    </a:p>
                  </a:txBody>
                  <a:tcPr marL="44532" marR="44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Цель 1 - повышение доли обучающихся 5-9 классов с высокой мотивацией к обучению на 10% к концу 2021 года средствами внеурочной деятельности.</a:t>
                      </a:r>
                    </a:p>
                  </a:txBody>
                  <a:tcPr marL="44532" marR="44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Провести диагностику уровня учебной мотивации обучающихся 5-9 классов, выявить ведущие мотивы.</a:t>
                      </a:r>
                    </a:p>
                    <a:p>
                      <a:pPr marL="360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Разработать программы внеурочной деятельности  в 5-9 классах и реализовать проекты «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</a:rPr>
                        <a:t>Проф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star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» и «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</a:rPr>
                        <a:t>Гагаринская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 смена: культурная и образовательная личность.</a:t>
                      </a:r>
                    </a:p>
                    <a:p>
                      <a:pPr marL="360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Провести корпоративное обучение и совершенствовать научно-методическую работу педагогов. Внедрить технологии, в которых высока степень активности обучающихся.</a:t>
                      </a:r>
                    </a:p>
                    <a:p>
                      <a:pPr marL="360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Провести диагностику промежуточных результатов изменения уровня учебной мотивации обучающихся 5-9 классов.</a:t>
                      </a:r>
                    </a:p>
                  </a:txBody>
                  <a:tcPr marL="44532" marR="44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и задачи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14282" y="1785926"/>
          <a:ext cx="8786874" cy="3583232"/>
        </p:xfrm>
        <a:graphic>
          <a:graphicData uri="http://schemas.openxmlformats.org/drawingml/2006/table">
            <a:tbl>
              <a:tblPr/>
              <a:tblGrid>
                <a:gridCol w="1758816"/>
                <a:gridCol w="2683752"/>
                <a:gridCol w="4344306"/>
              </a:tblGrid>
              <a:tr h="285516">
                <a:tc>
                  <a:txBody>
                    <a:bodyPr/>
                    <a:lstStyle/>
                    <a:p>
                      <a:pPr marL="3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</a:rPr>
                        <a:t>Риски</a:t>
                      </a:r>
                    </a:p>
                    <a:p>
                      <a:pPr marL="3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4532" marR="44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Цели</a:t>
                      </a:r>
                    </a:p>
                  </a:txBody>
                  <a:tcPr marL="44532" marR="44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Задачи</a:t>
                      </a:r>
                    </a:p>
                  </a:txBody>
                  <a:tcPr marL="44532" marR="44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6512">
                <a:tc>
                  <a:txBody>
                    <a:bodyPr/>
                    <a:lstStyle/>
                    <a:p>
                      <a:pPr marL="360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2. Пониженный 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уровень школьного благополучия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Цель 2 - повышение доли обучающихся и родителей, удовлетворенных качеством предоставления образовательных услуг к концу 2021 года через создание условий для формирования клубного уклада школьной жизни.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Провести анкетирование обучающихся и родителей по выявлению уровня воспитанности школьников.</a:t>
                      </a:r>
                    </a:p>
                    <a:p>
                      <a:pPr marL="360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Разработать нормативные документы по реализации проекта по духовно-нравственному развитию и повышению качества обучения учащихся в 5-9 классах «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</a:rPr>
                        <a:t>Гагаринская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 смена: культурная и образовательная личность».</a:t>
                      </a:r>
                    </a:p>
                    <a:p>
                      <a:pPr marL="360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Реализовать проект «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</a:rPr>
                        <a:t>Гагаринская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 смена: культурная и образовательная личность».</a:t>
                      </a:r>
                    </a:p>
                    <a:p>
                      <a:pPr marL="360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Провести анализ изменения уровня воспитанности обучающихся в 5-9 классах.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и задачи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14282" y="1785926"/>
          <a:ext cx="8786874" cy="3583232"/>
        </p:xfrm>
        <a:graphic>
          <a:graphicData uri="http://schemas.openxmlformats.org/drawingml/2006/table">
            <a:tbl>
              <a:tblPr/>
              <a:tblGrid>
                <a:gridCol w="1758816"/>
                <a:gridCol w="2683752"/>
                <a:gridCol w="4344306"/>
              </a:tblGrid>
              <a:tr h="285516">
                <a:tc>
                  <a:txBody>
                    <a:bodyPr/>
                    <a:lstStyle/>
                    <a:p>
                      <a:pPr marL="3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</a:rPr>
                        <a:t>Риски</a:t>
                      </a:r>
                    </a:p>
                    <a:p>
                      <a:pPr marL="3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4532" marR="44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Цели</a:t>
                      </a:r>
                    </a:p>
                  </a:txBody>
                  <a:tcPr marL="44532" marR="44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Задачи</a:t>
                      </a:r>
                    </a:p>
                  </a:txBody>
                  <a:tcPr marL="44532" marR="44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6512">
                <a:tc>
                  <a:txBody>
                    <a:bodyPr/>
                    <a:lstStyle/>
                    <a:p>
                      <a:pPr marL="360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</a:rPr>
                        <a:t>3. Низкий 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уровень дисциплины в классе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Цель 3 - снижение доли обучающихся 5-9 классов, нарушающих дисциплину на 10% к концу 2021 года средствами внеурочной деятельности.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Провести диагностику воспитанности обучающихся 5-9 классов, выявить основные причины нарушения дисциплины.</a:t>
                      </a:r>
                    </a:p>
                    <a:p>
                      <a:pPr marL="360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Разработать программы внеурочной деятельности  в 5-9 классах и реализовать проекты «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</a:rPr>
                        <a:t>Проф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star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» и «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</a:rPr>
                        <a:t>Гагаринская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 смена: культурная и образовательная личность.</a:t>
                      </a:r>
                    </a:p>
                    <a:p>
                      <a:pPr marL="360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Провести корпоративное обучение и совершенствовать научно-методическую работу педагогов. Внедрить технологии, в которых высока степень активности обучающихся.</a:t>
                      </a:r>
                    </a:p>
                    <a:p>
                      <a:pPr marL="360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Провести диагностику промежуточных результатов изменения уровня воспитанности обучающихся 5-9 классов.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Стратегические 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643050"/>
            <a:ext cx="8503920" cy="4572000"/>
          </a:xfrm>
        </p:spPr>
        <p:txBody>
          <a:bodyPr>
            <a:normAutofit/>
          </a:bodyPr>
          <a:lstStyle/>
          <a:p>
            <a:pPr lvl="0"/>
            <a:r>
              <a:rPr lang="ru-RU" sz="2200" dirty="0" smtClean="0"/>
              <a:t>Разработать и внедрить два проекта: </a:t>
            </a:r>
            <a:r>
              <a:rPr lang="ru-RU" sz="2200" dirty="0" err="1" smtClean="0"/>
              <a:t>Проф</a:t>
            </a:r>
            <a:r>
              <a:rPr lang="en-US" sz="2200" dirty="0" smtClean="0"/>
              <a:t>star </a:t>
            </a:r>
            <a:r>
              <a:rPr lang="ru-RU" sz="2200" dirty="0" smtClean="0"/>
              <a:t>и «</a:t>
            </a:r>
            <a:r>
              <a:rPr lang="ru-RU" sz="2200" dirty="0" err="1" smtClean="0"/>
              <a:t>Гагаринская</a:t>
            </a:r>
            <a:r>
              <a:rPr lang="ru-RU" sz="2200" dirty="0" smtClean="0"/>
              <a:t> смена: культурная и образованная личность»</a:t>
            </a:r>
          </a:p>
          <a:p>
            <a:pPr lvl="0"/>
            <a:r>
              <a:rPr lang="ru-RU" sz="2200" dirty="0" smtClean="0"/>
              <a:t>Открыть лаборатории профессиональных проб на базе школы</a:t>
            </a:r>
          </a:p>
          <a:p>
            <a:pPr lvl="0"/>
            <a:r>
              <a:rPr lang="ru-RU" sz="2200" dirty="0" smtClean="0"/>
              <a:t>Создать уголок Героя (экспозиция и парта в память о выпускнике, погибшем в боевых действиях)</a:t>
            </a:r>
          </a:p>
          <a:p>
            <a:pPr lvl="0"/>
            <a:r>
              <a:rPr lang="ru-RU" sz="2200" dirty="0" smtClean="0"/>
              <a:t>Открыть комнату РДШ, уголок </a:t>
            </a:r>
            <a:r>
              <a:rPr lang="ru-RU" sz="2200" dirty="0" err="1" smtClean="0"/>
              <a:t>Юнармии</a:t>
            </a:r>
            <a:endParaRPr lang="ru-RU" sz="2200" dirty="0" smtClean="0"/>
          </a:p>
          <a:p>
            <a:pPr lvl="0"/>
            <a:r>
              <a:rPr lang="ru-RU" sz="2200" dirty="0" smtClean="0"/>
              <a:t>Обновить школьный музей имени Гагарина (современный дизайн с применением цифровых технологий)</a:t>
            </a:r>
          </a:p>
          <a:p>
            <a:pPr lvl="0"/>
            <a:r>
              <a:rPr lang="ru-RU" sz="2200" dirty="0" smtClean="0"/>
              <a:t>Организовать взаимодействие с УДОД, </a:t>
            </a:r>
            <a:r>
              <a:rPr lang="ru-RU" sz="2200" dirty="0" err="1" smtClean="0"/>
              <a:t>СУЗами</a:t>
            </a:r>
            <a:r>
              <a:rPr lang="ru-RU" sz="2200" dirty="0" smtClean="0"/>
              <a:t>, ВУЗами города и области</a:t>
            </a:r>
          </a:p>
          <a:p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Взаимодействие с кураторами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Научно-методическая работа педагогов:</a:t>
            </a:r>
          </a:p>
          <a:p>
            <a:pPr>
              <a:buFontTx/>
              <a:buChar char="-"/>
            </a:pPr>
            <a:r>
              <a:rPr lang="ru-RU" dirty="0" smtClean="0"/>
              <a:t>Методический десант</a:t>
            </a:r>
          </a:p>
          <a:p>
            <a:pPr>
              <a:buFontTx/>
              <a:buChar char="-"/>
            </a:pPr>
            <a:r>
              <a:rPr lang="ru-RU" dirty="0" smtClean="0"/>
              <a:t>Системная работа творческой лаборатории «Созвездие педагогов» и проблемных групп педагогов по изучению и внедрению современных образовательных технологий</a:t>
            </a:r>
          </a:p>
          <a:p>
            <a:pPr>
              <a:buFontTx/>
              <a:buChar char="-"/>
            </a:pPr>
            <a:r>
              <a:rPr lang="ru-RU" dirty="0" err="1" smtClean="0"/>
              <a:t>Взаимопосещение</a:t>
            </a:r>
            <a:r>
              <a:rPr lang="ru-RU" dirty="0" smtClean="0"/>
              <a:t> уроков</a:t>
            </a:r>
          </a:p>
          <a:p>
            <a:pPr>
              <a:buFontTx/>
              <a:buChar char="-"/>
            </a:pPr>
            <a:r>
              <a:rPr lang="ru-RU" dirty="0" smtClean="0"/>
              <a:t>Дни открытых дверей </a:t>
            </a:r>
          </a:p>
          <a:p>
            <a:pPr>
              <a:buFontTx/>
              <a:buChar char="-"/>
            </a:pPr>
            <a:r>
              <a:rPr lang="ru-RU" dirty="0" smtClean="0"/>
              <a:t>Педагогический десант и методический автобус в лицей г. Бор </a:t>
            </a:r>
          </a:p>
          <a:p>
            <a:pPr>
              <a:buFontTx/>
              <a:buChar char="-"/>
            </a:pPr>
            <a:r>
              <a:rPr lang="ru-RU" dirty="0" smtClean="0"/>
              <a:t>Родительские собрания (классные) «Вот и стали мы на год взрослей»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реализации изменений в ОО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428596" y="1714488"/>
          <a:ext cx="8501154" cy="4598979"/>
        </p:xfrm>
        <a:graphic>
          <a:graphicData uri="http://schemas.openxmlformats.org/drawingml/2006/table">
            <a:tbl>
              <a:tblPr/>
              <a:tblGrid>
                <a:gridCol w="6215106"/>
                <a:gridCol w="2286048"/>
              </a:tblGrid>
              <a:tr h="209859">
                <a:tc>
                  <a:txBody>
                    <a:bodyPr/>
                    <a:lstStyle/>
                    <a:p>
                      <a:pPr marL="36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</a:rPr>
                        <a:t>Мероприятие 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2074" marR="120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</a:rPr>
                        <a:t>Сроки проведения 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12074" marR="120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0">
                <a:tc>
                  <a:txBody>
                    <a:bodyPr/>
                    <a:lstStyle/>
                    <a:p>
                      <a:pPr marL="36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Расширение сетевого взаимодействия школы </a:t>
                      </a:r>
                    </a:p>
                  </a:txBody>
                  <a:tcPr marL="12074" marR="120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Февраль –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</a:rPr>
                        <a:t>август</a:t>
                      </a:r>
                      <a:r>
                        <a:rPr lang="ru-RU" sz="1200" baseline="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</a:rPr>
                        <a:t>2021 </a:t>
                      </a: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г </a:t>
                      </a:r>
                    </a:p>
                  </a:txBody>
                  <a:tcPr marL="12074" marR="120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0">
                <a:tc>
                  <a:txBody>
                    <a:bodyPr/>
                    <a:lstStyle/>
                    <a:p>
                      <a:pPr marL="36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Внедрение технологий, в которых высока степень активности обучающихся, идет работа на развитие гибких компетенций </a:t>
                      </a:r>
                    </a:p>
                  </a:txBody>
                  <a:tcPr marL="12074" marR="120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Февраль 2021 – декабрь 2023 г </a:t>
                      </a:r>
                    </a:p>
                  </a:txBody>
                  <a:tcPr marL="12074" marR="120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0">
                <a:tc>
                  <a:txBody>
                    <a:bodyPr/>
                    <a:lstStyle/>
                    <a:p>
                      <a:pPr marL="36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Формирование клубного уклада школьной жизни: реализация проекта по духовно-нравственному развитию и повышению качества обучения учащихся «Гагаринская смена: культурная и образованная личность».</a:t>
                      </a:r>
                    </a:p>
                    <a:p>
                      <a:pPr marL="36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Реализация проекта «Проф</a:t>
                      </a:r>
                      <a:r>
                        <a:rPr lang="en-US" sz="1200">
                          <a:latin typeface="Times New Roman"/>
                          <a:ea typeface="Times New Roman"/>
                        </a:rPr>
                        <a:t>star</a:t>
                      </a:r>
                      <a:r>
                        <a:rPr lang="ru-RU" sz="1200">
                          <a:latin typeface="Times New Roman"/>
                          <a:ea typeface="Times New Roman"/>
                        </a:rPr>
                        <a:t>» через функционирование профессиональных лабораторий на базе школы:</a:t>
                      </a:r>
                      <a:r>
                        <a:rPr lang="ru-RU" sz="1200" kern="1200">
                          <a:solidFill>
                            <a:srgbClr val="006400"/>
                          </a:solidFill>
                          <a:latin typeface="Times New Roman"/>
                          <a:ea typeface="Fedra Sans Pro Light"/>
                        </a:rPr>
                        <a:t> </a:t>
                      </a:r>
                      <a:r>
                        <a:rPr lang="ru-RU" sz="1200">
                          <a:latin typeface="Times New Roman"/>
                          <a:ea typeface="Times New Roman"/>
                        </a:rPr>
                        <a:t>цифровая лаборатория, фотодело, швейное дело, флористика, ремесленное дело, телевидение, робототехника, черчение, музыкальное творчество и т.д.</a:t>
                      </a:r>
                    </a:p>
                  </a:txBody>
                  <a:tcPr marL="12074" marR="120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Февраль 2021 – декабрь 2023 г </a:t>
                      </a:r>
                    </a:p>
                  </a:txBody>
                  <a:tcPr marL="12074" marR="120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280">
                <a:tc>
                  <a:txBody>
                    <a:bodyPr/>
                    <a:lstStyle/>
                    <a:p>
                      <a:pPr marL="36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Создание в школе проектно – инициативного центра разновозрастного сотрудничества, где рождаются инициативы, направленные на преобразование окружающего социума и способы их воплощения </a:t>
                      </a:r>
                    </a:p>
                  </a:txBody>
                  <a:tcPr marL="12074" marR="120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Сентябрь 2021 – май 2022 г </a:t>
                      </a:r>
                    </a:p>
                  </a:txBody>
                  <a:tcPr marL="12074" marR="120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534400" cy="758952"/>
          </a:xfrm>
        </p:spPr>
        <p:txBody>
          <a:bodyPr>
            <a:noAutofit/>
          </a:bodyPr>
          <a:lstStyle/>
          <a:p>
            <a:r>
              <a:rPr lang="ru-RU" sz="2800" dirty="0" err="1" smtClean="0"/>
              <a:t>Полипроект</a:t>
            </a:r>
            <a:r>
              <a:rPr lang="ru-RU" sz="2800" dirty="0" smtClean="0"/>
              <a:t> «</a:t>
            </a:r>
            <a:r>
              <a:rPr lang="ru-RU" sz="2800" dirty="0" err="1" smtClean="0"/>
              <a:t>Гагаринская</a:t>
            </a:r>
            <a:r>
              <a:rPr lang="ru-RU" sz="2800" dirty="0" smtClean="0"/>
              <a:t> смена: культурная и образованная личность</a:t>
            </a:r>
            <a:r>
              <a:rPr lang="ru-RU" sz="2800" b="1" dirty="0" smtClean="0"/>
              <a:t>»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 l="23437" t="17465" r="22656" b="24305"/>
          <a:stretch>
            <a:fillRect/>
          </a:stretch>
        </p:blipFill>
        <p:spPr bwMode="auto">
          <a:xfrm>
            <a:off x="285720" y="1643050"/>
            <a:ext cx="8582645" cy="52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Полипроект</a:t>
            </a:r>
            <a:r>
              <a:rPr lang="ru-RU" dirty="0" smtClean="0"/>
              <a:t> «</a:t>
            </a:r>
            <a:r>
              <a:rPr lang="ru-RU" dirty="0" err="1" smtClean="0"/>
              <a:t>Проф</a:t>
            </a:r>
            <a:r>
              <a:rPr lang="en-US" dirty="0" smtClean="0"/>
              <a:t>star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 l="23437" t="20139" r="22656" b="27083"/>
          <a:stretch>
            <a:fillRect/>
          </a:stretch>
        </p:blipFill>
        <p:spPr bwMode="auto">
          <a:xfrm>
            <a:off x="0" y="1571588"/>
            <a:ext cx="9144001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794</TotalTime>
  <Words>986</Words>
  <PresentationFormat>Экран (4:3)</PresentationFormat>
  <Paragraphs>153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Официальная</vt:lpstr>
      <vt:lpstr> Реализация проекта   «Адресная методическая помощь (500+)»   в 2021 году </vt:lpstr>
      <vt:lpstr>Краткая справка</vt:lpstr>
      <vt:lpstr>Рисковый профиль</vt:lpstr>
      <vt:lpstr>Корпоративное обучение</vt:lpstr>
      <vt:lpstr>Слайд 5</vt:lpstr>
      <vt:lpstr> Анализ развития  личностных особенностей учащихся</vt:lpstr>
      <vt:lpstr>Творческая лаборатория  «Созвездие педагогов»</vt:lpstr>
      <vt:lpstr>Цели и задачи</vt:lpstr>
      <vt:lpstr>Цели и задачи</vt:lpstr>
      <vt:lpstr>Цели и задачи</vt:lpstr>
      <vt:lpstr>Стратегические задачи</vt:lpstr>
      <vt:lpstr>Взаимодействие с кураторами</vt:lpstr>
      <vt:lpstr>План реализации изменений в ОО</vt:lpstr>
      <vt:lpstr>Полипроект «Гагаринская смена: культурная и образованная личность»</vt:lpstr>
      <vt:lpstr>Полипроект «Профstar»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ems</cp:lastModifiedBy>
  <cp:revision>62</cp:revision>
  <dcterms:created xsi:type="dcterms:W3CDTF">2021-06-02T11:19:29Z</dcterms:created>
  <dcterms:modified xsi:type="dcterms:W3CDTF">2021-06-10T06:49:29Z</dcterms:modified>
</cp:coreProperties>
</file>