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75" r:id="rId4"/>
    <p:sldId id="276" r:id="rId5"/>
    <p:sldId id="277" r:id="rId6"/>
    <p:sldId id="278" r:id="rId7"/>
    <p:sldId id="27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4660"/>
  </p:normalViewPr>
  <p:slideViewPr>
    <p:cSldViewPr>
      <p:cViewPr>
        <p:scale>
          <a:sx n="70" d="100"/>
          <a:sy n="70" d="100"/>
        </p:scale>
        <p:origin x="-774" y="-72"/>
      </p:cViewPr>
      <p:guideLst>
        <p:guide orient="horz" pos="2160"/>
        <p:guide orient="horz" pos="1525"/>
        <p:guide orient="horz" pos="3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7" y="1"/>
            <a:ext cx="912043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152128"/>
          </a:xfrm>
        </p:spPr>
        <p:txBody>
          <a:bodyPr anchor="t" anchorCtr="0">
            <a:normAutofit/>
          </a:bodyPr>
          <a:lstStyle>
            <a:lvl1pPr>
              <a:defRPr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20938"/>
            <a:ext cx="8229600" cy="370522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4"/>
          <p:cNvSpPr txBox="1">
            <a:spLocks/>
          </p:cNvSpPr>
          <p:nvPr userDrawn="1"/>
        </p:nvSpPr>
        <p:spPr>
          <a:xfrm>
            <a:off x="179512" y="260648"/>
            <a:ext cx="8820000" cy="432048"/>
          </a:xfrm>
          <a:prstGeom prst="rect">
            <a:avLst/>
          </a:prstGeom>
          <a:solidFill>
            <a:srgbClr val="0070C0">
              <a:alpha val="50980"/>
            </a:srgbClr>
          </a:soli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b="1" smtClean="0"/>
              <a:t> Тема 2013:  ПРЕДПРИНИМАТЕЛЬСКИЕ ПРАКТИКИ, ДОСТУПНЫЕ ДЛЯ МОЛОДЕЖИ</a:t>
            </a:r>
            <a:endParaRPr lang="ru-RU" sz="1800" b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547664" y="448991"/>
            <a:ext cx="6192688" cy="132382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Конструкторская платформа</a:t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эффективных образовательных антропопрактик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763688" y="3364173"/>
            <a:ext cx="5824736" cy="105496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Региональный сравнительный семинар участников проектно-сетевого института инновационного образования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4867302" y="6155452"/>
            <a:ext cx="4168552" cy="64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ГБОУ ДПО НИРО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23-24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апреля 2013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01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1600" y="638390"/>
            <a:ext cx="7416824" cy="558122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>
                <a:solidFill>
                  <a:srgbClr val="C00000"/>
                </a:solidFill>
              </a:rPr>
              <a:t/>
            </a:r>
            <a:br>
              <a:rPr lang="ru-RU" i="1" dirty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>
                <a:solidFill>
                  <a:srgbClr val="C00000"/>
                </a:solidFill>
              </a:rPr>
              <a:t/>
            </a:r>
            <a:br>
              <a:rPr lang="ru-RU" i="1" dirty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1. Как </a:t>
            </a:r>
            <a:r>
              <a:rPr lang="ru-RU" i="1" dirty="0">
                <a:solidFill>
                  <a:srgbClr val="C00000"/>
                </a:solidFill>
              </a:rPr>
              <a:t>интегрировать образовательные </a:t>
            </a:r>
            <a:r>
              <a:rPr lang="ru-RU" i="1" dirty="0" err="1">
                <a:solidFill>
                  <a:srgbClr val="C00000"/>
                </a:solidFill>
              </a:rPr>
              <a:t>антропопрактики</a:t>
            </a:r>
            <a:r>
              <a:rPr lang="ru-RU" i="1" dirty="0">
                <a:solidFill>
                  <a:srgbClr val="C00000"/>
                </a:solidFill>
              </a:rPr>
              <a:t> в образовательный процесс массового образования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>? 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(23 апреля 2013) Блиц-игра «Экспертиза проектов»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2.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Размышления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о разговорах и действиях в сфере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инноваций: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  </a:t>
            </a:r>
            <a:r>
              <a:rPr lang="ru-RU" i="1" dirty="0">
                <a:solidFill>
                  <a:srgbClr val="C00000"/>
                </a:solidFill>
              </a:rPr>
              <a:t>Как увлечь </a:t>
            </a:r>
            <a:r>
              <a:rPr lang="ru-RU" i="1" dirty="0" smtClean="0">
                <a:solidFill>
                  <a:srgbClr val="C00000"/>
                </a:solidFill>
              </a:rPr>
              <a:t>педагога </a:t>
            </a:r>
            <a:r>
              <a:rPr lang="ru-RU" i="1" dirty="0">
                <a:solidFill>
                  <a:srgbClr val="C00000"/>
                </a:solidFill>
              </a:rPr>
              <a:t>образом </a:t>
            </a:r>
            <a:r>
              <a:rPr lang="ru-RU" i="1" dirty="0" smtClean="0">
                <a:solidFill>
                  <a:srgbClr val="C00000"/>
                </a:solidFill>
              </a:rPr>
              <a:t>«нового педагогического профессионализма»? или</a:t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Что </a:t>
            </a:r>
            <a:r>
              <a:rPr lang="ru-RU" i="1" dirty="0">
                <a:solidFill>
                  <a:srgbClr val="C00000"/>
                </a:solidFill>
              </a:rPr>
              <a:t>продвигаем в </a:t>
            </a:r>
            <a:r>
              <a:rPr lang="ru-RU" i="1" dirty="0" smtClean="0">
                <a:solidFill>
                  <a:srgbClr val="C00000"/>
                </a:solidFill>
              </a:rPr>
              <a:t>практике инновационного образования? Увлечение содержательно-</a:t>
            </a:r>
            <a:r>
              <a:rPr lang="ru-RU" i="1" dirty="0" err="1" smtClean="0">
                <a:solidFill>
                  <a:srgbClr val="C00000"/>
                </a:solidFill>
              </a:rPr>
              <a:t>деятельностным</a:t>
            </a:r>
            <a:r>
              <a:rPr lang="ru-RU" i="1" dirty="0" smtClean="0">
                <a:solidFill>
                  <a:srgbClr val="C00000"/>
                </a:solidFill>
              </a:rPr>
              <a:t> аспектом или погоня за показателями эффективного контракта? </a:t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(23 апреля 2013) Круглый стол с использованием Интернет-ресурсов.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3.Все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о ключевом факторе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инновационного образования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и воспитания: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i="1" dirty="0">
                <a:solidFill>
                  <a:srgbClr val="C00000"/>
                </a:solidFill>
              </a:rPr>
              <a:t>     Педагог + </a:t>
            </a:r>
            <a:r>
              <a:rPr lang="ru-RU" i="1" dirty="0" smtClean="0">
                <a:solidFill>
                  <a:srgbClr val="C00000"/>
                </a:solidFill>
              </a:rPr>
              <a:t>ОБУЧАЮЩИЙСЯ!  или </a:t>
            </a:r>
            <a:r>
              <a:rPr lang="ru-RU" i="1" dirty="0">
                <a:solidFill>
                  <a:srgbClr val="C00000"/>
                </a:solidFill>
              </a:rPr>
              <a:t>Эффективные модели </a:t>
            </a:r>
            <a:r>
              <a:rPr lang="ru-RU" i="1" dirty="0" smtClean="0">
                <a:solidFill>
                  <a:srgbClr val="C00000"/>
                </a:solidFill>
              </a:rPr>
              <a:t>проектирования, консультирования, сценирования, кураторства, </a:t>
            </a:r>
            <a:r>
              <a:rPr lang="ru-RU" i="1" dirty="0" err="1" smtClean="0">
                <a:solidFill>
                  <a:srgbClr val="C00000"/>
                </a:solidFill>
              </a:rPr>
              <a:t>тренерства</a:t>
            </a:r>
            <a:r>
              <a:rPr lang="ru-RU" i="1" dirty="0">
                <a:solidFill>
                  <a:srgbClr val="C00000"/>
                </a:solidFill>
              </a:rPr>
              <a:t>, </a:t>
            </a:r>
            <a:r>
              <a:rPr lang="ru-RU" i="1" dirty="0" err="1">
                <a:solidFill>
                  <a:srgbClr val="C00000"/>
                </a:solidFill>
              </a:rPr>
              <a:t>менторства</a:t>
            </a:r>
            <a:r>
              <a:rPr lang="ru-RU" i="1" dirty="0">
                <a:solidFill>
                  <a:srgbClr val="C00000"/>
                </a:solidFill>
              </a:rPr>
              <a:t>, </a:t>
            </a:r>
            <a:r>
              <a:rPr lang="ru-RU" i="1" dirty="0" err="1" smtClean="0">
                <a:solidFill>
                  <a:srgbClr val="C00000"/>
                </a:solidFill>
              </a:rPr>
              <a:t>тьюторства</a:t>
            </a:r>
            <a:r>
              <a:rPr lang="ru-RU" i="1" dirty="0" smtClean="0">
                <a:solidFill>
                  <a:srgbClr val="C00000"/>
                </a:solidFill>
              </a:rPr>
              <a:t> </a:t>
            </a:r>
            <a:r>
              <a:rPr lang="ru-RU" i="1" dirty="0">
                <a:solidFill>
                  <a:srgbClr val="C00000"/>
                </a:solidFill>
              </a:rPr>
              <a:t>и </a:t>
            </a:r>
            <a:r>
              <a:rPr lang="ru-RU" i="1" dirty="0" err="1" smtClean="0">
                <a:solidFill>
                  <a:srgbClr val="C00000"/>
                </a:solidFill>
              </a:rPr>
              <a:t>др</a:t>
            </a:r>
            <a:r>
              <a:rPr lang="ru-RU" dirty="0" smtClean="0">
                <a:solidFill>
                  <a:srgbClr val="C00000"/>
                </a:solidFill>
              </a:rPr>
              <a:t>? 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(24 апреля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2013) Проектно-проблемный семинар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900" dirty="0">
                <a:solidFill>
                  <a:srgbClr val="C00000"/>
                </a:solidFill>
              </a:rPr>
              <a:t/>
            </a:r>
            <a:br>
              <a:rPr lang="ru-RU" sz="900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>4</a:t>
            </a:r>
            <a:r>
              <a:rPr lang="ru-RU" dirty="0">
                <a:solidFill>
                  <a:srgbClr val="002060"/>
                </a:solidFill>
              </a:rPr>
              <a:t>. Барьеры на пути </a:t>
            </a:r>
            <a:r>
              <a:rPr lang="ru-RU" dirty="0" smtClean="0">
                <a:solidFill>
                  <a:srgbClr val="002060"/>
                </a:solidFill>
              </a:rPr>
              <a:t>внедрения образовательных антропопрактик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(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24 апреля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2013) Блиц-игра «Барьеры».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7452320" y="6381328"/>
            <a:ext cx="1584176" cy="3600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ГБОУ ДПО НИРО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918"/>
            <a:ext cx="8424936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Диалоги о доступной инфраструктуре для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инновационного развития образования</a:t>
            </a:r>
            <a:endParaRPr lang="ru-RU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204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5616" y="1268760"/>
            <a:ext cx="6336704" cy="374441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>1. Как </a:t>
            </a:r>
            <a:r>
              <a:rPr lang="ru-RU" i="1" dirty="0">
                <a:solidFill>
                  <a:srgbClr val="C00000"/>
                </a:solidFill>
              </a:rPr>
              <a:t>интегрировать образовательные </a:t>
            </a:r>
            <a:r>
              <a:rPr lang="ru-RU" i="1" dirty="0" err="1">
                <a:solidFill>
                  <a:srgbClr val="C00000"/>
                </a:solidFill>
              </a:rPr>
              <a:t>антропопрактики</a:t>
            </a:r>
            <a:r>
              <a:rPr lang="ru-RU" i="1" dirty="0">
                <a:solidFill>
                  <a:srgbClr val="C00000"/>
                </a:solidFill>
              </a:rPr>
              <a:t> в образовательный процесс массового образования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>? 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(23 апреля 2013) Блиц-игра «Экспертиза проектов»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КЕЙСЫ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1. Гуманитарная </a:t>
            </a:r>
            <a:r>
              <a:rPr lang="ru-RU" i="1" dirty="0" err="1" smtClean="0">
                <a:solidFill>
                  <a:srgbClr val="C00000"/>
                </a:solidFill>
              </a:rPr>
              <a:t>антропопрактика</a:t>
            </a:r>
            <a:r>
              <a:rPr lang="ru-RU" i="1" dirty="0" smtClean="0">
                <a:solidFill>
                  <a:srgbClr val="C00000"/>
                </a:solidFill>
              </a:rPr>
              <a:t> </a:t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2. Проектно-технологическая </a:t>
            </a:r>
            <a:r>
              <a:rPr lang="ru-RU" i="1" dirty="0" err="1" smtClean="0">
                <a:solidFill>
                  <a:srgbClr val="C00000"/>
                </a:solidFill>
              </a:rPr>
              <a:t>антропопрактика</a:t>
            </a:r>
            <a:r>
              <a:rPr lang="ru-RU" i="1" dirty="0" smtClean="0">
                <a:solidFill>
                  <a:srgbClr val="C00000"/>
                </a:solidFill>
              </a:rPr>
              <a:t> </a:t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3. Социально-экономическая </a:t>
            </a:r>
            <a:r>
              <a:rPr lang="ru-RU" i="1" dirty="0" err="1" smtClean="0">
                <a:solidFill>
                  <a:srgbClr val="C00000"/>
                </a:solidFill>
              </a:rPr>
              <a:t>антропопрактика</a:t>
            </a:r>
            <a:r>
              <a:rPr lang="ru-RU" i="1" dirty="0" smtClean="0">
                <a:solidFill>
                  <a:srgbClr val="C00000"/>
                </a:solidFill>
              </a:rPr>
              <a:t> </a:t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4. Организационно-управленческая </a:t>
            </a:r>
            <a:r>
              <a:rPr lang="ru-RU" i="1" dirty="0" err="1" smtClean="0">
                <a:solidFill>
                  <a:srgbClr val="C00000"/>
                </a:solidFill>
              </a:rPr>
              <a:t>антропопрактика</a:t>
            </a:r>
            <a:r>
              <a:rPr lang="ru-RU" i="1" dirty="0">
                <a:solidFill>
                  <a:srgbClr val="C00000"/>
                </a:solidFill>
              </a:rPr>
              <a:t/>
            </a:r>
            <a:br>
              <a:rPr lang="ru-RU" i="1" dirty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7452320" y="6381328"/>
            <a:ext cx="1584176" cy="3600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ГБОУ ДПО НИРО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918"/>
            <a:ext cx="8424936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Диалоги о доступной инфраструктуре для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инновационного развития образования</a:t>
            </a:r>
            <a:endParaRPr lang="ru-RU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945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638390"/>
            <a:ext cx="8712968" cy="588695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>
                <a:solidFill>
                  <a:srgbClr val="C00000"/>
                </a:solidFill>
              </a:rPr>
              <a:t/>
            </a:r>
            <a:br>
              <a:rPr lang="ru-RU" i="1" dirty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>
                <a:solidFill>
                  <a:srgbClr val="C00000"/>
                </a:solidFill>
              </a:rPr>
              <a:t/>
            </a:r>
            <a:br>
              <a:rPr lang="ru-RU" i="1" dirty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1. Как </a:t>
            </a:r>
            <a:r>
              <a:rPr lang="ru-RU" i="1" dirty="0">
                <a:solidFill>
                  <a:srgbClr val="C00000"/>
                </a:solidFill>
              </a:rPr>
              <a:t>интегрировать образовательные </a:t>
            </a:r>
            <a:r>
              <a:rPr lang="ru-RU" i="1" dirty="0" err="1">
                <a:solidFill>
                  <a:srgbClr val="C00000"/>
                </a:solidFill>
              </a:rPr>
              <a:t>антропопрактики</a:t>
            </a:r>
            <a:r>
              <a:rPr lang="ru-RU" i="1" dirty="0">
                <a:solidFill>
                  <a:srgbClr val="C00000"/>
                </a:solidFill>
              </a:rPr>
              <a:t> в образовательный процесс массового образования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>? 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(23 апреля 2013) Блиц-игра «Экспертиза проектов»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Команда общественных экспертов:</a:t>
            </a:r>
            <a:b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1. Родительская общественность </a:t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dirty="0" smtClean="0"/>
              <a:t>МБОУ СОШ № 174 г. Нижний Новгород </a:t>
            </a:r>
            <a:br>
              <a:rPr lang="ru-RU" dirty="0" smtClean="0"/>
            </a:br>
            <a:r>
              <a:rPr lang="ru-RU" dirty="0" smtClean="0"/>
              <a:t>МБОУ </a:t>
            </a:r>
            <a:r>
              <a:rPr lang="ru-RU" dirty="0"/>
              <a:t>СОШ № 44 с </a:t>
            </a:r>
            <a:r>
              <a:rPr lang="ru-RU" dirty="0" err="1"/>
              <a:t>углуб</a:t>
            </a:r>
            <a:r>
              <a:rPr lang="ru-RU" dirty="0"/>
              <a:t>. </a:t>
            </a:r>
            <a:r>
              <a:rPr lang="ru-RU" dirty="0" err="1"/>
              <a:t>изуч</a:t>
            </a:r>
            <a:r>
              <a:rPr lang="ru-RU" dirty="0"/>
              <a:t> </a:t>
            </a:r>
            <a:r>
              <a:rPr lang="ru-RU" dirty="0" err="1"/>
              <a:t>отдельн</a:t>
            </a:r>
            <a:r>
              <a:rPr lang="ru-RU" dirty="0"/>
              <a:t>. г. Н. </a:t>
            </a:r>
            <a:r>
              <a:rPr lang="ru-RU" dirty="0" smtClean="0"/>
              <a:t>Новгород</a:t>
            </a:r>
            <a:br>
              <a:rPr lang="ru-RU" dirty="0" smtClean="0"/>
            </a:br>
            <a:r>
              <a:rPr lang="ru-RU" dirty="0"/>
              <a:t>МБОУ СОШ </a:t>
            </a:r>
            <a:r>
              <a:rPr lang="ru-RU" dirty="0" smtClean="0"/>
              <a:t> с. Безводное</a:t>
            </a:r>
            <a:br>
              <a:rPr lang="ru-RU" dirty="0" smtClean="0"/>
            </a:br>
            <a:r>
              <a:rPr lang="ru-RU" dirty="0"/>
              <a:t>МБОУ лицей № 3 г. Кулебаки; </a:t>
            </a:r>
            <a:br>
              <a:rPr lang="ru-RU" dirty="0"/>
            </a:br>
            <a:r>
              <a:rPr lang="ru-RU" i="1" dirty="0" smtClean="0">
                <a:solidFill>
                  <a:srgbClr val="C00000"/>
                </a:solidFill>
              </a:rPr>
              <a:t>2. Ученическая общественность 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МБОУ </a:t>
            </a:r>
            <a:r>
              <a:rPr lang="ru-RU" dirty="0"/>
              <a:t>СОШ № 103 с </a:t>
            </a:r>
            <a:r>
              <a:rPr lang="ru-RU" dirty="0" err="1"/>
              <a:t>углуб</a:t>
            </a:r>
            <a:r>
              <a:rPr lang="ru-RU" dirty="0"/>
              <a:t>. изучен. отдельных предметов г. Н. Новгород </a:t>
            </a:r>
            <a:br>
              <a:rPr lang="ru-RU" dirty="0"/>
            </a:br>
            <a:r>
              <a:rPr lang="ru-RU" dirty="0" smtClean="0"/>
              <a:t>МБОУ  </a:t>
            </a:r>
            <a:r>
              <a:rPr lang="ru-RU" dirty="0"/>
              <a:t>СОШ № 9 с </a:t>
            </a:r>
            <a:r>
              <a:rPr lang="ru-RU" dirty="0" err="1"/>
              <a:t>улублен</a:t>
            </a:r>
            <a:r>
              <a:rPr lang="ru-RU" dirty="0"/>
              <a:t>. </a:t>
            </a:r>
            <a:r>
              <a:rPr lang="ru-RU" dirty="0" err="1"/>
              <a:t>изуч</a:t>
            </a:r>
            <a:r>
              <a:rPr lang="ru-RU" dirty="0"/>
              <a:t> отдел </a:t>
            </a:r>
            <a:r>
              <a:rPr lang="ru-RU" dirty="0" err="1"/>
              <a:t>предм</a:t>
            </a:r>
            <a:r>
              <a:rPr lang="ru-RU" dirty="0"/>
              <a:t> г. Павлово 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/>
              <a:t>МБОУ СОШ № 85 с </a:t>
            </a:r>
            <a:r>
              <a:rPr lang="ru-RU" dirty="0" err="1"/>
              <a:t>углуб</a:t>
            </a:r>
            <a:r>
              <a:rPr lang="ru-RU" dirty="0"/>
              <a:t>. изучением отдельных </a:t>
            </a:r>
            <a:r>
              <a:rPr lang="ru-RU" dirty="0" smtClean="0"/>
              <a:t>предметов </a:t>
            </a:r>
            <a:br>
              <a:rPr lang="ru-RU" dirty="0" smtClean="0"/>
            </a:br>
            <a:r>
              <a:rPr lang="ru-RU" dirty="0"/>
              <a:t>МБОУ СОШ № 2 с </a:t>
            </a:r>
            <a:r>
              <a:rPr lang="ru-RU" dirty="0" err="1"/>
              <a:t>углуб</a:t>
            </a:r>
            <a:r>
              <a:rPr lang="ru-RU" dirty="0"/>
              <a:t>. изучен. г. Дзержинск</a:t>
            </a:r>
            <a:br>
              <a:rPr lang="ru-RU" dirty="0"/>
            </a:br>
            <a:r>
              <a:rPr lang="ru-RU" i="1" dirty="0" smtClean="0">
                <a:solidFill>
                  <a:srgbClr val="C00000"/>
                </a:solidFill>
              </a:rPr>
              <a:t>3. Социальные партнеры ОУ 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/>
              <a:t>МБОУ </a:t>
            </a:r>
            <a:r>
              <a:rPr lang="ru-RU" dirty="0"/>
              <a:t>гимназия № 14 </a:t>
            </a:r>
            <a:r>
              <a:rPr lang="ru-RU" dirty="0" smtClean="0"/>
              <a:t>;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МБОУ лицей № 165 им. 65-летия «ГАЗ»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МБОУ СОШ № 91 с </a:t>
            </a:r>
            <a:r>
              <a:rPr lang="ru-RU" dirty="0" err="1"/>
              <a:t>углуб</a:t>
            </a:r>
            <a:r>
              <a:rPr lang="ru-RU" dirty="0"/>
              <a:t>. изучением отдельных </a:t>
            </a:r>
            <a:r>
              <a:rPr lang="ru-RU" dirty="0" smtClean="0"/>
              <a:t>предметов</a:t>
            </a:r>
            <a:br>
              <a:rPr lang="ru-RU" dirty="0" smtClean="0"/>
            </a:br>
            <a:r>
              <a:rPr lang="ru-RU" dirty="0"/>
              <a:t>МБОУ гимназия № 17 г. Нижний </a:t>
            </a:r>
            <a:r>
              <a:rPr lang="ru-RU" dirty="0" smtClean="0"/>
              <a:t>Новгород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 smtClean="0">
                <a:solidFill>
                  <a:srgbClr val="C00000"/>
                </a:solidFill>
              </a:rPr>
              <a:t>4. Команда научных экспертов 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(Н.Ю. Бармин, Г.А. Игнатьева, О.В. </a:t>
            </a:r>
            <a:r>
              <a:rPr lang="ru-RU" i="1" dirty="0" err="1" smtClean="0">
                <a:solidFill>
                  <a:schemeClr val="accent2">
                    <a:lumMod val="75000"/>
                  </a:schemeClr>
                </a:solidFill>
              </a:rPr>
              <a:t>Тулупова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b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А.С. </a:t>
            </a:r>
            <a:r>
              <a:rPr lang="ru-RU" i="1" dirty="0" err="1" smtClean="0">
                <a:solidFill>
                  <a:schemeClr val="accent2">
                    <a:lumMod val="75000"/>
                  </a:schemeClr>
                </a:solidFill>
              </a:rPr>
              <a:t>Мольков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, Е.В. Стародубцева и др.)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7452320" y="6381328"/>
            <a:ext cx="1584176" cy="3600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ГБОУ ДПО НИРО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918"/>
            <a:ext cx="8424936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Диалоги о доступной инфраструктуре для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инновационного развития образования</a:t>
            </a:r>
            <a:endParaRPr lang="ru-RU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945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63588" y="1772816"/>
            <a:ext cx="7416824" cy="444679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>
                <a:solidFill>
                  <a:srgbClr val="C00000"/>
                </a:solidFill>
              </a:rPr>
              <a:t/>
            </a:r>
            <a:br>
              <a:rPr lang="ru-RU" i="1" dirty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Размышления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о разговорах и действиях в сфере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инноваций: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  </a:t>
            </a:r>
            <a:r>
              <a:rPr lang="ru-RU" i="1" dirty="0">
                <a:solidFill>
                  <a:srgbClr val="C00000"/>
                </a:solidFill>
              </a:rPr>
              <a:t>Как увлечь </a:t>
            </a:r>
            <a:r>
              <a:rPr lang="ru-RU" i="1" dirty="0" smtClean="0">
                <a:solidFill>
                  <a:srgbClr val="C00000"/>
                </a:solidFill>
              </a:rPr>
              <a:t>педагога </a:t>
            </a:r>
            <a:r>
              <a:rPr lang="ru-RU" i="1" dirty="0">
                <a:solidFill>
                  <a:srgbClr val="C00000"/>
                </a:solidFill>
              </a:rPr>
              <a:t>образом </a:t>
            </a:r>
            <a:r>
              <a:rPr lang="ru-RU" i="1" dirty="0" smtClean="0">
                <a:solidFill>
                  <a:srgbClr val="C00000"/>
                </a:solidFill>
              </a:rPr>
              <a:t>«нового педагогического профессионализма»? или</a:t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Что </a:t>
            </a:r>
            <a:r>
              <a:rPr lang="ru-RU" i="1" dirty="0">
                <a:solidFill>
                  <a:srgbClr val="C00000"/>
                </a:solidFill>
              </a:rPr>
              <a:t>продвигаем в </a:t>
            </a:r>
            <a:r>
              <a:rPr lang="ru-RU" i="1" dirty="0" smtClean="0">
                <a:solidFill>
                  <a:srgbClr val="C00000"/>
                </a:solidFill>
              </a:rPr>
              <a:t>практике инновационного образования? Увлечение содержательно-</a:t>
            </a:r>
            <a:r>
              <a:rPr lang="ru-RU" i="1" dirty="0" err="1" smtClean="0">
                <a:solidFill>
                  <a:srgbClr val="C00000"/>
                </a:solidFill>
              </a:rPr>
              <a:t>деятельностным</a:t>
            </a:r>
            <a:r>
              <a:rPr lang="ru-RU" i="1" dirty="0" smtClean="0">
                <a:solidFill>
                  <a:srgbClr val="C00000"/>
                </a:solidFill>
              </a:rPr>
              <a:t> аспектом или погоня за показателями эффективного контракта? </a:t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(18 апреля 2013) Круглый стол с использованием Интернет-ресурсов.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Образовательный Интернет –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surfing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1. Кейс «Новый педагогический профессионализм»;</a:t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2. Кейс «Типы содержания инновационного образования»;</a:t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3. Кейс «Инновационные образовательные технологии»;</a:t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4. Кейс «Результаты и эффекты инновационного образования»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7452320" y="6381328"/>
            <a:ext cx="1584176" cy="3600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ГБОУ ДПО НИРО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918"/>
            <a:ext cx="8424936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Диалоги о доступной инфраструктуре для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инновационного развития образования</a:t>
            </a:r>
            <a:endParaRPr lang="ru-RU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945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1600" y="764704"/>
            <a:ext cx="7416824" cy="201622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>
                <a:solidFill>
                  <a:srgbClr val="C00000"/>
                </a:solidFill>
              </a:rPr>
              <a:t/>
            </a:r>
            <a:br>
              <a:rPr lang="ru-RU" i="1" dirty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>
                <a:solidFill>
                  <a:srgbClr val="C00000"/>
                </a:solidFill>
              </a:rPr>
              <a:t/>
            </a:r>
            <a:br>
              <a:rPr lang="ru-RU" i="1" dirty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Все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о ключевом факторе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инновационного образования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и воспитания: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i="1" dirty="0">
                <a:solidFill>
                  <a:srgbClr val="C00000"/>
                </a:solidFill>
              </a:rPr>
              <a:t>     Педагог + </a:t>
            </a:r>
            <a:r>
              <a:rPr lang="ru-RU" i="1" dirty="0" smtClean="0">
                <a:solidFill>
                  <a:srgbClr val="C00000"/>
                </a:solidFill>
              </a:rPr>
              <a:t>ОБУЧАЮЩИЙСЯ!  или </a:t>
            </a:r>
            <a:r>
              <a:rPr lang="ru-RU" i="1" dirty="0">
                <a:solidFill>
                  <a:srgbClr val="C00000"/>
                </a:solidFill>
              </a:rPr>
              <a:t>Эффективные модели </a:t>
            </a:r>
            <a:r>
              <a:rPr lang="ru-RU" i="1" dirty="0" smtClean="0">
                <a:solidFill>
                  <a:srgbClr val="C00000"/>
                </a:solidFill>
              </a:rPr>
              <a:t>проектирования, консультирования, сценирования, кураторства, </a:t>
            </a:r>
            <a:r>
              <a:rPr lang="ru-RU" i="1" dirty="0" err="1" smtClean="0">
                <a:solidFill>
                  <a:srgbClr val="C00000"/>
                </a:solidFill>
              </a:rPr>
              <a:t>тренерства</a:t>
            </a:r>
            <a:r>
              <a:rPr lang="ru-RU" i="1" dirty="0">
                <a:solidFill>
                  <a:srgbClr val="C00000"/>
                </a:solidFill>
              </a:rPr>
              <a:t>, </a:t>
            </a:r>
            <a:r>
              <a:rPr lang="ru-RU" i="1" dirty="0" err="1">
                <a:solidFill>
                  <a:srgbClr val="C00000"/>
                </a:solidFill>
              </a:rPr>
              <a:t>менторства</a:t>
            </a:r>
            <a:r>
              <a:rPr lang="ru-RU" i="1" dirty="0">
                <a:solidFill>
                  <a:srgbClr val="C00000"/>
                </a:solidFill>
              </a:rPr>
              <a:t>, </a:t>
            </a:r>
            <a:r>
              <a:rPr lang="ru-RU" i="1" dirty="0" err="1" smtClean="0">
                <a:solidFill>
                  <a:srgbClr val="C00000"/>
                </a:solidFill>
              </a:rPr>
              <a:t>тьюторства</a:t>
            </a:r>
            <a:r>
              <a:rPr lang="ru-RU" i="1" dirty="0" smtClean="0">
                <a:solidFill>
                  <a:srgbClr val="C00000"/>
                </a:solidFill>
              </a:rPr>
              <a:t> </a:t>
            </a:r>
            <a:r>
              <a:rPr lang="ru-RU" i="1" dirty="0">
                <a:solidFill>
                  <a:srgbClr val="C00000"/>
                </a:solidFill>
              </a:rPr>
              <a:t>и </a:t>
            </a:r>
            <a:r>
              <a:rPr lang="ru-RU" i="1" dirty="0" err="1" smtClean="0">
                <a:solidFill>
                  <a:srgbClr val="C00000"/>
                </a:solidFill>
              </a:rPr>
              <a:t>др</a:t>
            </a:r>
            <a:r>
              <a:rPr lang="ru-RU" dirty="0" smtClean="0">
                <a:solidFill>
                  <a:srgbClr val="C00000"/>
                </a:solidFill>
              </a:rPr>
              <a:t>? 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(24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апреля 2013) Проектно-проблемный семинар 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Проектирование «коридора взросления» в рамках образовательных антропопрактик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7452320" y="6381328"/>
            <a:ext cx="1584176" cy="3600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ГБОУ ДПО НИРО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918"/>
            <a:ext cx="8424936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Диалоги о доступной инфраструктуре для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инновационного развития образования</a:t>
            </a:r>
            <a:endParaRPr lang="ru-RU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3"/>
          <p:cNvSpPr txBox="1">
            <a:spLocks/>
          </p:cNvSpPr>
          <p:nvPr/>
        </p:nvSpPr>
        <p:spPr>
          <a:xfrm>
            <a:off x="971601" y="2996952"/>
            <a:ext cx="7416824" cy="22361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500" i="1" dirty="0" smtClean="0">
                <a:solidFill>
                  <a:srgbClr val="C00000"/>
                </a:solidFill>
              </a:rPr>
              <a:t>1. Гуманитарная </a:t>
            </a:r>
            <a:r>
              <a:rPr lang="ru-RU" sz="2500" i="1" dirty="0" err="1">
                <a:solidFill>
                  <a:srgbClr val="C00000"/>
                </a:solidFill>
              </a:rPr>
              <a:t>антропопрактика</a:t>
            </a:r>
            <a:r>
              <a:rPr lang="ru-RU" sz="2500" i="1" dirty="0">
                <a:solidFill>
                  <a:srgbClr val="C00000"/>
                </a:solidFill>
              </a:rPr>
              <a:t> </a:t>
            </a:r>
            <a:endParaRPr lang="ru-RU" sz="2500" i="1" dirty="0" smtClean="0">
              <a:solidFill>
                <a:srgbClr val="C00000"/>
              </a:solidFill>
            </a:endParaRPr>
          </a:p>
          <a:p>
            <a:r>
              <a:rPr lang="ru-RU" sz="2500" i="1" dirty="0" smtClean="0">
                <a:solidFill>
                  <a:srgbClr val="C00000"/>
                </a:solidFill>
              </a:rPr>
              <a:t>2. Проектно-технологическая </a:t>
            </a:r>
            <a:r>
              <a:rPr lang="ru-RU" sz="2500" i="1" dirty="0" err="1">
                <a:solidFill>
                  <a:srgbClr val="C00000"/>
                </a:solidFill>
              </a:rPr>
              <a:t>антропопрактика</a:t>
            </a:r>
            <a:r>
              <a:rPr lang="ru-RU" sz="2500" i="1" dirty="0">
                <a:solidFill>
                  <a:srgbClr val="C00000"/>
                </a:solidFill>
              </a:rPr>
              <a:t> </a:t>
            </a:r>
            <a:r>
              <a:rPr lang="ru-RU" sz="2500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500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500" i="1" dirty="0">
                <a:solidFill>
                  <a:srgbClr val="C00000"/>
                </a:solidFill>
              </a:rPr>
              <a:t>3. Социально-экономическая </a:t>
            </a:r>
            <a:r>
              <a:rPr lang="ru-RU" sz="2500" i="1" dirty="0" err="1">
                <a:solidFill>
                  <a:srgbClr val="C00000"/>
                </a:solidFill>
              </a:rPr>
              <a:t>антропопрактика</a:t>
            </a:r>
            <a:r>
              <a:rPr lang="ru-RU" sz="2500" i="1" dirty="0">
                <a:solidFill>
                  <a:srgbClr val="C00000"/>
                </a:solidFill>
              </a:rPr>
              <a:t> </a:t>
            </a:r>
            <a:endParaRPr lang="ru-RU" sz="2500" i="1" dirty="0" smtClean="0">
              <a:solidFill>
                <a:srgbClr val="C00000"/>
              </a:solidFill>
            </a:endParaRPr>
          </a:p>
          <a:p>
            <a:r>
              <a:rPr lang="ru-RU" sz="2500" i="1" dirty="0" smtClean="0">
                <a:solidFill>
                  <a:srgbClr val="C00000"/>
                </a:solidFill>
              </a:rPr>
              <a:t>4</a:t>
            </a:r>
            <a:r>
              <a:rPr lang="ru-RU" sz="2500" i="1" dirty="0">
                <a:solidFill>
                  <a:srgbClr val="C00000"/>
                </a:solidFill>
              </a:rPr>
              <a:t>. </a:t>
            </a:r>
            <a:r>
              <a:rPr lang="ru-RU" sz="2500" i="1" dirty="0" smtClean="0">
                <a:solidFill>
                  <a:srgbClr val="C00000"/>
                </a:solidFill>
              </a:rPr>
              <a:t>Организационно-управленческая </a:t>
            </a:r>
            <a:r>
              <a:rPr lang="ru-RU" sz="2500" i="1" dirty="0" err="1" smtClean="0">
                <a:solidFill>
                  <a:srgbClr val="C00000"/>
                </a:solidFill>
              </a:rPr>
              <a:t>антропопрактика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945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608" y="1628800"/>
            <a:ext cx="7416824" cy="235856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>
                <a:solidFill>
                  <a:srgbClr val="C00000"/>
                </a:solidFill>
              </a:rPr>
              <a:t/>
            </a:r>
            <a:br>
              <a:rPr lang="ru-RU" i="1" dirty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>
                <a:solidFill>
                  <a:srgbClr val="C00000"/>
                </a:solidFill>
              </a:rPr>
              <a:t/>
            </a:r>
            <a:br>
              <a:rPr lang="ru-RU" i="1" dirty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Барьеры </a:t>
            </a:r>
            <a:r>
              <a:rPr lang="ru-RU" dirty="0">
                <a:solidFill>
                  <a:srgbClr val="002060"/>
                </a:solidFill>
              </a:rPr>
              <a:t>на пути </a:t>
            </a:r>
            <a:r>
              <a:rPr lang="ru-RU" dirty="0" smtClean="0">
                <a:solidFill>
                  <a:srgbClr val="002060"/>
                </a:solidFill>
              </a:rPr>
              <a:t>внедрения образовательных антропопрактик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(24 апреля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2013) Блиц-игра «Барьеры». 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Распределение по «корзинам»  барьеров на пути внедрения образовательных антропопрактик: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1. Корзина «Проблемы».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2. Корзина «Ограничения».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3. Корзина «Риски».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4. Корзина «Личные трудности».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7452320" y="6381328"/>
            <a:ext cx="1584176" cy="3600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ГБОУ ДПО НИРО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918"/>
            <a:ext cx="8424936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Диалоги о доступной инфраструктуре для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инновационного развития образования</a:t>
            </a:r>
            <a:endParaRPr lang="ru-RU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010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864</TotalTime>
  <Words>102</Words>
  <Application>Microsoft Office PowerPoint</Application>
  <PresentationFormat>Экран (4:3)</PresentationFormat>
  <Paragraphs>25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Конструкторская платформа эффективных образовательных антропопрактик</vt:lpstr>
      <vt:lpstr>     1. Как интегрировать образовательные антропопрактики в образовательный процесс массового образования?  (23 апреля 2013) Блиц-игра «Экспертиза проектов»  2. Размышления о разговорах и действиях в сфере инноваций:    Как увлечь педагога образом «нового педагогического профессионализма»? или Что продвигаем в практике инновационного образования? Увлечение содержательно-деятельностным аспектом или погоня за показателями эффективного контракта?  (23 апреля 2013) Круглый стол с использованием Интернет-ресурсов.   3.Все о ключевом факторе  инновационного образования и воспитания:      Педагог + ОБУЧАЮЩИЙСЯ!  или Эффективные модели проектирования, консультирования, сценирования, кураторства, тренерства, менторства, тьюторства и др?  (24 апреля 2013) Проектно-проблемный семинар   4. Барьеры на пути внедрения образовательных антропопрактик ( 24 апреля 2013) Блиц-игра «Барьеры». </vt:lpstr>
      <vt:lpstr>1. Как интегрировать образовательные антропопрактики в образовательный процесс массового образования?  (23 апреля 2013) Блиц-игра «Экспертиза проектов» КЕЙСЫ 1. Гуманитарная антропопрактика  2. Проектно-технологическая антропопрактика  3. Социально-экономическая антропопрактика  4. Организационно-управленческая антропопрактика  </vt:lpstr>
      <vt:lpstr>     1. Как интегрировать образовательные антропопрактики в образовательный процесс массового образования?  (23 апреля 2013) Блиц-игра «Экспертиза проектов» Команда общественных экспертов: 1. Родительская общественность  МБОУ СОШ № 174 г. Нижний Новгород  МБОУ СОШ № 44 с углуб. изуч отдельн. г. Н. Новгород МБОУ СОШ  с. Безводное МБОУ лицей № 3 г. Кулебаки;  2. Ученическая общественность   МБОУ СОШ № 103 с углуб. изучен. отдельных предметов г. Н. Новгород  МБОУ  СОШ № 9 с улублен. изуч отдел предм г. Павлово . МБОУ СОШ № 85 с углуб. изучением отдельных предметов  МБОУ СОШ № 2 с углуб. изучен. г. Дзержинск 3. Социальные партнеры ОУ  МБОУ гимназия № 14 ; МБОУ лицей № 165 им. 65-летия «ГАЗ»  МБОУ СОШ № 91 с углуб. изучением отдельных предметов МБОУ гимназия № 17 г. Нижний Новгород 4. Команда научных экспертов (Н.Ю. Бармин, Г.А. Игнатьева, О.В. Тулупова,  А.С. Мольков, Е.В. Стародубцева и др.) </vt:lpstr>
      <vt:lpstr>    Размышления о разговорах и действиях в сфере инноваций:    Как увлечь педагога образом «нового педагогического профессионализма»? или Что продвигаем в практике инновационного образования? Увлечение содержательно-деятельностным аспектом или погоня за показателями эффективного контракта?  (18 апреля 2013) Круглый стол с использованием Интернет-ресурсов.   Образовательный Интернет – surfing: 1. Кейс «Новый педагогический профессионализм»; 2. Кейс «Типы содержания инновационного образования»; 3. Кейс «Инновационные образовательные технологии»; 4. Кейс «Результаты и эффекты инновационного образования»   </vt:lpstr>
      <vt:lpstr>      Все о ключевом факторе  инновационного образования и воспитания:      Педагог + ОБУЧАЮЩИЙСЯ!  или Эффективные модели проектирования, консультирования, сценирования, кураторства, тренерства, менторства, тьюторства и др?  (24 апреля 2013) Проектно-проблемный семинар  Проектирование «коридора взросления» в рамках образовательных антропопрактик</vt:lpstr>
      <vt:lpstr>      Барьеры на пути внедрения образовательных антропопрактик (24 апреля 2013) Блиц-игра «Барьеры».  Распределение по «корзинам»  барьеров на пути внедрения образовательных антропопрактик: 1. Корзина «Проблемы». 2. Корзина «Ограничения». 3. Корзина «Риски». 4. Корзина «Личные трудности».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Vaio</dc:creator>
  <cp:lastModifiedBy>Галина Александровна</cp:lastModifiedBy>
  <cp:revision>52</cp:revision>
  <dcterms:created xsi:type="dcterms:W3CDTF">2013-02-27T12:23:34Z</dcterms:created>
  <dcterms:modified xsi:type="dcterms:W3CDTF">2013-04-24T12:47:49Z</dcterms:modified>
</cp:coreProperties>
</file>