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8" r:id="rId2"/>
    <p:sldId id="256" r:id="rId3"/>
    <p:sldId id="318" r:id="rId4"/>
    <p:sldId id="319" r:id="rId5"/>
    <p:sldId id="320" r:id="rId6"/>
    <p:sldId id="321" r:id="rId7"/>
    <p:sldId id="322" r:id="rId8"/>
    <p:sldId id="323" r:id="rId9"/>
    <p:sldId id="324" r:id="rId10"/>
    <p:sldId id="325" r:id="rId11"/>
    <p:sldId id="317" r:id="rId12"/>
    <p:sldId id="32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03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3" autoAdjust="0"/>
    <p:restoredTop sz="94624" autoAdjust="0"/>
  </p:normalViewPr>
  <p:slideViewPr>
    <p:cSldViewPr>
      <p:cViewPr varScale="1">
        <p:scale>
          <a:sx n="53" d="100"/>
          <a:sy n="53" d="100"/>
        </p:scale>
        <p:origin x="78" y="10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882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strip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niro"/>
          <p:cNvPicPr>
            <a:picLocks noChangeAspect="1" noChangeArrowheads="1"/>
          </p:cNvPicPr>
          <p:nvPr/>
        </p:nvPicPr>
        <p:blipFill>
          <a:blip r:embed="rId2" cstate="print"/>
          <a:srcRect l="11905" t="3101" r="22023" b="8273"/>
          <a:stretch>
            <a:fillRect/>
          </a:stretch>
        </p:blipFill>
        <p:spPr bwMode="auto">
          <a:xfrm>
            <a:off x="114447" y="0"/>
            <a:ext cx="2729361" cy="227687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260648"/>
            <a:ext cx="3173387" cy="81077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323528" y="1772816"/>
            <a:ext cx="8136904" cy="2448272"/>
          </a:xfrm>
          <a:prstGeom prst="rect">
            <a:avLst/>
          </a:prstGeom>
          <a:noFill/>
          <a:ln w="0" algn="in">
            <a:noFill/>
            <a:miter lim="800000"/>
            <a:headEnd/>
            <a:tailEnd/>
          </a:ln>
          <a:effectLst/>
        </p:spPr>
        <p:txBody>
          <a:bodyPr vert="horz" wrap="square" lIns="36195" tIns="36195" rIns="36195" bIns="36195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ramond" pitchFamily="18" charset="0"/>
                <a:cs typeface="Arial" pitchFamily="34" charset="0"/>
              </a:rPr>
              <a:t>Региональный семинар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aramond" pitchFamily="18" charset="0"/>
                <a:cs typeface="Arial" pitchFamily="34" charset="0"/>
              </a:rPr>
              <a:t> 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cs typeface="Arial" pitchFamily="34" charset="0"/>
              </a:rPr>
              <a:t>Цифровой образовательный ресурс </a:t>
            </a:r>
            <a:r>
              <a:rPr kumimoji="0" lang="en-US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cs typeface="Arial" pitchFamily="34" charset="0"/>
              </a:rPr>
              <a:t>«</a:t>
            </a:r>
            <a:r>
              <a:rPr kumimoji="0" lang="ru-RU" sz="3200" b="1" i="1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cs typeface="Arial" pitchFamily="34" charset="0"/>
              </a:rPr>
              <a:t>Яндекс.Учебник</a:t>
            </a:r>
            <a:r>
              <a:rPr kumimoji="0" lang="en-US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cs typeface="Arial" pitchFamily="34" charset="0"/>
              </a:rPr>
              <a:t>» 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cs typeface="Arial" pitchFamily="34" charset="0"/>
              </a:rPr>
              <a:t>в начальной школе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582" name="Picture 6" descr="P_20190111_121410"/>
          <p:cNvPicPr>
            <a:picLocks noChangeAspect="1" noChangeArrowheads="1"/>
          </p:cNvPicPr>
          <p:nvPr/>
        </p:nvPicPr>
        <p:blipFill>
          <a:blip r:embed="rId4" cstate="print"/>
          <a:srcRect l="14886"/>
          <a:stretch>
            <a:fillRect/>
          </a:stretch>
        </p:blipFill>
        <p:spPr bwMode="auto">
          <a:xfrm>
            <a:off x="2483768" y="4221088"/>
            <a:ext cx="3600400" cy="2379589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strips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340768"/>
            <a:ext cx="8640960" cy="2448272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ru-RU" sz="3600" b="1" cap="all" dirty="0" smtClean="0">
                <a:solidFill>
                  <a:srgbClr val="002060"/>
                </a:solidFill>
                <a:latin typeface="Bookman Old Style" pitchFamily="18" charset="0"/>
              </a:rPr>
              <a:t>Реализация проекта </a:t>
            </a:r>
            <a:br>
              <a:rPr lang="ru-RU" sz="3600" b="1" cap="all" dirty="0" smtClean="0">
                <a:solidFill>
                  <a:srgbClr val="002060"/>
                </a:solidFill>
                <a:latin typeface="Bookman Old Style" pitchFamily="18" charset="0"/>
              </a:rPr>
            </a:br>
            <a:r>
              <a:rPr lang="ru-RU" sz="3600" b="1" cap="all" dirty="0" err="1" smtClean="0">
                <a:solidFill>
                  <a:srgbClr val="002060"/>
                </a:solidFill>
                <a:latin typeface="Bookman Old Style" pitchFamily="18" charset="0"/>
              </a:rPr>
              <a:t>Яндекс.Учебник</a:t>
            </a:r>
            <a:r>
              <a:rPr lang="ru-RU" sz="3600" b="1" cap="all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br>
              <a:rPr lang="ru-RU" sz="3600" b="1" cap="all" dirty="0" smtClean="0">
                <a:solidFill>
                  <a:srgbClr val="002060"/>
                </a:solidFill>
                <a:latin typeface="Bookman Old Style" pitchFamily="18" charset="0"/>
              </a:rPr>
            </a:br>
            <a:r>
              <a:rPr lang="ru-RU" sz="3600" b="1" cap="all" dirty="0" smtClean="0">
                <a:solidFill>
                  <a:srgbClr val="002060"/>
                </a:solidFill>
                <a:latin typeface="Bookman Old Style" pitchFamily="18" charset="0"/>
              </a:rPr>
              <a:t>в Нижегородской области</a:t>
            </a:r>
            <a:endParaRPr lang="ru-RU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51720" y="5445224"/>
            <a:ext cx="6552728" cy="1224136"/>
          </a:xfrm>
        </p:spPr>
        <p:txBody>
          <a:bodyPr>
            <a:noAutofit/>
          </a:bodyPr>
          <a:lstStyle/>
          <a:p>
            <a:pPr>
              <a:lnSpc>
                <a:spcPct val="75000"/>
              </a:lnSpc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Пономарева Елена 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Ираджевна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>
              <a:lnSpc>
                <a:spcPct val="75000"/>
              </a:lnSpc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кандидат педагогических наук, </a:t>
            </a:r>
          </a:p>
          <a:p>
            <a:pPr>
              <a:lnSpc>
                <a:spcPct val="75000"/>
              </a:lnSpc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доцент кафедры ИТ НИРО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188640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ГБОУ ДПО НИРО</a:t>
            </a:r>
            <a:endParaRPr lang="ru-RU" sz="2000" b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Кафедра информационных технологий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9468822"/>
      </p:ext>
    </p:extLst>
  </p:cSld>
  <p:clrMapOvr>
    <a:masterClrMapping/>
  </p:clrMapOvr>
  <p:transition spd="med">
    <p:strips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проект «</a:t>
            </a:r>
            <a:r>
              <a:rPr lang="ru-RU" sz="3600" b="1" dirty="0" err="1" smtClean="0">
                <a:solidFill>
                  <a:srgbClr val="C00000"/>
                </a:solidFill>
              </a:rPr>
              <a:t>Яндекс.Учебник</a:t>
            </a:r>
            <a:r>
              <a:rPr lang="ru-RU" sz="3600" b="1" dirty="0" smtClean="0">
                <a:solidFill>
                  <a:srgbClr val="C00000"/>
                </a:solidFill>
              </a:rPr>
              <a:t> </a:t>
            </a:r>
            <a:br>
              <a:rPr lang="ru-RU" sz="3600" b="1" dirty="0" smtClean="0">
                <a:solidFill>
                  <a:srgbClr val="C00000"/>
                </a:solidFill>
              </a:rPr>
            </a:br>
            <a:r>
              <a:rPr lang="ru-RU" sz="3600" b="1" dirty="0" smtClean="0">
                <a:solidFill>
                  <a:srgbClr val="C00000"/>
                </a:solidFill>
              </a:rPr>
              <a:t>в Нижегородской области»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/>
          <a:lstStyle/>
          <a:p>
            <a:r>
              <a:rPr lang="ru-RU" dirty="0" smtClean="0"/>
              <a:t>Реализация регионального проекта «Цифровая образовательная среда» национального проекта «Образование»</a:t>
            </a:r>
          </a:p>
          <a:p>
            <a:r>
              <a:rPr lang="ru-RU" dirty="0" smtClean="0"/>
              <a:t>Реализация проекта «Учитель будущего» </a:t>
            </a:r>
          </a:p>
          <a:p>
            <a:r>
              <a:rPr lang="ru-RU" dirty="0" smtClean="0"/>
              <a:t>Развитие цифрового пространства региона </a:t>
            </a:r>
            <a:endParaRPr lang="ru-RU" dirty="0"/>
          </a:p>
        </p:txBody>
      </p:sp>
    </p:spTree>
  </p:cSld>
  <p:clrMapOvr>
    <a:masterClrMapping/>
  </p:clrMapOvr>
  <p:transition spd="med">
    <p:strip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3 этапа реализации проекта «</a:t>
            </a:r>
            <a:r>
              <a:rPr lang="ru-RU" b="1" dirty="0" err="1" smtClean="0">
                <a:solidFill>
                  <a:srgbClr val="C00000"/>
                </a:solidFill>
              </a:rPr>
              <a:t>Яндекс.Учебник</a:t>
            </a:r>
            <a:r>
              <a:rPr lang="ru-RU" b="1" dirty="0" smtClean="0">
                <a:solidFill>
                  <a:srgbClr val="C00000"/>
                </a:solidFill>
              </a:rPr>
              <a:t>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I</a:t>
            </a:r>
            <a:r>
              <a:rPr lang="ru-RU" b="1" dirty="0" smtClean="0"/>
              <a:t> этап. Подготовительный</a:t>
            </a:r>
          </a:p>
          <a:p>
            <a:r>
              <a:rPr lang="en-US" b="1" dirty="0" smtClean="0"/>
              <a:t>II</a:t>
            </a:r>
            <a:r>
              <a:rPr lang="ru-RU" b="1" dirty="0" smtClean="0"/>
              <a:t> этап. Реализация проекта «</a:t>
            </a:r>
            <a:r>
              <a:rPr lang="ru-RU" b="1" dirty="0" err="1" smtClean="0"/>
              <a:t>Яндекс.Учебник</a:t>
            </a:r>
            <a:r>
              <a:rPr lang="ru-RU" b="1" dirty="0" smtClean="0"/>
              <a:t>» в Нижегородской области</a:t>
            </a:r>
          </a:p>
          <a:p>
            <a:r>
              <a:rPr lang="en-US" b="1" dirty="0" smtClean="0"/>
              <a:t>III</a:t>
            </a:r>
            <a:r>
              <a:rPr lang="ru-RU" b="1" dirty="0" smtClean="0"/>
              <a:t> этап. Рефлексивно-оценочный</a:t>
            </a:r>
            <a:endParaRPr lang="ru-RU" dirty="0"/>
          </a:p>
        </p:txBody>
      </p:sp>
    </p:spTree>
  </p:cSld>
  <p:clrMapOvr>
    <a:masterClrMapping/>
  </p:clrMapOvr>
  <p:transition spd="med">
    <p:strips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I</a:t>
            </a:r>
            <a:r>
              <a:rPr lang="ru-RU" b="1" dirty="0" smtClean="0"/>
              <a:t> этап. Подготовительный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79512" y="908720"/>
          <a:ext cx="8640960" cy="5869669"/>
        </p:xfrm>
        <a:graphic>
          <a:graphicData uri="http://schemas.openxmlformats.org/drawingml/2006/table">
            <a:tbl>
              <a:tblPr/>
              <a:tblGrid>
                <a:gridCol w="7056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311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000" b="0" dirty="0">
                          <a:latin typeface="Times New Roman"/>
                          <a:ea typeface="Times New Roman"/>
                          <a:cs typeface="Times New Roman"/>
                        </a:rPr>
                        <a:t>Семинар «Образовательная платформа «</a:t>
                      </a:r>
                      <a:r>
                        <a:rPr lang="ru-RU" sz="2000" b="0" dirty="0" err="1">
                          <a:latin typeface="Times New Roman"/>
                          <a:ea typeface="Times New Roman"/>
                          <a:cs typeface="Times New Roman"/>
                        </a:rPr>
                        <a:t>Яндекс.Учебник</a:t>
                      </a:r>
                      <a:r>
                        <a:rPr lang="ru-RU" sz="2000" b="0" dirty="0">
                          <a:latin typeface="Times New Roman"/>
                          <a:ea typeface="Times New Roman"/>
                          <a:cs typeface="Times New Roman"/>
                        </a:rPr>
                        <a:t>» (г. Москва) по обучению региональных представителей, ответственных за реализацию проекта «</a:t>
                      </a:r>
                      <a:r>
                        <a:rPr lang="ru-RU" sz="2000" b="0" dirty="0" err="1">
                          <a:latin typeface="Times New Roman"/>
                          <a:ea typeface="Times New Roman"/>
                          <a:cs typeface="Times New Roman"/>
                        </a:rPr>
                        <a:t>Яндекс.Учебник</a:t>
                      </a:r>
                      <a:r>
                        <a:rPr lang="ru-RU" sz="2000" b="0" dirty="0">
                          <a:latin typeface="Times New Roman"/>
                          <a:ea typeface="Times New Roman"/>
                          <a:cs typeface="Times New Roman"/>
                        </a:rPr>
                        <a:t>» на территории Нижегородской области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0">
                          <a:latin typeface="Times New Roman"/>
                          <a:ea typeface="Times New Roman"/>
                          <a:cs typeface="Times New Roman"/>
                        </a:rPr>
                        <a:t>18-20 сентября 2019г. 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53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000" b="0" dirty="0">
                          <a:latin typeface="Times New Roman"/>
                          <a:ea typeface="Times New Roman"/>
                          <a:cs typeface="Times New Roman"/>
                        </a:rPr>
                        <a:t>Участие региональных представителей в обучающих </a:t>
                      </a:r>
                      <a:r>
                        <a:rPr lang="ru-RU" sz="2000" b="0" dirty="0" err="1">
                          <a:latin typeface="Times New Roman"/>
                          <a:ea typeface="Times New Roman"/>
                          <a:cs typeface="Times New Roman"/>
                        </a:rPr>
                        <a:t>вебинарах</a:t>
                      </a:r>
                      <a:r>
                        <a:rPr lang="ru-RU" sz="2000" b="0" dirty="0">
                          <a:latin typeface="Times New Roman"/>
                          <a:ea typeface="Times New Roman"/>
                          <a:cs typeface="Times New Roman"/>
                        </a:rPr>
                        <a:t>, проводимых методической службой «</a:t>
                      </a:r>
                      <a:r>
                        <a:rPr lang="ru-RU" sz="2000" b="0" dirty="0" err="1">
                          <a:latin typeface="Times New Roman"/>
                          <a:ea typeface="Times New Roman"/>
                          <a:cs typeface="Times New Roman"/>
                        </a:rPr>
                        <a:t>Яндекс.Учебник</a:t>
                      </a:r>
                      <a:r>
                        <a:rPr lang="ru-RU" sz="2000" b="0" dirty="0">
                          <a:latin typeface="Times New Roman"/>
                          <a:ea typeface="Times New Roman"/>
                          <a:cs typeface="Times New Roman"/>
                        </a:rPr>
                        <a:t>»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0">
                          <a:latin typeface="Times New Roman"/>
                          <a:ea typeface="Times New Roman"/>
                          <a:cs typeface="Times New Roman"/>
                        </a:rPr>
                        <a:t>Сентябрь-октябрь .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53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000" b="0" dirty="0">
                          <a:latin typeface="Times New Roman"/>
                          <a:ea typeface="Times New Roman"/>
                          <a:cs typeface="Times New Roman"/>
                        </a:rPr>
                        <a:t>Составление </a:t>
                      </a:r>
                      <a:r>
                        <a:rPr lang="ru-RU" sz="20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дорожной </a:t>
                      </a:r>
                      <a:r>
                        <a:rPr lang="ru-RU" sz="2000" b="0" dirty="0">
                          <a:latin typeface="Times New Roman"/>
                          <a:ea typeface="Times New Roman"/>
                          <a:cs typeface="Times New Roman"/>
                        </a:rPr>
                        <a:t>карты реализации проекта «</a:t>
                      </a:r>
                      <a:r>
                        <a:rPr lang="ru-RU" sz="2000" b="0" dirty="0" err="1">
                          <a:latin typeface="Times New Roman"/>
                          <a:ea typeface="Times New Roman"/>
                          <a:cs typeface="Times New Roman"/>
                        </a:rPr>
                        <a:t>Яндекс.Учебник</a:t>
                      </a:r>
                      <a:r>
                        <a:rPr lang="ru-RU" sz="2000" b="0" dirty="0">
                          <a:latin typeface="Times New Roman"/>
                          <a:ea typeface="Times New Roman"/>
                          <a:cs typeface="Times New Roman"/>
                        </a:rPr>
                        <a:t>» в Нижегородской области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0">
                          <a:latin typeface="Times New Roman"/>
                          <a:ea typeface="Times New Roman"/>
                          <a:cs typeface="Times New Roman"/>
                        </a:rPr>
                        <a:t>Сентябрь-октябрь .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187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000" b="0" dirty="0">
                          <a:latin typeface="Times New Roman"/>
                          <a:ea typeface="Times New Roman"/>
                          <a:cs typeface="Times New Roman"/>
                        </a:rPr>
                        <a:t>Информационная поддержка проекта «</a:t>
                      </a:r>
                      <a:r>
                        <a:rPr lang="ru-RU" sz="2000" b="0" dirty="0" err="1">
                          <a:latin typeface="Times New Roman"/>
                          <a:ea typeface="Times New Roman"/>
                          <a:cs typeface="Times New Roman"/>
                        </a:rPr>
                        <a:t>Яндекс.Учебник</a:t>
                      </a:r>
                      <a:r>
                        <a:rPr lang="ru-RU" sz="2000" b="0" dirty="0">
                          <a:latin typeface="Times New Roman"/>
                          <a:ea typeface="Times New Roman"/>
                          <a:cs typeface="Times New Roman"/>
                        </a:rPr>
                        <a:t>» в Нижегородской области:</a:t>
                      </a:r>
                    </a:p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000" b="0" dirty="0">
                          <a:latin typeface="Times New Roman"/>
                          <a:ea typeface="Times New Roman"/>
                          <a:cs typeface="Times New Roman"/>
                        </a:rPr>
                        <a:t>1) размещение информации на сайте НИРО, страницах кафедр, в социальных сетях;</a:t>
                      </a:r>
                    </a:p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000" b="0" dirty="0">
                          <a:latin typeface="Times New Roman"/>
                          <a:ea typeface="Times New Roman"/>
                          <a:cs typeface="Times New Roman"/>
                        </a:rPr>
                        <a:t>2) рассылка информационных писем по стажерским и инновационным площадкам кафедр начального образования и информационных технологий, графиков </a:t>
                      </a:r>
                      <a:r>
                        <a:rPr lang="ru-RU" sz="2000" b="0" dirty="0" err="1">
                          <a:latin typeface="Times New Roman"/>
                          <a:ea typeface="Times New Roman"/>
                          <a:cs typeface="Times New Roman"/>
                        </a:rPr>
                        <a:t>вебинаров</a:t>
                      </a:r>
                      <a:r>
                        <a:rPr lang="ru-RU" sz="2000" b="0" dirty="0">
                          <a:latin typeface="Times New Roman"/>
                          <a:ea typeface="Times New Roman"/>
                          <a:cs typeface="Times New Roman"/>
                        </a:rPr>
                        <a:t>, семинаров и очных мероприятий на базе ГБОУ ДПО НИРО 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0" dirty="0">
                          <a:latin typeface="Times New Roman"/>
                          <a:ea typeface="Times New Roman"/>
                          <a:cs typeface="Times New Roman"/>
                        </a:rPr>
                        <a:t>В течение года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strip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95536" y="1340768"/>
          <a:ext cx="8136904" cy="4896546"/>
        </p:xfrm>
        <a:graphic>
          <a:graphicData uri="http://schemas.openxmlformats.org/drawingml/2006/table">
            <a:tbl>
              <a:tblPr/>
              <a:tblGrid>
                <a:gridCol w="53532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36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6321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Областной семинар «</a:t>
                      </a:r>
                      <a:r>
                        <a:rPr lang="ru-RU" sz="24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Яндекс.Учебник</a:t>
                      </a:r>
                      <a:r>
                        <a:rPr lang="ru-RU" sz="2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как цифровой образовательный ресурс в начальной школе»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ноября 2019г.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321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Назначение муниципальных кураторов реализации проекта «</a:t>
                      </a:r>
                      <a:r>
                        <a:rPr lang="ru-RU" sz="24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Яндекс.Учебник</a:t>
                      </a:r>
                      <a:r>
                        <a:rPr lang="ru-RU" sz="2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» на территории Нижегородской области.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Ноябрь 2019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321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Сбор статистических данных: «Использование учителями начальных классов сервиса </a:t>
                      </a:r>
                      <a:r>
                        <a:rPr lang="ru-RU" sz="24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Яндекс.Учебник</a:t>
                      </a:r>
                      <a:r>
                        <a:rPr lang="ru-RU" sz="2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и уровень владения сервисом».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ноябрь 2019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март 2020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I</a:t>
            </a:r>
            <a:r>
              <a:rPr lang="ru-RU" b="1" dirty="0" smtClean="0"/>
              <a:t> этап. Подготовительный</a:t>
            </a:r>
            <a:endParaRPr lang="ru-RU" dirty="0"/>
          </a:p>
        </p:txBody>
      </p:sp>
    </p:spTree>
  </p:cSld>
  <p:clrMapOvr>
    <a:masterClrMapping/>
  </p:clrMapOvr>
  <p:transition spd="med">
    <p:strip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II</a:t>
            </a:r>
            <a:r>
              <a:rPr lang="ru-RU" b="1" dirty="0" smtClean="0"/>
              <a:t> этап. Реализация проекта 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95536" y="1052736"/>
          <a:ext cx="8352928" cy="5400600"/>
        </p:xfrm>
        <a:graphic>
          <a:graphicData uri="http://schemas.openxmlformats.org/drawingml/2006/table">
            <a:tbl>
              <a:tblPr/>
              <a:tblGrid>
                <a:gridCol w="60486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860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Разработка дополнительных профессиональных программ очных и </a:t>
                      </a:r>
                      <a:r>
                        <a:rPr lang="ru-RU" sz="24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очно-заочных</a:t>
                      </a:r>
                      <a:r>
                        <a:rPr lang="ru-RU" sz="2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курсов повышения квалификации педагогов начального образования в области организации учебной деятельности с применением электронного обучения и цифровых образовательных ресурсов на примере сервиса </a:t>
                      </a:r>
                      <a:r>
                        <a:rPr lang="ru-RU" sz="24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Яндекс.Учебник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Январь-февраль 2020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45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Включение тематического блока «Проектирование учебного занятия с использованием цифровых образовательных платформ (на примере </a:t>
                      </a:r>
                      <a:r>
                        <a:rPr lang="ru-RU" sz="2400" b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Яндекс.Учебник</a:t>
                      </a:r>
                      <a:r>
                        <a:rPr lang="ru-RU" sz="2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» в курсы повышения квалификации учителей начальных классов Нижегородской области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Январь 2020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strip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II</a:t>
            </a:r>
            <a:r>
              <a:rPr lang="ru-RU" b="1" dirty="0" smtClean="0"/>
              <a:t> этап. Реализация проекта 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95536" y="836712"/>
          <a:ext cx="8352928" cy="5805263"/>
        </p:xfrm>
        <a:graphic>
          <a:graphicData uri="http://schemas.openxmlformats.org/drawingml/2006/table">
            <a:tbl>
              <a:tblPr/>
              <a:tblGrid>
                <a:gridCol w="63013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1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879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400" b="0" dirty="0">
                          <a:latin typeface="Times New Roman"/>
                          <a:ea typeface="Times New Roman"/>
                          <a:cs typeface="Times New Roman"/>
                        </a:rPr>
                        <a:t>Обучение учителей начальных классов общеобразовательных организаций через организацию </a:t>
                      </a:r>
                      <a:r>
                        <a:rPr lang="ru-RU" sz="2400" b="0" dirty="0" err="1">
                          <a:latin typeface="Times New Roman"/>
                          <a:ea typeface="Times New Roman"/>
                          <a:cs typeface="Times New Roman"/>
                        </a:rPr>
                        <a:t>вебинара</a:t>
                      </a:r>
                      <a:r>
                        <a:rPr lang="ru-RU" sz="2400" b="0" dirty="0">
                          <a:latin typeface="Times New Roman"/>
                          <a:ea typeface="Times New Roman"/>
                          <a:cs typeface="Times New Roman"/>
                        </a:rPr>
                        <a:t> «Методические особенности работы учителей начальных классов на платформе </a:t>
                      </a:r>
                      <a:r>
                        <a:rPr lang="ru-RU" sz="2400" b="0" dirty="0" err="1">
                          <a:latin typeface="Times New Roman"/>
                          <a:ea typeface="Times New Roman"/>
                          <a:cs typeface="Times New Roman"/>
                        </a:rPr>
                        <a:t>Яндекс.Учебник</a:t>
                      </a:r>
                      <a:r>
                        <a:rPr lang="ru-RU" sz="2400" b="0" dirty="0">
                          <a:latin typeface="Times New Roman"/>
                          <a:ea typeface="Times New Roman"/>
                          <a:cs typeface="Times New Roman"/>
                        </a:rPr>
                        <a:t>»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0">
                          <a:latin typeface="Times New Roman"/>
                          <a:ea typeface="Times New Roman"/>
                          <a:cs typeface="Times New Roman"/>
                        </a:rPr>
                        <a:t>Декабрь 2019 года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93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400" b="0" dirty="0">
                          <a:latin typeface="Times New Roman"/>
                          <a:ea typeface="Times New Roman"/>
                          <a:cs typeface="Times New Roman"/>
                        </a:rPr>
                        <a:t>Организация работы стажерских площадок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0">
                          <a:latin typeface="Times New Roman"/>
                          <a:ea typeface="Times New Roman"/>
                          <a:cs typeface="Times New Roman"/>
                        </a:rPr>
                        <a:t>Декабрь 2019 - январь 2020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586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400" b="0" dirty="0">
                          <a:latin typeface="Times New Roman"/>
                          <a:ea typeface="Times New Roman"/>
                          <a:cs typeface="Times New Roman"/>
                        </a:rPr>
                        <a:t>Методическое и техническое сопровождение педагогов образовательных организаций Нижегородской области по работе с сервисом </a:t>
                      </a:r>
                      <a:r>
                        <a:rPr lang="ru-RU" sz="2400" b="0" dirty="0" err="1">
                          <a:latin typeface="Times New Roman"/>
                          <a:ea typeface="Times New Roman"/>
                          <a:cs typeface="Times New Roman"/>
                        </a:rPr>
                        <a:t>Яндекс.Учебник</a:t>
                      </a:r>
                      <a:endParaRPr lang="ru-RU" sz="24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0">
                          <a:latin typeface="Times New Roman"/>
                          <a:ea typeface="Times New Roman"/>
                          <a:cs typeface="Times New Roman"/>
                        </a:rPr>
                        <a:t>в течение учебного года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93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400" b="0" dirty="0">
                          <a:latin typeface="Times New Roman"/>
                          <a:ea typeface="Times New Roman"/>
                          <a:cs typeface="Times New Roman"/>
                        </a:rPr>
                        <a:t>Методические семинары по работе с </a:t>
                      </a:r>
                      <a:r>
                        <a:rPr lang="ru-RU" sz="2400" b="0" dirty="0" err="1">
                          <a:latin typeface="Times New Roman"/>
                          <a:ea typeface="Times New Roman"/>
                          <a:cs typeface="Times New Roman"/>
                        </a:rPr>
                        <a:t>Яндекс.Учебник</a:t>
                      </a:r>
                      <a:r>
                        <a:rPr lang="ru-RU" sz="2400" b="0" dirty="0">
                          <a:latin typeface="Times New Roman"/>
                          <a:ea typeface="Times New Roman"/>
                          <a:cs typeface="Times New Roman"/>
                        </a:rPr>
                        <a:t> (по договоренности с ОО)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0" dirty="0">
                          <a:latin typeface="Times New Roman"/>
                          <a:ea typeface="Times New Roman"/>
                          <a:cs typeface="Times New Roman"/>
                        </a:rPr>
                        <a:t>в течение учебного года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strip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II</a:t>
            </a:r>
            <a:r>
              <a:rPr lang="ru-RU" b="1" dirty="0" smtClean="0"/>
              <a:t> этап. Реализация проекта 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51520" y="908720"/>
          <a:ext cx="8568952" cy="5811278"/>
        </p:xfrm>
        <a:graphic>
          <a:graphicData uri="http://schemas.openxmlformats.org/drawingml/2006/table">
            <a:tbl>
              <a:tblPr/>
              <a:tblGrid>
                <a:gridCol w="67687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221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400">
                          <a:latin typeface="Times New Roman"/>
                          <a:ea typeface="Times New Roman"/>
                          <a:cs typeface="Times New Roman"/>
                        </a:rPr>
                        <a:t>Областной семинар «Возможности цифровых образовательных сред (на примере Яндекс.Учебник) для развития оценочных умений обучающихся» 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  <a:cs typeface="Times New Roman"/>
                        </a:rPr>
                        <a:t>Апрель 2020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221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400">
                          <a:latin typeface="Times New Roman"/>
                          <a:ea typeface="Times New Roman"/>
                          <a:cs typeface="Times New Roman"/>
                        </a:rPr>
                        <a:t>Мастер-класс «Яндекс.Учебник как цифровой образовательный ресурс в начальной школе» на базе стажерской площадки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  <a:cs typeface="Times New Roman"/>
                        </a:rPr>
                        <a:t>Май 2020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221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400">
                          <a:latin typeface="Times New Roman"/>
                          <a:ea typeface="Times New Roman"/>
                          <a:cs typeface="Times New Roman"/>
                        </a:rPr>
                        <a:t>Круглый стол «Сервис Яндекс.Учебник в образовательном пространстве ОО» в рамках мероприятий «Августовская афиша-2020» ГБОУ ДПО НИРО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  <a:cs typeface="Times New Roman"/>
                        </a:rPr>
                        <a:t>Август-сентябрь 2020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221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400">
                          <a:latin typeface="Times New Roman"/>
                          <a:ea typeface="Times New Roman"/>
                          <a:cs typeface="Times New Roman"/>
                        </a:rPr>
                        <a:t>Всероссийская научно-практическая конференция «Цифровая образовательная среда в работе учителя-предметника: возможности, опыт, перспективы»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Октябрь 2020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strip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II</a:t>
            </a:r>
            <a:r>
              <a:rPr lang="ru-RU" b="1" dirty="0" smtClean="0"/>
              <a:t> этап. Реализация проекта 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95536" y="908720"/>
          <a:ext cx="8280920" cy="5184576"/>
        </p:xfrm>
        <a:graphic>
          <a:graphicData uri="http://schemas.openxmlformats.org/drawingml/2006/table">
            <a:tbl>
              <a:tblPr/>
              <a:tblGrid>
                <a:gridCol w="53987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22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482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Формирование базы лучших педагогических практик использования цифровых образовательных сред в профессиональной деятельности современного педагога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  <a:cs typeface="Times New Roman"/>
                        </a:rPr>
                        <a:t>Ноябрь-декабрь 2020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363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Комплексное взаимодействие с платформой </a:t>
                      </a:r>
                      <a:r>
                        <a:rPr lang="ru-RU" sz="2400" dirty="0" err="1">
                          <a:latin typeface="Times New Roman"/>
                          <a:ea typeface="Times New Roman"/>
                          <a:cs typeface="Times New Roman"/>
                        </a:rPr>
                        <a:t>Яндекс.Учебник</a:t>
                      </a: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, сотрудничество по вопросам формирования цифровой образовательной среды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В течение года 2019-20 учебного года</a:t>
                      </a:r>
                    </a:p>
                  </a:txBody>
                  <a:tcPr marL="45530" marR="455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strip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350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i="1" cap="none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Спасибо за внимание!</a:t>
            </a:r>
            <a:endParaRPr lang="ru-RU" sz="5400" b="1" i="1" cap="none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4097" name="Picture 1" descr="P_20190111_121410"/>
          <p:cNvPicPr>
            <a:picLocks noChangeAspect="1" noChangeArrowheads="1"/>
          </p:cNvPicPr>
          <p:nvPr/>
        </p:nvPicPr>
        <p:blipFill>
          <a:blip r:embed="rId2" cstate="print"/>
          <a:srcRect l="14886"/>
          <a:stretch>
            <a:fillRect/>
          </a:stretch>
        </p:blipFill>
        <p:spPr bwMode="auto">
          <a:xfrm>
            <a:off x="251520" y="1196752"/>
            <a:ext cx="4466974" cy="2952328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</p:pic>
      <p:pic>
        <p:nvPicPr>
          <p:cNvPr id="4098" name="Picture 2" descr="image_2018-10-22_16-43-48__bhwh4uj"/>
          <p:cNvPicPr>
            <a:picLocks noChangeAspect="1" noChangeArrowheads="1"/>
          </p:cNvPicPr>
          <p:nvPr/>
        </p:nvPicPr>
        <p:blipFill>
          <a:blip r:embed="rId3" cstate="print"/>
          <a:srcRect l="10561" r="11293"/>
          <a:stretch>
            <a:fillRect/>
          </a:stretch>
        </p:blipFill>
        <p:spPr bwMode="auto">
          <a:xfrm>
            <a:off x="251520" y="4725144"/>
            <a:ext cx="2520280" cy="1792509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4099" name="Picture 3" descr="maxresdefault"/>
          <p:cNvPicPr>
            <a:picLocks noChangeAspect="1" noChangeArrowheads="1"/>
          </p:cNvPicPr>
          <p:nvPr/>
        </p:nvPicPr>
        <p:blipFill>
          <a:blip r:embed="rId4" cstate="print">
            <a:lum bright="-6000" contrast="18000"/>
          </a:blip>
          <a:srcRect l="22522" r="21793" b="16634"/>
          <a:stretch>
            <a:fillRect/>
          </a:stretch>
        </p:blipFill>
        <p:spPr bwMode="auto">
          <a:xfrm>
            <a:off x="6588224" y="4581128"/>
            <a:ext cx="2223717" cy="187220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4101" name="Picture 5" descr="https://materinstvo.ru/content/article_images/articles_18417/yandex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4581128"/>
            <a:ext cx="3096344" cy="1977237"/>
          </a:xfrm>
          <a:prstGeom prst="rect">
            <a:avLst/>
          </a:prstGeom>
          <a:noFill/>
        </p:spPr>
      </p:pic>
      <p:pic>
        <p:nvPicPr>
          <p:cNvPr id="4103" name="Picture 7" descr="http://tyumedia.ru/i/n/091/231091/231091_125acd71c455.jpg"/>
          <p:cNvPicPr>
            <a:picLocks noChangeAspect="1" noChangeArrowheads="1"/>
          </p:cNvPicPr>
          <p:nvPr/>
        </p:nvPicPr>
        <p:blipFill>
          <a:blip r:embed="rId6" cstate="print"/>
          <a:srcRect r="8108"/>
          <a:stretch>
            <a:fillRect/>
          </a:stretch>
        </p:blipFill>
        <p:spPr bwMode="auto">
          <a:xfrm>
            <a:off x="4788023" y="1196752"/>
            <a:ext cx="4069425" cy="295232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trip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b="1" dirty="0" smtClean="0">
                <a:solidFill>
                  <a:srgbClr val="C00000"/>
                </a:solidFill>
              </a:rPr>
              <a:t>13.30-14.15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</a:rPr>
              <a:t>Мастерская «Дидактические возможности </a:t>
            </a:r>
            <a:r>
              <a:rPr lang="ru-RU" b="1" dirty="0" err="1" smtClean="0">
                <a:solidFill>
                  <a:srgbClr val="002060"/>
                </a:solidFill>
              </a:rPr>
              <a:t>Яндекс.Учебника</a:t>
            </a:r>
            <a:r>
              <a:rPr lang="ru-RU" b="1" dirty="0" smtClean="0">
                <a:solidFill>
                  <a:srgbClr val="002060"/>
                </a:solidFill>
              </a:rPr>
              <a:t>» </a:t>
            </a:r>
            <a:endParaRPr lang="ru-RU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ru-RU" dirty="0" smtClean="0">
                <a:solidFill>
                  <a:srgbClr val="002060"/>
                </a:solidFill>
              </a:rPr>
              <a:t>(зеленый </a:t>
            </a:r>
            <a:r>
              <a:rPr lang="ru-RU" dirty="0" smtClean="0">
                <a:solidFill>
                  <a:srgbClr val="002060"/>
                </a:solidFill>
              </a:rPr>
              <a:t>и сиреневый классы)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med">
    <p:strips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</TotalTime>
  <Words>536</Words>
  <Application>Microsoft Office PowerPoint</Application>
  <PresentationFormat>Экран (4:3)</PresentationFormat>
  <Paragraphs>68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Bookman Old Style</vt:lpstr>
      <vt:lpstr>Calibri</vt:lpstr>
      <vt:lpstr>Garamond</vt:lpstr>
      <vt:lpstr>Monotype Corsiva</vt:lpstr>
      <vt:lpstr>Times New Roman</vt:lpstr>
      <vt:lpstr>Тема Office</vt:lpstr>
      <vt:lpstr>Презентация PowerPoint</vt:lpstr>
      <vt:lpstr>Реализация проекта  Яндекс.Учебник  в Нижегородской области</vt:lpstr>
      <vt:lpstr>проект «Яндекс.Учебник  в Нижегородской области»</vt:lpstr>
      <vt:lpstr>3 этапа реализации проекта «Яндекс.Учебник»</vt:lpstr>
      <vt:lpstr>I этап. Подготовительный</vt:lpstr>
      <vt:lpstr>I этап. Подготовительный</vt:lpstr>
      <vt:lpstr>II этап. Реализация проекта </vt:lpstr>
      <vt:lpstr>II этап. Реализация проекта </vt:lpstr>
      <vt:lpstr>II этап. Реализация проекта </vt:lpstr>
      <vt:lpstr>II этап. Реализация проекта </vt:lpstr>
      <vt:lpstr>Презентация PowerPoint</vt:lpstr>
      <vt:lpstr>13.30-14.15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Педагогические практики применения электронного обучения и дистанционных образовательных технологий в работе с одаренными детьми</dc:title>
  <dc:creator>Наталья И. Городецкая</dc:creator>
  <cp:lastModifiedBy>Анна М. Черникович</cp:lastModifiedBy>
  <cp:revision>204</cp:revision>
  <dcterms:created xsi:type="dcterms:W3CDTF">2015-06-17T09:24:46Z</dcterms:created>
  <dcterms:modified xsi:type="dcterms:W3CDTF">2019-11-13T07:24:35Z</dcterms:modified>
</cp:coreProperties>
</file>