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4"/>
  </p:sldMasterIdLst>
  <p:notesMasterIdLst>
    <p:notesMasterId r:id="rId39"/>
  </p:notesMasterIdLst>
  <p:handoutMasterIdLst>
    <p:handoutMasterId r:id="rId40"/>
  </p:handoutMasterIdLst>
  <p:sldIdLst>
    <p:sldId id="344" r:id="rId5"/>
    <p:sldId id="348" r:id="rId6"/>
    <p:sldId id="350" r:id="rId7"/>
    <p:sldId id="355" r:id="rId8"/>
    <p:sldId id="351" r:id="rId9"/>
    <p:sldId id="352" r:id="rId10"/>
    <p:sldId id="353" r:id="rId11"/>
    <p:sldId id="406" r:id="rId12"/>
    <p:sldId id="407" r:id="rId13"/>
    <p:sldId id="381" r:id="rId14"/>
    <p:sldId id="382" r:id="rId15"/>
    <p:sldId id="383" r:id="rId16"/>
    <p:sldId id="402" r:id="rId17"/>
    <p:sldId id="385" r:id="rId18"/>
    <p:sldId id="386" r:id="rId19"/>
    <p:sldId id="387" r:id="rId20"/>
    <p:sldId id="388" r:id="rId21"/>
    <p:sldId id="359" r:id="rId22"/>
    <p:sldId id="368" r:id="rId23"/>
    <p:sldId id="360" r:id="rId24"/>
    <p:sldId id="361" r:id="rId25"/>
    <p:sldId id="362" r:id="rId26"/>
    <p:sldId id="363" r:id="rId27"/>
    <p:sldId id="364" r:id="rId28"/>
    <p:sldId id="365" r:id="rId29"/>
    <p:sldId id="369" r:id="rId30"/>
    <p:sldId id="370" r:id="rId31"/>
    <p:sldId id="371" r:id="rId32"/>
    <p:sldId id="373" r:id="rId33"/>
    <p:sldId id="374" r:id="rId34"/>
    <p:sldId id="375" r:id="rId35"/>
    <p:sldId id="376" r:id="rId36"/>
    <p:sldId id="377" r:id="rId37"/>
    <p:sldId id="380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FF1CE12-B100-0000-0000-000000000002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334" autoAdjust="0"/>
    <p:restoredTop sz="94552" autoAdjust="0"/>
  </p:normalViewPr>
  <p:slideViewPr>
    <p:cSldViewPr>
      <p:cViewPr varScale="1">
        <p:scale>
          <a:sx n="68" d="100"/>
          <a:sy n="68" d="100"/>
        </p:scale>
        <p:origin x="1170" y="72"/>
      </p:cViewPr>
      <p:guideLst>
        <p:guide orient="horz" pos="2160"/>
        <p:guide pos="2880"/>
      </p:guideLst>
    </p:cSldViewPr>
  </p:slideViewPr>
  <p:outlineViewPr>
    <p:cViewPr>
      <p:scale>
        <a:sx n="1" d="1"/>
        <a:sy n="1" d="1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24" name="Rectangle 24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A849C5AD-4428-4E9C-9C84-11B72C9365FB}" type="datetimeFigureOut">
              <a:rPr lang="en-US" smtClean="0"/>
              <a:pPr/>
              <a:t>9/16/2021</a:t>
            </a:fld>
            <a:endParaRPr lang="en-US" smtClean="0"/>
          </a:p>
        </p:txBody>
      </p:sp>
      <p:sp>
        <p:nvSpPr>
          <p:cNvPr id="30" name="Rectangle 30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8C596567-A38F-4CEF-B37F-9B9D120D62CE}" type="slidenum">
              <a:rPr lang="en-US" smtClean="0"/>
              <a:pPr/>
              <a:t>‹#›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2672643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4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15" name="Rectangle 15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D7547E60-4BE7-4E4E-9AAA-5EE35AEC995C}" type="datetimeFigureOut">
              <a:rPr lang="en-US" smtClean="0"/>
              <a:pPr/>
              <a:t>9/16/2021</a:t>
            </a:fld>
            <a:endParaRPr lang="en-US" smtClean="0"/>
          </a:p>
        </p:txBody>
      </p:sp>
      <p:sp>
        <p:nvSpPr>
          <p:cNvPr id="23" name="Rectangle 2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anchor="ctr"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28" name="Rectangle 2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CA077768-21C8-4125-A345-258E48D2EED0}" type="slidenum">
              <a:rPr lang="en-US" smtClean="0"/>
              <a:pPr/>
              <a:t>‹#›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99083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1.jpg"/>
          <p:cNvPicPr>
            <a:picLocks noChangeAspect="1"/>
          </p:cNvPicPr>
          <p:nvPr/>
        </p:nvPicPr>
        <p:blipFill>
          <a:blip r:embed="rId2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2.png"/>
          <p:cNvPicPr>
            <a:picLocks noChangeAspect="1"/>
          </p:cNvPicPr>
          <p:nvPr/>
        </p:nvPicPr>
        <p:blipFill>
          <a:blip r:embed="rId3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3.png"/>
          <p:cNvPicPr>
            <a:picLocks noChangeAspect="1"/>
          </p:cNvPicPr>
          <p:nvPr/>
        </p:nvPicPr>
        <p:blipFill>
          <a:blip r:embed="rId4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Rectangle 31"/>
          <p:cNvSpPr>
            <a:spLocks noGrp="1"/>
          </p:cNvSpPr>
          <p:nvPr>
            <p:ph type="subTitle" idx="1"/>
          </p:nvPr>
        </p:nvSpPr>
        <p:spPr>
          <a:xfrm>
            <a:off x="2492734" y="5094577"/>
            <a:ext cx="6194066" cy="925223"/>
          </a:xfrm>
        </p:spPr>
        <p:txBody>
          <a:bodyPr/>
          <a:lstStyle>
            <a:lvl1pPr marL="0" indent="0" algn="r">
              <a:buNone/>
              <a:defRPr sz="28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ctrTitle"/>
          </p:nvPr>
        </p:nvSpPr>
        <p:spPr>
          <a:xfrm>
            <a:off x="1108986" y="3606800"/>
            <a:ext cx="7577814" cy="1470025"/>
          </a:xfrm>
        </p:spPr>
        <p:txBody>
          <a:bodyPr anchor="b" anchorCtr="0"/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9/16/2021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9/16/2021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9/16/2021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9/16/2021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 в две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Rectangle 11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9/16/2021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9/16/2021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30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7" name="Rectangle 17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9/16/2021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83B8B-BB57-4830-8953-DF7471863C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shade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5.png"/>
          <p:cNvPicPr>
            <a:picLocks noChangeAspect="1"/>
          </p:cNvPicPr>
          <p:nvPr/>
        </p:nvPicPr>
        <p:blipFill>
          <a:blip r:embed="rId10" cstate="print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6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Rectangle 30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Rectangl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6" name="Rectangle 6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fld id="{5C14FD69-4A85-4715-A222-ABB225B63BC6}" type="datetimeFigureOut">
              <a:rPr lang="en-US" smtClean="0"/>
              <a:pPr/>
              <a:t>9/16/2021</a:t>
            </a:fld>
            <a:endParaRPr lang="en-US" sz="1000" dirty="0" smtClean="0"/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algn="ctr">
              <a:defRPr sz="1000">
                <a:latin typeface="+mn-lt"/>
              </a:defRPr>
            </a:lvl1pPr>
          </a:lstStyle>
          <a:p>
            <a:pPr algn="ctr"/>
            <a:endParaRPr lang="en-US" sz="1000" smtClean="0"/>
          </a:p>
        </p:txBody>
      </p:sp>
      <p:sp>
        <p:nvSpPr>
          <p:cNvPr id="21" name="Rectangle 2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 sz="1000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xStyles>
    <p:titleStyle>
      <a:defPPr>
        <a:defRPr sz="4400">
          <a:solidFill>
            <a:schemeClr val="tx1"/>
          </a:solidFill>
          <a:latin typeface="+mj-lt"/>
          <a:ea typeface="+mj-ea"/>
          <a:cs typeface="+mj-cs"/>
        </a:defRPr>
      </a:defPPr>
      <a:lvl1pPr algn="l" eaLnBrk="1" hangingPunct="1">
        <a:buNone/>
        <a:defRPr sz="3600">
          <a:solidFill>
            <a:schemeClr val="tx1">
              <a:alpha val="100000"/>
            </a:schemeClr>
          </a:solidFill>
          <a:latin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342900" indent="-342900" eaLnBrk="1" hangingPunct="1">
        <a:buChar char="•"/>
        <a:defRPr sz="2800">
          <a:latin typeface="+mn-lt"/>
        </a:defRPr>
      </a:lvl1pPr>
      <a:lvl2pPr marL="742950" indent="-285750" eaLnBrk="1" hangingPunct="1">
        <a:buChar char="–"/>
        <a:defRPr sz="2400">
          <a:latin typeface="+mn-lt"/>
        </a:defRPr>
      </a:lvl2pPr>
      <a:lvl3pPr marL="1143000" indent="-228600" eaLnBrk="1" hangingPunct="1">
        <a:buChar char="•"/>
        <a:defRPr sz="2400">
          <a:latin typeface="+mn-lt"/>
        </a:defRPr>
      </a:lvl3pPr>
      <a:lvl4pPr marL="1600200" indent="-228600" eaLnBrk="1" hangingPunct="1">
        <a:buChar char="–"/>
        <a:defRPr sz="2000">
          <a:latin typeface="+mn-lt"/>
        </a:defRPr>
      </a:lvl4pPr>
      <a:lvl5pPr marL="2057400" indent="-228600" eaLnBrk="1" hangingPunct="1">
        <a:buChar char="»"/>
        <a:defRPr sz="2000">
          <a:latin typeface="+mn-lt"/>
        </a:defRPr>
      </a:lvl5pPr>
      <a:lvl6pPr marL="2514600" indent="-228600" eaLnBrk="1" hangingPunct="1">
        <a:buChar char="•"/>
        <a:defRPr sz="2000"/>
      </a:lvl6pPr>
      <a:lvl7pPr marL="2971800" indent="-228600" eaLnBrk="1" hangingPunct="1">
        <a:buChar char="•"/>
        <a:defRPr sz="2000"/>
      </a:lvl7pPr>
      <a:lvl8pPr marL="3429000" indent="-228600" eaLnBrk="1" hangingPunct="1">
        <a:buChar char="•"/>
        <a:defRPr sz="2000"/>
      </a:lvl8pPr>
      <a:lvl9pPr marL="3886200" indent="-228600" eaLnBrk="1" hangingPunct="1">
        <a:buChar char="•"/>
        <a:defRPr sz="2000"/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g2fpw_Lsd0l2iU7ELvhbHg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1797371" cy="1484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1931229" y="811128"/>
            <a:ext cx="706990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Char char="•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образования, науки и молодежной политики Нижегородской области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Государственное  бюджетное образовательное учреждение дополнительного профессионального образования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«Нижегородский институт развития образования»</a:t>
            </a: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467544" y="2703016"/>
            <a:ext cx="8361784" cy="41549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  <a:defRPr/>
            </a:pPr>
            <a:r>
              <a:rPr lang="ru-RU" sz="3600" b="1" dirty="0" smtClean="0"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ys"/>
                <a:cs typeface="Tahoma" pitchFamily="34" charset="0"/>
              </a:rPr>
              <a:t>Возможности развития начального образования в свете требований </a:t>
            </a:r>
          </a:p>
          <a:p>
            <a:pPr algn="ctr" eaLnBrk="1" hangingPunct="1">
              <a:lnSpc>
                <a:spcPct val="120000"/>
              </a:lnSpc>
              <a:defRPr/>
            </a:pPr>
            <a:r>
              <a:rPr lang="ru-RU" sz="3600" b="1" dirty="0" smtClean="0">
                <a:solidFill>
                  <a:srgbClr val="8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ys"/>
                <a:cs typeface="Tahoma" pitchFamily="34" charset="0"/>
              </a:rPr>
              <a:t>обновленных стандартов 2021 года</a:t>
            </a:r>
            <a:endParaRPr lang="ru-RU" sz="3600" b="1" dirty="0">
              <a:solidFill>
                <a:schemeClr val="bg1">
                  <a:lumMod val="25000"/>
                </a:schemeClr>
              </a:solidFill>
            </a:endParaRPr>
          </a:p>
          <a:p>
            <a:pPr algn="ctr" eaLnBrk="1" hangingPunct="1">
              <a:lnSpc>
                <a:spcPct val="120000"/>
              </a:lnSpc>
              <a:defRPr/>
            </a:pPr>
            <a:endParaRPr lang="ru-RU" sz="1600" b="1" dirty="0" smtClean="0">
              <a:solidFill>
                <a:schemeClr val="bg1">
                  <a:lumMod val="25000"/>
                </a:schemeClr>
              </a:solidFill>
            </a:endParaRPr>
          </a:p>
          <a:p>
            <a:pPr algn="r" eaLnBrk="1" hangingPunct="1">
              <a:lnSpc>
                <a:spcPct val="120000"/>
              </a:lnSpc>
              <a:defRPr/>
            </a:pPr>
            <a:r>
              <a:rPr lang="ru-RU" sz="1600" b="1" dirty="0" smtClean="0">
                <a:solidFill>
                  <a:schemeClr val="bg1">
                    <a:lumMod val="25000"/>
                  </a:schemeClr>
                </a:solidFill>
              </a:rPr>
              <a:t>Тивикова С.К., заведующий </a:t>
            </a:r>
          </a:p>
          <a:p>
            <a:pPr algn="r">
              <a:defRPr/>
            </a:pPr>
            <a:r>
              <a:rPr lang="ru-RU" sz="1600" b="1" dirty="0" smtClean="0">
                <a:solidFill>
                  <a:schemeClr val="bg1">
                    <a:lumMod val="25000"/>
                  </a:schemeClr>
                </a:solidFill>
              </a:rPr>
              <a:t>кафедрой начального образования </a:t>
            </a:r>
          </a:p>
          <a:p>
            <a:pPr algn="r">
              <a:defRPr/>
            </a:pPr>
            <a:r>
              <a:rPr lang="ru-RU" sz="1600" b="1" dirty="0" smtClean="0">
                <a:solidFill>
                  <a:schemeClr val="bg1">
                    <a:lumMod val="25000"/>
                  </a:schemeClr>
                </a:solidFill>
              </a:rPr>
              <a:t>ГБОУ ДПО НИРО, к.п.н., доцент</a:t>
            </a:r>
          </a:p>
          <a:p>
            <a:pPr algn="r">
              <a:defRPr/>
            </a:pPr>
            <a:endParaRPr lang="ru-RU" sz="1600" b="1" dirty="0" smtClean="0">
              <a:solidFill>
                <a:schemeClr val="bg1">
                  <a:lumMod val="25000"/>
                </a:schemeClr>
              </a:solidFill>
            </a:endParaRPr>
          </a:p>
          <a:p>
            <a:pPr algn="r">
              <a:defRPr/>
            </a:pPr>
            <a:r>
              <a:rPr lang="ru-RU" sz="1600" b="1" dirty="0" err="1" smtClean="0">
                <a:solidFill>
                  <a:schemeClr val="bg1">
                    <a:lumMod val="25000"/>
                  </a:schemeClr>
                </a:solidFill>
              </a:rPr>
              <a:t>Рунова</a:t>
            </a:r>
            <a:r>
              <a:rPr lang="ru-RU" sz="1600" b="1" dirty="0" smtClean="0">
                <a:solidFill>
                  <a:schemeClr val="bg1">
                    <a:lumMod val="25000"/>
                  </a:schemeClr>
                </a:solidFill>
              </a:rPr>
              <a:t> Т.А., к. психол. н., доцент</a:t>
            </a:r>
          </a:p>
          <a:p>
            <a:pPr algn="r">
              <a:defRPr/>
            </a:pPr>
            <a:r>
              <a:rPr lang="ru-RU" sz="1600" b="1" dirty="0" smtClean="0">
                <a:solidFill>
                  <a:schemeClr val="bg1">
                    <a:lumMod val="25000"/>
                  </a:schemeClr>
                </a:solidFill>
              </a:rPr>
              <a:t> кафедры начального образования </a:t>
            </a:r>
          </a:p>
          <a:p>
            <a:pPr algn="r">
              <a:defRPr/>
            </a:pPr>
            <a:r>
              <a:rPr lang="ru-RU" sz="1600" b="1" dirty="0" smtClean="0">
                <a:solidFill>
                  <a:schemeClr val="bg1">
                    <a:lumMod val="25000"/>
                  </a:schemeClr>
                </a:solidFill>
              </a:rPr>
              <a:t>ГБОУ ДПО НИРО</a:t>
            </a:r>
            <a:endParaRPr lang="ru-RU" sz="24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209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5364087" y="3212976"/>
            <a:ext cx="3352775" cy="3407072"/>
          </a:xfrm>
          <a:prstGeom prst="ellipse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7174" name="Прямоугольник 7"/>
          <p:cNvSpPr>
            <a:spLocks noChangeArrowheads="1"/>
          </p:cNvSpPr>
          <p:nvPr/>
        </p:nvSpPr>
        <p:spPr bwMode="auto">
          <a:xfrm>
            <a:off x="85322" y="1772817"/>
            <a:ext cx="5248678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Char char="•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800" dirty="0">
                <a:latin typeface="Arial" panose="020B0604020202020204" pitchFamily="34" charset="0"/>
              </a:rPr>
              <a:t>Базовый принцип системы российского образования – справедливость, т.е. качественное образование должно быть доступным для каждого ребенка.</a:t>
            </a:r>
          </a:p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800" i="1" dirty="0" err="1">
                <a:latin typeface="Arial" panose="020B0604020202020204" pitchFamily="34" charset="0"/>
              </a:rPr>
              <a:t>В.В.Путин</a:t>
            </a:r>
            <a:endParaRPr lang="ru-RU" altLang="ru-RU" sz="2800" i="1" dirty="0">
              <a:latin typeface="Arial" panose="020B0604020202020204" pitchFamily="34" charset="0"/>
            </a:endParaRPr>
          </a:p>
        </p:txBody>
      </p:sp>
      <p:pic>
        <p:nvPicPr>
          <p:cNvPr id="7" name="Picture 8" descr="НИР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2" y="116632"/>
            <a:ext cx="1239744" cy="10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924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35152"/>
            <a:ext cx="8100392" cy="11430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altLang="ru-RU" sz="4000" b="1" dirty="0" smtClean="0">
                <a:solidFill>
                  <a:srgbClr val="8E0000"/>
                </a:solidFill>
              </a:rPr>
              <a:t>ОБНОВЛЕННЫЙ  СТАНДАРТ  </a:t>
            </a:r>
            <a:br>
              <a:rPr lang="ru-RU" altLang="ru-RU" sz="4000" b="1" dirty="0" smtClean="0">
                <a:solidFill>
                  <a:srgbClr val="8E0000"/>
                </a:solidFill>
              </a:rPr>
            </a:br>
            <a:r>
              <a:rPr lang="ru-RU" altLang="ru-RU" sz="4000" b="1" dirty="0" smtClean="0">
                <a:solidFill>
                  <a:srgbClr val="8E0000"/>
                </a:solidFill>
              </a:rPr>
              <a:t>НОО  </a:t>
            </a:r>
            <a:r>
              <a:rPr lang="ru-RU" altLang="ru-RU" sz="4900" b="1" dirty="0" smtClean="0">
                <a:solidFill>
                  <a:srgbClr val="8E0000"/>
                </a:solidFill>
              </a:rPr>
              <a:t>202</a:t>
            </a:r>
            <a:r>
              <a:rPr lang="en-US" altLang="ru-RU" sz="4900" b="1" dirty="0" smtClean="0">
                <a:solidFill>
                  <a:srgbClr val="8E0000"/>
                </a:solidFill>
              </a:rPr>
              <a:t>1 </a:t>
            </a:r>
            <a:r>
              <a:rPr lang="ru-RU" altLang="ru-RU" sz="4000" b="1" dirty="0" smtClean="0">
                <a:solidFill>
                  <a:srgbClr val="8E0000"/>
                </a:solidFill>
              </a:rPr>
              <a:t>г.</a:t>
            </a:r>
            <a:endParaRPr lang="ru-RU" sz="4000" dirty="0">
              <a:solidFill>
                <a:srgbClr val="8E0000"/>
              </a:solidFill>
            </a:endParaRPr>
          </a:p>
        </p:txBody>
      </p:sp>
      <p:sp>
        <p:nvSpPr>
          <p:cNvPr id="6147" name="Объект 2"/>
          <p:cNvSpPr>
            <a:spLocks noGrp="1"/>
          </p:cNvSpPr>
          <p:nvPr>
            <p:ph idx="1"/>
          </p:nvPr>
        </p:nvSpPr>
        <p:spPr>
          <a:xfrm>
            <a:off x="181460" y="1268760"/>
            <a:ext cx="6478772" cy="5400600"/>
          </a:xfrm>
        </p:spPr>
        <p:txBody>
          <a:bodyPr>
            <a:normAutofit lnSpcReduction="10000"/>
          </a:bodyPr>
          <a:lstStyle/>
          <a:p>
            <a:pPr>
              <a:defRPr/>
            </a:pPr>
            <a:endParaRPr lang="ru-RU" altLang="ru-RU" sz="2000" b="1" dirty="0" smtClean="0">
              <a:effectLst/>
            </a:endParaRPr>
          </a:p>
          <a:p>
            <a:pPr marL="0" indent="0">
              <a:buFontTx/>
              <a:buNone/>
              <a:defRPr/>
            </a:pPr>
            <a:r>
              <a:rPr lang="ru-RU" altLang="ru-RU" sz="3200" b="1" dirty="0" smtClean="0">
                <a:effectLst/>
              </a:rPr>
              <a:t>Федеральный государственный образовательный стандарт</a:t>
            </a:r>
            <a:br>
              <a:rPr lang="ru-RU" altLang="ru-RU" sz="3200" b="1" dirty="0" smtClean="0">
                <a:effectLst/>
              </a:rPr>
            </a:br>
            <a:r>
              <a:rPr lang="ru-RU" altLang="ru-RU" sz="3200" b="1" dirty="0" smtClean="0">
                <a:effectLst/>
              </a:rPr>
              <a:t>начального общего образования</a:t>
            </a:r>
          </a:p>
          <a:p>
            <a:pPr>
              <a:defRPr/>
            </a:pPr>
            <a:r>
              <a:rPr lang="ru-RU" altLang="ru-RU" sz="3200" dirty="0" smtClean="0">
                <a:effectLst/>
              </a:rPr>
              <a:t>УТВЕРЖДЕН  приказом Министерства просвещения Российской Федерации </a:t>
            </a:r>
          </a:p>
          <a:p>
            <a:pPr marL="0" indent="0">
              <a:buNone/>
              <a:defRPr/>
            </a:pPr>
            <a:r>
              <a:rPr lang="ru-RU" altLang="ru-RU" sz="3200" dirty="0"/>
              <a:t> </a:t>
            </a:r>
            <a:r>
              <a:rPr lang="ru-RU" altLang="ru-RU" sz="3200" dirty="0" smtClean="0"/>
              <a:t>   </a:t>
            </a:r>
            <a:r>
              <a:rPr lang="ru-RU" altLang="ru-RU" sz="3200" dirty="0" smtClean="0">
                <a:effectLst/>
              </a:rPr>
              <a:t>от 31 мая 2021 г. № 286</a:t>
            </a:r>
          </a:p>
          <a:p>
            <a:pPr>
              <a:defRPr/>
            </a:pPr>
            <a:r>
              <a:rPr lang="ru-RU" altLang="ru-RU" sz="3200" dirty="0" smtClean="0">
                <a:effectLst/>
              </a:rPr>
              <a:t>ЗАРЕГИСТРИРОВАН в Минюсте РФ 5 июля 2021 г.</a:t>
            </a:r>
            <a:br>
              <a:rPr lang="ru-RU" altLang="ru-RU" sz="3200" dirty="0" smtClean="0">
                <a:effectLst/>
              </a:rPr>
            </a:br>
            <a:r>
              <a:rPr lang="ru-RU" altLang="ru-RU" sz="3200" dirty="0" smtClean="0">
                <a:effectLst/>
              </a:rPr>
              <a:t>Регистрационный № 64100</a:t>
            </a:r>
          </a:p>
          <a:p>
            <a:pPr marL="0" indent="0">
              <a:buNone/>
              <a:defRPr/>
            </a:pPr>
            <a:endParaRPr lang="ru-RU" altLang="ru-RU" sz="2000" dirty="0" smtClean="0">
              <a:effectLst/>
            </a:endParaRPr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2" y="116632"/>
            <a:ext cx="1239744" cy="10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86" t="11925" r="18542" b="9195"/>
          <a:stretch>
            <a:fillRect/>
          </a:stretch>
        </p:blipFill>
        <p:spPr bwMode="auto">
          <a:xfrm>
            <a:off x="6398096" y="2411825"/>
            <a:ext cx="2745904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80562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30669"/>
            <a:ext cx="7200800" cy="11430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4000" b="1" dirty="0" smtClean="0">
                <a:solidFill>
                  <a:srgbClr val="8E0000"/>
                </a:solidFill>
              </a:rPr>
              <a:t>ФГОС  РАЗРАБОТАН  С  УЧЕТОМ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endParaRPr lang="ru-RU" altLang="ru-RU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0" indent="0">
              <a:spcBef>
                <a:spcPct val="0"/>
              </a:spcBef>
              <a:buClrTx/>
              <a:buFontTx/>
              <a:buNone/>
              <a:defRPr/>
            </a:pPr>
            <a:r>
              <a:rPr lang="ru-RU" altLang="ru-RU" b="1" dirty="0" smtClean="0">
                <a:effectLst/>
                <a:cs typeface="Calibri" pitchFamily="34" charset="0"/>
              </a:rPr>
              <a:t>- </a:t>
            </a:r>
            <a:r>
              <a:rPr lang="ru-RU" altLang="ru-RU" sz="3600" b="1" dirty="0" smtClean="0">
                <a:effectLst/>
                <a:cs typeface="Calibri" pitchFamily="34" charset="0"/>
              </a:rPr>
              <a:t>региональных, национальных и этнокультурных особенностей</a:t>
            </a:r>
            <a:endParaRPr lang="ru-RU" altLang="ru-RU" sz="3600" dirty="0" smtClean="0">
              <a:effectLst/>
            </a:endParaRPr>
          </a:p>
          <a:p>
            <a:pPr marL="0" indent="0">
              <a:spcBef>
                <a:spcPct val="0"/>
              </a:spcBef>
              <a:buClrTx/>
              <a:buFontTx/>
              <a:buNone/>
              <a:defRPr/>
            </a:pPr>
            <a:r>
              <a:rPr lang="ru-RU" altLang="ru-RU" sz="3600" b="1" dirty="0" smtClean="0">
                <a:effectLst/>
                <a:cs typeface="Calibri" pitchFamily="34" charset="0"/>
              </a:rPr>
              <a:t>- инновационной экономики</a:t>
            </a:r>
            <a:endParaRPr lang="ru-RU" altLang="ru-RU" sz="3600" dirty="0" smtClean="0">
              <a:effectLst/>
            </a:endParaRPr>
          </a:p>
          <a:p>
            <a:pPr marL="0" indent="0">
              <a:spcBef>
                <a:spcPct val="0"/>
              </a:spcBef>
              <a:buClrTx/>
              <a:buFontTx/>
              <a:buNone/>
              <a:defRPr/>
            </a:pPr>
            <a:r>
              <a:rPr lang="ru-RU" altLang="ru-RU" sz="3600" b="1" dirty="0" smtClean="0">
                <a:effectLst/>
                <a:cs typeface="Calibri" pitchFamily="34" charset="0"/>
              </a:rPr>
              <a:t>- стратегии научно-технологического развития</a:t>
            </a:r>
            <a:endParaRPr lang="ru-RU" altLang="ru-RU" sz="3600" dirty="0" smtClean="0">
              <a:effectLst/>
            </a:endParaRPr>
          </a:p>
          <a:p>
            <a:pPr marL="0" indent="0">
              <a:spcBef>
                <a:spcPct val="0"/>
              </a:spcBef>
              <a:buClrTx/>
              <a:buFontTx/>
              <a:buNone/>
              <a:defRPr/>
            </a:pPr>
            <a:r>
              <a:rPr lang="ru-RU" altLang="ru-RU" sz="3600" b="1" dirty="0" smtClean="0">
                <a:effectLst/>
                <a:cs typeface="Calibri" pitchFamily="34" charset="0"/>
              </a:rPr>
              <a:t>- ориентирован на изучение цивилизационного наследия России</a:t>
            </a:r>
            <a:endParaRPr lang="ru-RU" altLang="ru-RU" sz="3600" dirty="0" smtClean="0">
              <a:effectLst/>
            </a:endParaRPr>
          </a:p>
          <a:p>
            <a:pPr marL="0" indent="0">
              <a:buNone/>
              <a:defRPr/>
            </a:pPr>
            <a:endParaRPr lang="ru-RU" altLang="ru-RU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2" y="116632"/>
            <a:ext cx="1394682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16314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reeform 3"/>
          <p:cNvSpPr>
            <a:spLocks noEditPoints="1"/>
          </p:cNvSpPr>
          <p:nvPr/>
        </p:nvSpPr>
        <p:spPr bwMode="gray">
          <a:xfrm rot="-1358056">
            <a:off x="134938" y="1358900"/>
            <a:ext cx="8413750" cy="4627563"/>
          </a:xfrm>
          <a:custGeom>
            <a:avLst/>
            <a:gdLst>
              <a:gd name="T0" fmla="*/ 2147483646 w 4040"/>
              <a:gd name="T1" fmla="*/ 2147483646 h 1888"/>
              <a:gd name="T2" fmla="*/ 2147483646 w 4040"/>
              <a:gd name="T3" fmla="*/ 2147483646 h 1888"/>
              <a:gd name="T4" fmla="*/ 2147483646 w 4040"/>
              <a:gd name="T5" fmla="*/ 2147483646 h 1888"/>
              <a:gd name="T6" fmla="*/ 2147483646 w 4040"/>
              <a:gd name="T7" fmla="*/ 2147483646 h 1888"/>
              <a:gd name="T8" fmla="*/ 2147483646 w 4040"/>
              <a:gd name="T9" fmla="*/ 2147483646 h 1888"/>
              <a:gd name="T10" fmla="*/ 2147483646 w 4040"/>
              <a:gd name="T11" fmla="*/ 2147483646 h 1888"/>
              <a:gd name="T12" fmla="*/ 0 w 4040"/>
              <a:gd name="T13" fmla="*/ 2147483646 h 1888"/>
              <a:gd name="T14" fmla="*/ 2147483646 w 4040"/>
              <a:gd name="T15" fmla="*/ 2147483646 h 1888"/>
              <a:gd name="T16" fmla="*/ 2147483646 w 4040"/>
              <a:gd name="T17" fmla="*/ 2147483646 h 1888"/>
              <a:gd name="T18" fmla="*/ 2147483646 w 4040"/>
              <a:gd name="T19" fmla="*/ 2147483646 h 1888"/>
              <a:gd name="T20" fmla="*/ 2147483646 w 4040"/>
              <a:gd name="T21" fmla="*/ 2147483646 h 1888"/>
              <a:gd name="T22" fmla="*/ 2147483646 w 4040"/>
              <a:gd name="T23" fmla="*/ 2147483646 h 1888"/>
              <a:gd name="T24" fmla="*/ 2147483646 w 4040"/>
              <a:gd name="T25" fmla="*/ 2147483646 h 1888"/>
              <a:gd name="T26" fmla="*/ 2147483646 w 4040"/>
              <a:gd name="T27" fmla="*/ 2147483646 h 1888"/>
              <a:gd name="T28" fmla="*/ 2147483646 w 4040"/>
              <a:gd name="T29" fmla="*/ 2147483646 h 1888"/>
              <a:gd name="T30" fmla="*/ 2147483646 w 4040"/>
              <a:gd name="T31" fmla="*/ 2147483646 h 1888"/>
              <a:gd name="T32" fmla="*/ 2147483646 w 4040"/>
              <a:gd name="T33" fmla="*/ 2147483646 h 1888"/>
              <a:gd name="T34" fmla="*/ 2147483646 w 4040"/>
              <a:gd name="T35" fmla="*/ 2147483646 h 1888"/>
              <a:gd name="T36" fmla="*/ 2147483646 w 4040"/>
              <a:gd name="T37" fmla="*/ 2147483646 h 1888"/>
              <a:gd name="T38" fmla="*/ 2147483646 w 4040"/>
              <a:gd name="T39" fmla="*/ 2147483646 h 1888"/>
              <a:gd name="T40" fmla="*/ 2147483646 w 4040"/>
              <a:gd name="T41" fmla="*/ 2147483646 h 1888"/>
              <a:gd name="T42" fmla="*/ 2147483646 w 4040"/>
              <a:gd name="T43" fmla="*/ 2147483646 h 1888"/>
              <a:gd name="T44" fmla="*/ 2147483646 w 4040"/>
              <a:gd name="T45" fmla="*/ 2147483646 h 1888"/>
              <a:gd name="T46" fmla="*/ 2147483646 w 4040"/>
              <a:gd name="T47" fmla="*/ 2147483646 h 1888"/>
              <a:gd name="T48" fmla="*/ 2147483646 w 4040"/>
              <a:gd name="T49" fmla="*/ 2147483646 h 1888"/>
              <a:gd name="T50" fmla="*/ 2147483646 w 4040"/>
              <a:gd name="T51" fmla="*/ 2147483646 h 1888"/>
              <a:gd name="T52" fmla="*/ 2147483646 w 4040"/>
              <a:gd name="T53" fmla="*/ 0 h 1888"/>
              <a:gd name="T54" fmla="*/ 2147483646 w 4040"/>
              <a:gd name="T55" fmla="*/ 2147483646 h 1888"/>
              <a:gd name="T56" fmla="*/ 2147483646 w 4040"/>
              <a:gd name="T57" fmla="*/ 2147483646 h 1888"/>
              <a:gd name="T58" fmla="*/ 2147483646 w 4040"/>
              <a:gd name="T59" fmla="*/ 2147483646 h 1888"/>
              <a:gd name="T60" fmla="*/ 2147483646 w 4040"/>
              <a:gd name="T61" fmla="*/ 2147483646 h 1888"/>
              <a:gd name="T62" fmla="*/ 2147483646 w 4040"/>
              <a:gd name="T63" fmla="*/ 2147483646 h 1888"/>
              <a:gd name="T64" fmla="*/ 2147483646 w 4040"/>
              <a:gd name="T65" fmla="*/ 2147483646 h 1888"/>
              <a:gd name="T66" fmla="*/ 2147483646 w 4040"/>
              <a:gd name="T67" fmla="*/ 2147483646 h 1888"/>
              <a:gd name="T68" fmla="*/ 2147483646 w 4040"/>
              <a:gd name="T69" fmla="*/ 2147483646 h 1888"/>
              <a:gd name="T70" fmla="*/ 2147483646 w 4040"/>
              <a:gd name="T71" fmla="*/ 2147483646 h 1888"/>
              <a:gd name="T72" fmla="*/ 2147483646 w 4040"/>
              <a:gd name="T73" fmla="*/ 2147483646 h 1888"/>
              <a:gd name="T74" fmla="*/ 2147483646 w 4040"/>
              <a:gd name="T75" fmla="*/ 2147483646 h 1888"/>
              <a:gd name="T76" fmla="*/ 2147483646 w 4040"/>
              <a:gd name="T77" fmla="*/ 2147483646 h 1888"/>
              <a:gd name="T78" fmla="*/ 2147483646 w 4040"/>
              <a:gd name="T79" fmla="*/ 2147483646 h 1888"/>
              <a:gd name="T80" fmla="*/ 2147483646 w 4040"/>
              <a:gd name="T81" fmla="*/ 2147483646 h 1888"/>
              <a:gd name="T82" fmla="*/ 2147483646 w 4040"/>
              <a:gd name="T83" fmla="*/ 2147483646 h 1888"/>
              <a:gd name="T84" fmla="*/ 2147483646 w 4040"/>
              <a:gd name="T85" fmla="*/ 2147483646 h 1888"/>
              <a:gd name="T86" fmla="*/ 2147483646 w 4040"/>
              <a:gd name="T87" fmla="*/ 2147483646 h 1888"/>
              <a:gd name="T88" fmla="*/ 2147483646 w 4040"/>
              <a:gd name="T89" fmla="*/ 2147483646 h 1888"/>
              <a:gd name="T90" fmla="*/ 2147483646 w 4040"/>
              <a:gd name="T91" fmla="*/ 2147483646 h 1888"/>
              <a:gd name="T92" fmla="*/ 2147483646 w 4040"/>
              <a:gd name="T93" fmla="*/ 2147483646 h 1888"/>
              <a:gd name="T94" fmla="*/ 2147483646 w 4040"/>
              <a:gd name="T95" fmla="*/ 2147483646 h 1888"/>
              <a:gd name="T96" fmla="*/ 2147483646 w 4040"/>
              <a:gd name="T97" fmla="*/ 2147483646 h 1888"/>
              <a:gd name="T98" fmla="*/ 2147483646 w 4040"/>
              <a:gd name="T99" fmla="*/ 2147483646 h 1888"/>
              <a:gd name="T100" fmla="*/ 2147483646 w 4040"/>
              <a:gd name="T101" fmla="*/ 2147483646 h 1888"/>
              <a:gd name="T102" fmla="*/ 2147483646 w 4040"/>
              <a:gd name="T103" fmla="*/ 2147483646 h 188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4040"/>
              <a:gd name="T157" fmla="*/ 0 h 1888"/>
              <a:gd name="T158" fmla="*/ 4040 w 4040"/>
              <a:gd name="T159" fmla="*/ 1888 h 1888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4040" h="1888">
                <a:moveTo>
                  <a:pt x="2020" y="0"/>
                </a:moveTo>
                <a:lnTo>
                  <a:pt x="1854" y="4"/>
                </a:lnTo>
                <a:lnTo>
                  <a:pt x="1692" y="12"/>
                </a:lnTo>
                <a:lnTo>
                  <a:pt x="1534" y="28"/>
                </a:lnTo>
                <a:lnTo>
                  <a:pt x="1382" y="48"/>
                </a:lnTo>
                <a:lnTo>
                  <a:pt x="1234" y="74"/>
                </a:lnTo>
                <a:lnTo>
                  <a:pt x="1092" y="106"/>
                </a:lnTo>
                <a:lnTo>
                  <a:pt x="956" y="142"/>
                </a:lnTo>
                <a:lnTo>
                  <a:pt x="828" y="182"/>
                </a:lnTo>
                <a:lnTo>
                  <a:pt x="706" y="228"/>
                </a:lnTo>
                <a:lnTo>
                  <a:pt x="592" y="276"/>
                </a:lnTo>
                <a:lnTo>
                  <a:pt x="486" y="330"/>
                </a:lnTo>
                <a:lnTo>
                  <a:pt x="390" y="386"/>
                </a:lnTo>
                <a:lnTo>
                  <a:pt x="302" y="446"/>
                </a:lnTo>
                <a:lnTo>
                  <a:pt x="226" y="510"/>
                </a:lnTo>
                <a:lnTo>
                  <a:pt x="158" y="576"/>
                </a:lnTo>
                <a:lnTo>
                  <a:pt x="102" y="646"/>
                </a:lnTo>
                <a:lnTo>
                  <a:pt x="58" y="718"/>
                </a:lnTo>
                <a:lnTo>
                  <a:pt x="26" y="790"/>
                </a:lnTo>
                <a:lnTo>
                  <a:pt x="6" y="866"/>
                </a:lnTo>
                <a:lnTo>
                  <a:pt x="0" y="944"/>
                </a:lnTo>
                <a:lnTo>
                  <a:pt x="6" y="1022"/>
                </a:lnTo>
                <a:lnTo>
                  <a:pt x="26" y="1098"/>
                </a:lnTo>
                <a:lnTo>
                  <a:pt x="58" y="1170"/>
                </a:lnTo>
                <a:lnTo>
                  <a:pt x="102" y="1242"/>
                </a:lnTo>
                <a:lnTo>
                  <a:pt x="158" y="1312"/>
                </a:lnTo>
                <a:lnTo>
                  <a:pt x="226" y="1378"/>
                </a:lnTo>
                <a:lnTo>
                  <a:pt x="302" y="1442"/>
                </a:lnTo>
                <a:lnTo>
                  <a:pt x="390" y="1502"/>
                </a:lnTo>
                <a:lnTo>
                  <a:pt x="486" y="1558"/>
                </a:lnTo>
                <a:lnTo>
                  <a:pt x="592" y="1612"/>
                </a:lnTo>
                <a:lnTo>
                  <a:pt x="706" y="1660"/>
                </a:lnTo>
                <a:lnTo>
                  <a:pt x="828" y="1706"/>
                </a:lnTo>
                <a:lnTo>
                  <a:pt x="956" y="1746"/>
                </a:lnTo>
                <a:lnTo>
                  <a:pt x="1092" y="1782"/>
                </a:lnTo>
                <a:lnTo>
                  <a:pt x="1234" y="1814"/>
                </a:lnTo>
                <a:lnTo>
                  <a:pt x="1382" y="1840"/>
                </a:lnTo>
                <a:lnTo>
                  <a:pt x="1534" y="1860"/>
                </a:lnTo>
                <a:lnTo>
                  <a:pt x="1692" y="1876"/>
                </a:lnTo>
                <a:lnTo>
                  <a:pt x="1854" y="1884"/>
                </a:lnTo>
                <a:lnTo>
                  <a:pt x="2020" y="1888"/>
                </a:lnTo>
                <a:lnTo>
                  <a:pt x="2186" y="1884"/>
                </a:lnTo>
                <a:lnTo>
                  <a:pt x="2348" y="1876"/>
                </a:lnTo>
                <a:lnTo>
                  <a:pt x="2506" y="1860"/>
                </a:lnTo>
                <a:lnTo>
                  <a:pt x="2658" y="1840"/>
                </a:lnTo>
                <a:lnTo>
                  <a:pt x="2806" y="1814"/>
                </a:lnTo>
                <a:lnTo>
                  <a:pt x="2948" y="1782"/>
                </a:lnTo>
                <a:lnTo>
                  <a:pt x="3084" y="1746"/>
                </a:lnTo>
                <a:lnTo>
                  <a:pt x="3212" y="1706"/>
                </a:lnTo>
                <a:lnTo>
                  <a:pt x="3334" y="1660"/>
                </a:lnTo>
                <a:lnTo>
                  <a:pt x="3448" y="1612"/>
                </a:lnTo>
                <a:lnTo>
                  <a:pt x="3554" y="1558"/>
                </a:lnTo>
                <a:lnTo>
                  <a:pt x="3650" y="1502"/>
                </a:lnTo>
                <a:lnTo>
                  <a:pt x="3738" y="1442"/>
                </a:lnTo>
                <a:lnTo>
                  <a:pt x="3814" y="1378"/>
                </a:lnTo>
                <a:lnTo>
                  <a:pt x="3882" y="1312"/>
                </a:lnTo>
                <a:lnTo>
                  <a:pt x="3938" y="1242"/>
                </a:lnTo>
                <a:lnTo>
                  <a:pt x="3982" y="1170"/>
                </a:lnTo>
                <a:lnTo>
                  <a:pt x="4014" y="1098"/>
                </a:lnTo>
                <a:lnTo>
                  <a:pt x="4034" y="1022"/>
                </a:lnTo>
                <a:lnTo>
                  <a:pt x="4040" y="944"/>
                </a:lnTo>
                <a:lnTo>
                  <a:pt x="4034" y="866"/>
                </a:lnTo>
                <a:lnTo>
                  <a:pt x="4014" y="790"/>
                </a:lnTo>
                <a:lnTo>
                  <a:pt x="3982" y="718"/>
                </a:lnTo>
                <a:lnTo>
                  <a:pt x="3938" y="646"/>
                </a:lnTo>
                <a:lnTo>
                  <a:pt x="3882" y="576"/>
                </a:lnTo>
                <a:lnTo>
                  <a:pt x="3814" y="510"/>
                </a:lnTo>
                <a:lnTo>
                  <a:pt x="3738" y="446"/>
                </a:lnTo>
                <a:lnTo>
                  <a:pt x="3650" y="386"/>
                </a:lnTo>
                <a:lnTo>
                  <a:pt x="3554" y="330"/>
                </a:lnTo>
                <a:lnTo>
                  <a:pt x="3448" y="276"/>
                </a:lnTo>
                <a:lnTo>
                  <a:pt x="3334" y="228"/>
                </a:lnTo>
                <a:lnTo>
                  <a:pt x="3212" y="182"/>
                </a:lnTo>
                <a:lnTo>
                  <a:pt x="3084" y="142"/>
                </a:lnTo>
                <a:lnTo>
                  <a:pt x="2948" y="106"/>
                </a:lnTo>
                <a:lnTo>
                  <a:pt x="2806" y="74"/>
                </a:lnTo>
                <a:lnTo>
                  <a:pt x="2658" y="48"/>
                </a:lnTo>
                <a:lnTo>
                  <a:pt x="2506" y="28"/>
                </a:lnTo>
                <a:lnTo>
                  <a:pt x="2348" y="12"/>
                </a:lnTo>
                <a:lnTo>
                  <a:pt x="2186" y="4"/>
                </a:lnTo>
                <a:lnTo>
                  <a:pt x="2020" y="0"/>
                </a:lnTo>
                <a:close/>
                <a:moveTo>
                  <a:pt x="1922" y="1748"/>
                </a:moveTo>
                <a:lnTo>
                  <a:pt x="1762" y="1746"/>
                </a:lnTo>
                <a:lnTo>
                  <a:pt x="1606" y="1736"/>
                </a:lnTo>
                <a:lnTo>
                  <a:pt x="1454" y="1722"/>
                </a:lnTo>
                <a:lnTo>
                  <a:pt x="1306" y="1702"/>
                </a:lnTo>
                <a:lnTo>
                  <a:pt x="1164" y="1678"/>
                </a:lnTo>
                <a:lnTo>
                  <a:pt x="1028" y="1648"/>
                </a:lnTo>
                <a:lnTo>
                  <a:pt x="898" y="1614"/>
                </a:lnTo>
                <a:lnTo>
                  <a:pt x="776" y="1576"/>
                </a:lnTo>
                <a:lnTo>
                  <a:pt x="662" y="1532"/>
                </a:lnTo>
                <a:lnTo>
                  <a:pt x="554" y="1486"/>
                </a:lnTo>
                <a:lnTo>
                  <a:pt x="458" y="1436"/>
                </a:lnTo>
                <a:lnTo>
                  <a:pt x="370" y="1382"/>
                </a:lnTo>
                <a:lnTo>
                  <a:pt x="292" y="1326"/>
                </a:lnTo>
                <a:lnTo>
                  <a:pt x="224" y="1266"/>
                </a:lnTo>
                <a:lnTo>
                  <a:pt x="166" y="1204"/>
                </a:lnTo>
                <a:lnTo>
                  <a:pt x="122" y="1140"/>
                </a:lnTo>
                <a:lnTo>
                  <a:pt x="88" y="1074"/>
                </a:lnTo>
                <a:lnTo>
                  <a:pt x="68" y="1004"/>
                </a:lnTo>
                <a:lnTo>
                  <a:pt x="62" y="934"/>
                </a:lnTo>
                <a:lnTo>
                  <a:pt x="68" y="864"/>
                </a:lnTo>
                <a:lnTo>
                  <a:pt x="88" y="796"/>
                </a:lnTo>
                <a:lnTo>
                  <a:pt x="122" y="730"/>
                </a:lnTo>
                <a:lnTo>
                  <a:pt x="166" y="664"/>
                </a:lnTo>
                <a:lnTo>
                  <a:pt x="224" y="602"/>
                </a:lnTo>
                <a:lnTo>
                  <a:pt x="292" y="544"/>
                </a:lnTo>
                <a:lnTo>
                  <a:pt x="370" y="486"/>
                </a:lnTo>
                <a:lnTo>
                  <a:pt x="458" y="434"/>
                </a:lnTo>
                <a:lnTo>
                  <a:pt x="554" y="382"/>
                </a:lnTo>
                <a:lnTo>
                  <a:pt x="662" y="336"/>
                </a:lnTo>
                <a:lnTo>
                  <a:pt x="776" y="294"/>
                </a:lnTo>
                <a:lnTo>
                  <a:pt x="898" y="256"/>
                </a:lnTo>
                <a:lnTo>
                  <a:pt x="1028" y="222"/>
                </a:lnTo>
                <a:lnTo>
                  <a:pt x="1164" y="192"/>
                </a:lnTo>
                <a:lnTo>
                  <a:pt x="1306" y="166"/>
                </a:lnTo>
                <a:lnTo>
                  <a:pt x="1454" y="148"/>
                </a:lnTo>
                <a:lnTo>
                  <a:pt x="1606" y="132"/>
                </a:lnTo>
                <a:lnTo>
                  <a:pt x="1762" y="124"/>
                </a:lnTo>
                <a:lnTo>
                  <a:pt x="1922" y="120"/>
                </a:lnTo>
                <a:lnTo>
                  <a:pt x="2084" y="124"/>
                </a:lnTo>
                <a:lnTo>
                  <a:pt x="2240" y="132"/>
                </a:lnTo>
                <a:lnTo>
                  <a:pt x="2392" y="148"/>
                </a:lnTo>
                <a:lnTo>
                  <a:pt x="2540" y="166"/>
                </a:lnTo>
                <a:lnTo>
                  <a:pt x="2682" y="192"/>
                </a:lnTo>
                <a:lnTo>
                  <a:pt x="2818" y="222"/>
                </a:lnTo>
                <a:lnTo>
                  <a:pt x="2948" y="256"/>
                </a:lnTo>
                <a:lnTo>
                  <a:pt x="3070" y="294"/>
                </a:lnTo>
                <a:lnTo>
                  <a:pt x="3184" y="336"/>
                </a:lnTo>
                <a:lnTo>
                  <a:pt x="3292" y="382"/>
                </a:lnTo>
                <a:lnTo>
                  <a:pt x="3388" y="434"/>
                </a:lnTo>
                <a:lnTo>
                  <a:pt x="3476" y="486"/>
                </a:lnTo>
                <a:lnTo>
                  <a:pt x="3554" y="544"/>
                </a:lnTo>
                <a:lnTo>
                  <a:pt x="3622" y="602"/>
                </a:lnTo>
                <a:lnTo>
                  <a:pt x="3680" y="664"/>
                </a:lnTo>
                <a:lnTo>
                  <a:pt x="3724" y="730"/>
                </a:lnTo>
                <a:lnTo>
                  <a:pt x="3758" y="796"/>
                </a:lnTo>
                <a:lnTo>
                  <a:pt x="3778" y="864"/>
                </a:lnTo>
                <a:lnTo>
                  <a:pt x="3784" y="934"/>
                </a:lnTo>
                <a:lnTo>
                  <a:pt x="3778" y="1004"/>
                </a:lnTo>
                <a:lnTo>
                  <a:pt x="3758" y="1074"/>
                </a:lnTo>
                <a:lnTo>
                  <a:pt x="3724" y="1140"/>
                </a:lnTo>
                <a:lnTo>
                  <a:pt x="3680" y="1204"/>
                </a:lnTo>
                <a:lnTo>
                  <a:pt x="3622" y="1266"/>
                </a:lnTo>
                <a:lnTo>
                  <a:pt x="3554" y="1326"/>
                </a:lnTo>
                <a:lnTo>
                  <a:pt x="3476" y="1382"/>
                </a:lnTo>
                <a:lnTo>
                  <a:pt x="3388" y="1436"/>
                </a:lnTo>
                <a:lnTo>
                  <a:pt x="3292" y="1486"/>
                </a:lnTo>
                <a:lnTo>
                  <a:pt x="3184" y="1532"/>
                </a:lnTo>
                <a:lnTo>
                  <a:pt x="3070" y="1576"/>
                </a:lnTo>
                <a:lnTo>
                  <a:pt x="2948" y="1614"/>
                </a:lnTo>
                <a:lnTo>
                  <a:pt x="2818" y="1648"/>
                </a:lnTo>
                <a:lnTo>
                  <a:pt x="2682" y="1678"/>
                </a:lnTo>
                <a:lnTo>
                  <a:pt x="2540" y="1702"/>
                </a:lnTo>
                <a:lnTo>
                  <a:pt x="2392" y="1722"/>
                </a:lnTo>
                <a:lnTo>
                  <a:pt x="2240" y="1736"/>
                </a:lnTo>
                <a:lnTo>
                  <a:pt x="2084" y="1746"/>
                </a:lnTo>
                <a:lnTo>
                  <a:pt x="1922" y="1748"/>
                </a:lnTo>
                <a:close/>
              </a:path>
            </a:pathLst>
          </a:custGeom>
          <a:gradFill rotWithShape="1">
            <a:gsLst>
              <a:gs pos="0">
                <a:srgbClr val="656565"/>
              </a:gs>
              <a:gs pos="100000">
                <a:srgbClr val="DDDDDD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195" name="Text Box 12"/>
          <p:cNvSpPr txBox="1">
            <a:spLocks noChangeArrowheads="1"/>
          </p:cNvSpPr>
          <p:nvPr/>
        </p:nvSpPr>
        <p:spPr bwMode="gray">
          <a:xfrm>
            <a:off x="2314575" y="3076575"/>
            <a:ext cx="45466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Char char="•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ru-RU" altLang="ru-RU" sz="2800" b="1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8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ФГОС НОО 2021 г.</a:t>
            </a:r>
            <a:endParaRPr lang="en-US" altLang="ru-RU" sz="2800" b="1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6" name="Picture 32" descr="Picture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048000"/>
            <a:ext cx="211772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Oval 16"/>
          <p:cNvSpPr>
            <a:spLocks noChangeArrowheads="1"/>
          </p:cNvSpPr>
          <p:nvPr/>
        </p:nvSpPr>
        <p:spPr bwMode="gray">
          <a:xfrm>
            <a:off x="428625" y="1452563"/>
            <a:ext cx="2667000" cy="137795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prstShdw prst="shdw12" dist="12700" dir="10800000">
              <a:srgbClr val="46505E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Char char="•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800"/>
          </a:p>
        </p:txBody>
      </p:sp>
      <p:pic>
        <p:nvPicPr>
          <p:cNvPr id="8198" name="Picture 27" descr="Picture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938" y="1504950"/>
            <a:ext cx="10033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Text Box 18"/>
          <p:cNvSpPr txBox="1">
            <a:spLocks noChangeArrowheads="1"/>
          </p:cNvSpPr>
          <p:nvPr/>
        </p:nvSpPr>
        <p:spPr bwMode="gray">
          <a:xfrm>
            <a:off x="724196" y="1943240"/>
            <a:ext cx="213201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Char char="•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000" b="1" dirty="0"/>
              <a:t>Теоретическое обоснование</a:t>
            </a:r>
            <a:endParaRPr lang="en-US" altLang="ru-RU" sz="2000" b="1" dirty="0"/>
          </a:p>
        </p:txBody>
      </p:sp>
      <p:sp>
        <p:nvSpPr>
          <p:cNvPr id="15371" name="Oval 20"/>
          <p:cNvSpPr>
            <a:spLocks noChangeArrowheads="1"/>
          </p:cNvSpPr>
          <p:nvPr/>
        </p:nvSpPr>
        <p:spPr bwMode="gray">
          <a:xfrm>
            <a:off x="6334125" y="3733800"/>
            <a:ext cx="2286000" cy="1301750"/>
          </a:xfrm>
          <a:prstGeom prst="ellipse">
            <a:avLst/>
          </a:prstGeom>
          <a:solidFill>
            <a:schemeClr val="bg1">
              <a:lumMod val="90000"/>
            </a:schemeClr>
          </a:solidFill>
          <a:ln w="9525">
            <a:noFill/>
            <a:round/>
            <a:headEnd/>
            <a:tailEnd/>
          </a:ln>
          <a:effectLst>
            <a:prstShdw prst="shdw12" dist="63500" dir="10800000">
              <a:srgbClr val="46505E">
                <a:alpha val="50000"/>
              </a:srgbClr>
            </a:prstShdw>
          </a:effectLst>
        </p:spPr>
        <p:txBody>
          <a:bodyPr wrap="none" anchor="ctr"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8201" name="Picture 35" descr="Picture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313" y="3787775"/>
            <a:ext cx="10033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2" name="Text Box 22"/>
          <p:cNvSpPr txBox="1">
            <a:spLocks noChangeArrowheads="1"/>
          </p:cNvSpPr>
          <p:nvPr/>
        </p:nvSpPr>
        <p:spPr bwMode="gray">
          <a:xfrm>
            <a:off x="6338887" y="3234978"/>
            <a:ext cx="2433638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Char char="•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600" b="1" dirty="0"/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600" b="1" dirty="0"/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000" b="1" dirty="0"/>
              <a:t>Обновленные требования к результатам образования</a:t>
            </a:r>
          </a:p>
        </p:txBody>
      </p:sp>
      <p:sp>
        <p:nvSpPr>
          <p:cNvPr id="8203" name="Oval 9"/>
          <p:cNvSpPr>
            <a:spLocks noChangeArrowheads="1"/>
          </p:cNvSpPr>
          <p:nvPr/>
        </p:nvSpPr>
        <p:spPr bwMode="gray">
          <a:xfrm>
            <a:off x="6019800" y="1628775"/>
            <a:ext cx="2743200" cy="14478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prstShdw prst="shdw12">
              <a:srgbClr val="46505E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Char char="•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800"/>
          </a:p>
        </p:txBody>
      </p:sp>
      <p:pic>
        <p:nvPicPr>
          <p:cNvPr id="8204" name="Picture 34" descr="Picture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463" y="1901825"/>
            <a:ext cx="10033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5" name="Text Box 11"/>
          <p:cNvSpPr txBox="1">
            <a:spLocks noChangeArrowheads="1"/>
          </p:cNvSpPr>
          <p:nvPr/>
        </p:nvSpPr>
        <p:spPr bwMode="gray">
          <a:xfrm>
            <a:off x="5892800" y="1895475"/>
            <a:ext cx="32766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Char char="•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000" b="1" dirty="0"/>
              <a:t>Обновленное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000" b="1" dirty="0"/>
              <a:t>содержание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000" b="1" dirty="0"/>
              <a:t>образование</a:t>
            </a:r>
          </a:p>
        </p:txBody>
      </p:sp>
      <p:sp>
        <p:nvSpPr>
          <p:cNvPr id="15377" name="Oval 24"/>
          <p:cNvSpPr>
            <a:spLocks noChangeArrowheads="1"/>
          </p:cNvSpPr>
          <p:nvPr/>
        </p:nvSpPr>
        <p:spPr bwMode="gray">
          <a:xfrm>
            <a:off x="3275013" y="5076825"/>
            <a:ext cx="2895600" cy="14478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>
            <a:prstShdw prst="shdw12">
              <a:srgbClr val="46505E">
                <a:alpha val="50000"/>
              </a:srgbClr>
            </a:prstShdw>
          </a:effectLst>
        </p:spPr>
        <p:txBody>
          <a:bodyPr wrap="none" anchor="ctr"/>
          <a:lstStyle/>
          <a:p>
            <a:pPr algn="ctr" eaLnBrk="1" hangingPunct="1">
              <a:defRPr/>
            </a:pPr>
            <a:endParaRPr lang="ru-RU" dirty="0"/>
          </a:p>
        </p:txBody>
      </p:sp>
      <p:pic>
        <p:nvPicPr>
          <p:cNvPr id="8207" name="Picture 33" descr="Picture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900" y="4914900"/>
            <a:ext cx="10033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8" name="Text Box 26"/>
          <p:cNvSpPr txBox="1">
            <a:spLocks noChangeArrowheads="1"/>
          </p:cNvSpPr>
          <p:nvPr/>
        </p:nvSpPr>
        <p:spPr bwMode="gray">
          <a:xfrm>
            <a:off x="3846512" y="4988092"/>
            <a:ext cx="2539703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Char char="•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 dirty="0"/>
              <a:t> </a:t>
            </a:r>
            <a:r>
              <a:rPr lang="ru-RU" altLang="ru-RU" sz="2000" b="1" dirty="0"/>
              <a:t>Обновленные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000" b="1" dirty="0"/>
              <a:t>требования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000" b="1" dirty="0"/>
              <a:t>к участникам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000" b="1" dirty="0"/>
              <a:t>образовательных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000" b="1" dirty="0"/>
              <a:t>отношений </a:t>
            </a:r>
          </a:p>
        </p:txBody>
      </p:sp>
      <p:sp>
        <p:nvSpPr>
          <p:cNvPr id="15380" name="Oval 16"/>
          <p:cNvSpPr>
            <a:spLocks noChangeArrowheads="1"/>
          </p:cNvSpPr>
          <p:nvPr/>
        </p:nvSpPr>
        <p:spPr bwMode="gray">
          <a:xfrm>
            <a:off x="654050" y="4076700"/>
            <a:ext cx="2571750" cy="12827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>
            <a:prstShdw prst="shdw12">
              <a:srgbClr val="46505E">
                <a:alpha val="50000"/>
              </a:srgbClr>
            </a:prstShdw>
          </a:effectLst>
        </p:spPr>
        <p:txBody>
          <a:bodyPr wrap="none" anchor="ctr"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8210" name="Text Box 18"/>
          <p:cNvSpPr txBox="1">
            <a:spLocks noChangeArrowheads="1"/>
          </p:cNvSpPr>
          <p:nvPr/>
        </p:nvSpPr>
        <p:spPr bwMode="gray">
          <a:xfrm>
            <a:off x="724196" y="3869492"/>
            <a:ext cx="2228850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Char char="•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600" b="1" dirty="0"/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000" b="1" dirty="0"/>
              <a:t>Новые технологии образования</a:t>
            </a:r>
            <a:endParaRPr lang="en-US" altLang="ru-RU" sz="2000" b="1" dirty="0"/>
          </a:p>
        </p:txBody>
      </p:sp>
      <p:sp>
        <p:nvSpPr>
          <p:cNvPr id="15382" name="Oval 9"/>
          <p:cNvSpPr>
            <a:spLocks noChangeArrowheads="1"/>
          </p:cNvSpPr>
          <p:nvPr/>
        </p:nvSpPr>
        <p:spPr bwMode="gray">
          <a:xfrm>
            <a:off x="3225800" y="608013"/>
            <a:ext cx="2667000" cy="14478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>
            <a:prstShdw prst="shdw12">
              <a:srgbClr val="46505E">
                <a:alpha val="50000"/>
              </a:srgbClr>
            </a:prst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ru-RU" sz="2000" b="1" dirty="0"/>
              <a:t>Обновленные</a:t>
            </a:r>
          </a:p>
          <a:p>
            <a:pPr algn="ctr" eaLnBrk="1" hangingPunct="1">
              <a:defRPr/>
            </a:pPr>
            <a:r>
              <a:rPr lang="ru-RU" altLang="ru-RU" sz="2000" b="1" dirty="0"/>
              <a:t>цели и задачи </a:t>
            </a:r>
          </a:p>
          <a:p>
            <a:pPr algn="ctr" eaLnBrk="1" hangingPunct="1">
              <a:defRPr/>
            </a:pPr>
            <a:endParaRPr lang="ru-RU" altLang="ru-RU" sz="1600" b="1" dirty="0"/>
          </a:p>
        </p:txBody>
      </p:sp>
      <p:pic>
        <p:nvPicPr>
          <p:cNvPr id="8212" name="Picture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5356225"/>
            <a:ext cx="130492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3" name="Picture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88" y="3290888"/>
            <a:ext cx="130492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" name="Прямая со стрелкой 25"/>
          <p:cNvCxnSpPr/>
          <p:nvPr/>
        </p:nvCxnSpPr>
        <p:spPr>
          <a:xfrm flipV="1">
            <a:off x="4445000" y="2352675"/>
            <a:ext cx="0" cy="831850"/>
          </a:xfrm>
          <a:prstGeom prst="straightConnector1">
            <a:avLst/>
          </a:prstGeom>
          <a:ln w="57150">
            <a:solidFill>
              <a:srgbClr val="B2B2B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 flipV="1">
            <a:off x="2743200" y="2732088"/>
            <a:ext cx="582613" cy="544512"/>
          </a:xfrm>
          <a:prstGeom prst="straightConnector1">
            <a:avLst/>
          </a:prstGeom>
          <a:ln w="57150">
            <a:solidFill>
              <a:srgbClr val="B2B2B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V="1">
            <a:off x="5588000" y="2862263"/>
            <a:ext cx="582613" cy="463550"/>
          </a:xfrm>
          <a:prstGeom prst="straightConnector1">
            <a:avLst/>
          </a:prstGeom>
          <a:ln w="57150">
            <a:solidFill>
              <a:srgbClr val="B2B2B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760663" y="4138613"/>
            <a:ext cx="582612" cy="587375"/>
          </a:xfrm>
          <a:prstGeom prst="straightConnector1">
            <a:avLst/>
          </a:prstGeom>
          <a:ln w="57150">
            <a:solidFill>
              <a:srgbClr val="B2B2B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5575300" y="4076700"/>
            <a:ext cx="635000" cy="422275"/>
          </a:xfrm>
          <a:prstGeom prst="straightConnector1">
            <a:avLst/>
          </a:prstGeom>
          <a:ln w="57150">
            <a:solidFill>
              <a:srgbClr val="B2B2B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4445000" y="4090988"/>
            <a:ext cx="55563" cy="852487"/>
          </a:xfrm>
          <a:prstGeom prst="straightConnector1">
            <a:avLst/>
          </a:prstGeom>
          <a:ln w="57150">
            <a:solidFill>
              <a:srgbClr val="B2B2B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8" descr="НИР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2" y="116632"/>
            <a:ext cx="1239744" cy="10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3235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0370" y="1556792"/>
            <a:ext cx="8893630" cy="5632450"/>
          </a:xfrm>
        </p:spPr>
        <p:txBody>
          <a:bodyPr>
            <a:normAutofit/>
          </a:bodyPr>
          <a:lstStyle/>
          <a:p>
            <a:pPr algn="l">
              <a:spcBef>
                <a:spcPct val="0"/>
              </a:spcBef>
              <a:buNone/>
              <a:defRPr/>
            </a:pPr>
            <a:r>
              <a:rPr lang="ru-RU" altLang="ru-RU" dirty="0" smtClean="0"/>
              <a:t>            </a:t>
            </a:r>
            <a:r>
              <a:rPr lang="ru-RU" altLang="ru-RU" b="1" dirty="0" smtClean="0">
                <a:effectLst/>
              </a:rPr>
              <a:t>Обновленные ФГОС начнут действовать </a:t>
            </a:r>
          </a:p>
          <a:p>
            <a:pPr algn="l">
              <a:spcBef>
                <a:spcPct val="0"/>
              </a:spcBef>
              <a:buNone/>
              <a:defRPr/>
            </a:pPr>
            <a:r>
              <a:rPr lang="ru-RU" altLang="ru-RU" b="1" dirty="0"/>
              <a:t> </a:t>
            </a:r>
            <a:r>
              <a:rPr lang="ru-RU" altLang="ru-RU" b="1" dirty="0" smtClean="0"/>
              <a:t>    </a:t>
            </a:r>
            <a:r>
              <a:rPr lang="ru-RU" altLang="ru-RU" b="1" dirty="0" smtClean="0">
                <a:effectLst/>
              </a:rPr>
              <a:t>с </a:t>
            </a:r>
            <a:r>
              <a:rPr lang="ru-RU" altLang="ru-RU" b="1" dirty="0" smtClean="0">
                <a:solidFill>
                  <a:srgbClr val="0000CC"/>
                </a:solidFill>
                <a:effectLst/>
              </a:rPr>
              <a:t>1 сентября 2022 </a:t>
            </a:r>
            <a:r>
              <a:rPr lang="ru-RU" altLang="ru-RU" b="1" dirty="0" smtClean="0">
                <a:effectLst/>
              </a:rPr>
              <a:t>года в каждой школе. </a:t>
            </a:r>
            <a:r>
              <a:rPr lang="ru-RU" altLang="ru-RU" b="1" dirty="0" smtClean="0"/>
              <a:t>Принимать </a:t>
            </a:r>
            <a:r>
              <a:rPr lang="ru-RU" altLang="ru-RU" b="1" dirty="0"/>
              <a:t>детей на обучение в соответствии с новыми ФГОС НОО можно уже </a:t>
            </a:r>
            <a:r>
              <a:rPr lang="ru-RU" altLang="ru-RU" b="1" dirty="0">
                <a:solidFill>
                  <a:srgbClr val="7030A0"/>
                </a:solidFill>
              </a:rPr>
              <a:t>с 16.07.2021</a:t>
            </a:r>
            <a:r>
              <a:rPr lang="ru-RU" altLang="ru-RU" b="1" dirty="0"/>
              <a:t>. </a:t>
            </a:r>
            <a:endParaRPr lang="ru-RU" b="1" dirty="0"/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dirty="0" smtClean="0">
                <a:effectLst/>
              </a:rPr>
              <a:t>		Обучающиеся, которые будут приняты на обучение в 1 и 5 классы в 2022 году, будут учиться уже по обновленным ФГОС.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dirty="0" smtClean="0">
                <a:effectLst/>
              </a:rPr>
              <a:t>          	Для обучающихся, зачисленных на обучение до вступления в силу настоящих приказов, возможно обучение по новым ФГОС с согласия их родителей (законных представителей).</a:t>
            </a:r>
          </a:p>
        </p:txBody>
      </p:sp>
      <p:pic>
        <p:nvPicPr>
          <p:cNvPr id="5" name="Picture 8" descr="НИ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2" y="116632"/>
            <a:ext cx="1394682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31640" y="116632"/>
            <a:ext cx="76639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800" b="1" dirty="0" smtClean="0">
                <a:solidFill>
                  <a:srgbClr val="8E0000"/>
                </a:solidFill>
              </a:rPr>
              <a:t>ОБНОВЛЕННЫЕ  ФЕДЕРАЛЬНЫЕ  ГОСУДАРСТВЕННЫЕ ОБРАЗОВАТЕЛЬНЫЕ  СТАНДАРТЫ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04507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97" y="-114591"/>
            <a:ext cx="8584603" cy="1014921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altLang="ru-RU" sz="2400" b="1" dirty="0" smtClean="0">
                <a:solidFill>
                  <a:srgbClr val="8E0000"/>
                </a:solidFill>
              </a:rPr>
              <a:t>ЦЕЛИ  ОБНОВЛЕНИЯ  ФЕДЕРАЛЬНЫХ  ГОСУДАРСТВЕННЫХ ОБРАЗОВАТЕЛЬНЫХ  СТАНДАРТОВ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76200" y="914400"/>
            <a:ext cx="9410700" cy="5943600"/>
          </a:xfrm>
        </p:spPr>
        <p:txBody>
          <a:bodyPr/>
          <a:lstStyle/>
          <a:p>
            <a:pPr>
              <a:defRPr/>
            </a:pPr>
            <a:r>
              <a:rPr lang="ru-RU" sz="2400" b="1" dirty="0">
                <a:effectLst/>
              </a:rPr>
              <a:t>обеспечение </a:t>
            </a:r>
            <a:r>
              <a:rPr lang="ru-RU" sz="2400" b="1" dirty="0">
                <a:solidFill>
                  <a:srgbClr val="7030A0"/>
                </a:solidFill>
                <a:effectLst/>
              </a:rPr>
              <a:t>единого </a:t>
            </a:r>
            <a:r>
              <a:rPr lang="ru-RU" sz="2400" b="1" dirty="0" smtClean="0">
                <a:solidFill>
                  <a:srgbClr val="7030A0"/>
                </a:solidFill>
                <a:effectLst/>
              </a:rPr>
              <a:t>образовательного пространства </a:t>
            </a:r>
            <a:r>
              <a:rPr lang="ru-RU" sz="2400" b="1" dirty="0">
                <a:effectLst/>
              </a:rPr>
              <a:t>на территории Российской </a:t>
            </a:r>
            <a:r>
              <a:rPr lang="ru-RU" sz="2400" b="1" dirty="0" smtClean="0">
                <a:effectLst/>
              </a:rPr>
              <a:t>Федерации</a:t>
            </a:r>
          </a:p>
          <a:p>
            <a:pPr>
              <a:defRPr/>
            </a:pPr>
            <a:r>
              <a:rPr lang="ru-RU" sz="2400" b="1" dirty="0">
                <a:effectLst/>
              </a:rPr>
              <a:t>обеспечение </a:t>
            </a:r>
            <a:r>
              <a:rPr lang="ru-RU" sz="2400" b="1" dirty="0">
                <a:solidFill>
                  <a:srgbClr val="7030A0"/>
                </a:solidFill>
                <a:effectLst/>
              </a:rPr>
              <a:t>лидирующих позиций России </a:t>
            </a:r>
            <a:r>
              <a:rPr lang="ru-RU" sz="2400" b="1" dirty="0">
                <a:effectLst/>
              </a:rPr>
              <a:t>в области фундаментального математического образования, физики, химии, биологии, технических наук</a:t>
            </a:r>
            <a:r>
              <a:rPr lang="ru-RU" sz="2400" b="1" dirty="0" smtClean="0">
                <a:effectLst/>
              </a:rPr>
              <a:t>, гуманитарных </a:t>
            </a:r>
            <a:r>
              <a:rPr lang="ru-RU" sz="2400" b="1" dirty="0">
                <a:effectLst/>
              </a:rPr>
              <a:t>и социальных </a:t>
            </a:r>
            <a:r>
              <a:rPr lang="ru-RU" sz="2400" b="1" dirty="0" smtClean="0">
                <a:effectLst/>
              </a:rPr>
              <a:t>наук</a:t>
            </a:r>
          </a:p>
          <a:p>
            <a:pPr>
              <a:defRPr/>
            </a:pPr>
            <a:r>
              <a:rPr lang="ru-RU" sz="2400" b="1" dirty="0">
                <a:solidFill>
                  <a:srgbClr val="7030A0"/>
                </a:solidFill>
                <a:effectLst/>
              </a:rPr>
              <a:t>повышение роли школы в воспитании молодежи </a:t>
            </a:r>
            <a:r>
              <a:rPr lang="ru-RU" sz="2400" b="1" dirty="0" smtClean="0">
                <a:effectLst/>
              </a:rPr>
              <a:t>как ответственных </a:t>
            </a:r>
            <a:r>
              <a:rPr lang="ru-RU" sz="2400" b="1" dirty="0">
                <a:effectLst/>
              </a:rPr>
              <a:t>граждан России на </a:t>
            </a:r>
            <a:r>
              <a:rPr lang="ru-RU" sz="2400" b="1" dirty="0" smtClean="0">
                <a:effectLst/>
              </a:rPr>
              <a:t>основе традиционных </a:t>
            </a:r>
            <a:r>
              <a:rPr lang="ru-RU" sz="2400" b="1" dirty="0">
                <a:effectLst/>
              </a:rPr>
              <a:t>российских духовно-нравственных и культурно-исторических ценностей, а </a:t>
            </a:r>
            <a:r>
              <a:rPr lang="ru-RU" sz="2400" b="1" dirty="0" smtClean="0">
                <a:effectLst/>
              </a:rPr>
              <a:t>также в </a:t>
            </a:r>
            <a:r>
              <a:rPr lang="ru-RU" sz="2400" b="1" dirty="0">
                <a:effectLst/>
              </a:rPr>
              <a:t>профилактике экстремизма и радикальной </a:t>
            </a:r>
            <a:r>
              <a:rPr lang="ru-RU" sz="2400" b="1" dirty="0" smtClean="0">
                <a:effectLst/>
              </a:rPr>
              <a:t>идеологии</a:t>
            </a:r>
          </a:p>
          <a:p>
            <a:pPr>
              <a:defRPr/>
            </a:pPr>
            <a:r>
              <a:rPr lang="ru-RU" sz="2400" b="1" dirty="0">
                <a:solidFill>
                  <a:srgbClr val="7030A0"/>
                </a:solidFill>
                <a:effectLst/>
              </a:rPr>
              <a:t>повышение качества преподавания </a:t>
            </a:r>
            <a:r>
              <a:rPr lang="ru-RU" sz="2400" b="1" dirty="0">
                <a:effectLst/>
              </a:rPr>
              <a:t>русского языка, литературы</a:t>
            </a:r>
            <a:r>
              <a:rPr lang="ru-RU" sz="2400" b="1" dirty="0" smtClean="0">
                <a:effectLst/>
              </a:rPr>
              <a:t>, отечественной </a:t>
            </a:r>
            <a:r>
              <a:rPr lang="ru-RU" sz="2400" b="1" dirty="0">
                <a:effectLst/>
              </a:rPr>
              <a:t>истории, основ светской этики, традиционных </a:t>
            </a:r>
            <a:r>
              <a:rPr lang="ru-RU" sz="2400" b="1" dirty="0" smtClean="0">
                <a:effectLst/>
              </a:rPr>
              <a:t>религий</a:t>
            </a:r>
          </a:p>
          <a:p>
            <a:pPr>
              <a:defRPr/>
            </a:pPr>
            <a:r>
              <a:rPr lang="ru-RU" sz="2400" b="1" dirty="0">
                <a:effectLst/>
              </a:rPr>
              <a:t>сохранение </a:t>
            </a:r>
            <a:r>
              <a:rPr lang="ru-RU" sz="2400" b="1" dirty="0">
                <a:solidFill>
                  <a:srgbClr val="7030A0"/>
                </a:solidFill>
                <a:effectLst/>
              </a:rPr>
              <a:t>глубины </a:t>
            </a:r>
            <a:r>
              <a:rPr lang="ru-RU" sz="2400" b="1" dirty="0" smtClean="0">
                <a:solidFill>
                  <a:srgbClr val="7030A0"/>
                </a:solidFill>
                <a:effectLst/>
              </a:rPr>
              <a:t>и фундаментальности </a:t>
            </a:r>
            <a:r>
              <a:rPr lang="ru-RU" sz="2400" b="1" dirty="0">
                <a:solidFill>
                  <a:srgbClr val="7030A0"/>
                </a:solidFill>
                <a:effectLst/>
              </a:rPr>
              <a:t>отечественного </a:t>
            </a:r>
            <a:r>
              <a:rPr lang="ru-RU" sz="2400" b="1" dirty="0" smtClean="0">
                <a:solidFill>
                  <a:srgbClr val="7030A0"/>
                </a:solidFill>
                <a:effectLst/>
              </a:rPr>
              <a:t>образования</a:t>
            </a:r>
            <a:endParaRPr lang="ru-RU" sz="2000" dirty="0">
              <a:solidFill>
                <a:srgbClr val="7030A0"/>
              </a:solidFill>
              <a:effectLst/>
            </a:endParaRPr>
          </a:p>
          <a:p>
            <a:pPr>
              <a:defRPr/>
            </a:pPr>
            <a:endParaRPr lang="ru-RU" sz="2000" dirty="0">
              <a:effectLst/>
            </a:endParaRPr>
          </a:p>
          <a:p>
            <a:pPr>
              <a:defRPr/>
            </a:pPr>
            <a:endParaRPr lang="ru-RU" sz="2000" dirty="0">
              <a:effectLst/>
            </a:endParaRPr>
          </a:p>
          <a:p>
            <a:pPr marL="0" indent="0">
              <a:buFontTx/>
              <a:buNone/>
              <a:defRPr/>
            </a:pPr>
            <a:endParaRPr lang="ru-RU" dirty="0"/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7" y="44622"/>
            <a:ext cx="1052889" cy="869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4368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6170" y="43812"/>
            <a:ext cx="8047830" cy="155999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altLang="ru-RU" sz="3200" b="1" dirty="0" smtClean="0">
                <a:solidFill>
                  <a:srgbClr val="8E0000"/>
                </a:solidFill>
              </a:rPr>
              <a:t>ВОЗМОЖНОСТИ  ИНДИВИДУАЛЬНОГО  И  ДИФФЕРЕНЦИРОВАННОГО  ОБУЧЕНИЯ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484784"/>
            <a:ext cx="8839200" cy="5715000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dirty="0" smtClean="0"/>
              <a:t> </a:t>
            </a:r>
            <a:r>
              <a:rPr lang="ru-RU" altLang="ru-RU" sz="2800" dirty="0" smtClean="0">
                <a:effectLst/>
              </a:rPr>
              <a:t>Обновлённая редакция ФГОС сохраняет принципы </a:t>
            </a:r>
            <a:r>
              <a:rPr lang="ru-RU" altLang="ru-RU" sz="2800" b="1" dirty="0" smtClean="0">
                <a:solidFill>
                  <a:srgbClr val="0000CC"/>
                </a:solidFill>
                <a:effectLst/>
              </a:rPr>
              <a:t>вариативности</a:t>
            </a:r>
            <a:r>
              <a:rPr lang="ru-RU" altLang="ru-RU" sz="2800" dirty="0" smtClean="0">
                <a:effectLst/>
              </a:rPr>
              <a:t> в формировании школами основных образовательных программ начального общего образования, а также </a:t>
            </a:r>
            <a:r>
              <a:rPr lang="ru-RU" altLang="ru-RU" sz="2800" b="1" dirty="0" smtClean="0">
                <a:solidFill>
                  <a:srgbClr val="0000CC"/>
                </a:solidFill>
                <a:effectLst/>
              </a:rPr>
              <a:t>учёта интересов и возможностей</a:t>
            </a:r>
            <a:r>
              <a:rPr lang="ru-RU" altLang="ru-RU" sz="2800" dirty="0" smtClean="0">
                <a:effectLst/>
              </a:rPr>
              <a:t>, как образовательных организаций, так и их учеников.       </a:t>
            </a:r>
            <a:endParaRPr lang="ru-RU" sz="2800" dirty="0" smtClean="0">
              <a:effectLst/>
            </a:endParaRPr>
          </a:p>
          <a:p>
            <a:pPr>
              <a:defRPr/>
            </a:pPr>
            <a:r>
              <a:rPr lang="ru-RU" sz="2800" dirty="0" smtClean="0">
                <a:effectLst/>
              </a:rPr>
              <a:t>Возможность разработки и реализации </a:t>
            </a:r>
            <a:r>
              <a:rPr lang="ru-RU" sz="2800" b="1" dirty="0" smtClean="0">
                <a:effectLst/>
              </a:rPr>
              <a:t>индивидуальных</a:t>
            </a:r>
            <a:r>
              <a:rPr lang="ru-RU" sz="2800" dirty="0" smtClean="0">
                <a:effectLst/>
              </a:rPr>
              <a:t> учебных планов в порядке, установленном Организацией</a:t>
            </a:r>
          </a:p>
          <a:p>
            <a:pPr>
              <a:defRPr/>
            </a:pPr>
            <a:r>
              <a:rPr lang="ru-RU" sz="2800" dirty="0" smtClean="0">
                <a:effectLst/>
              </a:rPr>
              <a:t>Возможность </a:t>
            </a:r>
            <a:r>
              <a:rPr lang="ru-RU" sz="2800" dirty="0">
                <a:effectLst/>
              </a:rPr>
              <a:t>организации образовательной деятельности </a:t>
            </a:r>
            <a:r>
              <a:rPr lang="ru-RU" sz="2800" dirty="0" smtClean="0">
                <a:effectLst/>
              </a:rPr>
              <a:t>и учета </a:t>
            </a:r>
            <a:r>
              <a:rPr lang="ru-RU" sz="2800" dirty="0">
                <a:effectLst/>
              </a:rPr>
              <a:t>в основной образовательной программе </a:t>
            </a:r>
            <a:r>
              <a:rPr lang="ru-RU" sz="2800" b="1" dirty="0" smtClean="0">
                <a:effectLst/>
              </a:rPr>
              <a:t>дифференциации</a:t>
            </a:r>
            <a:r>
              <a:rPr lang="ru-RU" sz="2800" dirty="0" smtClean="0">
                <a:effectLst/>
              </a:rPr>
              <a:t> содержания</a:t>
            </a:r>
            <a:endParaRPr lang="ru-RU" sz="2800" dirty="0">
              <a:effectLst/>
            </a:endParaRPr>
          </a:p>
          <a:p>
            <a:pPr>
              <a:defRPr/>
            </a:pPr>
            <a:endParaRPr lang="ru-RU" dirty="0">
              <a:effectLst/>
            </a:endParaRPr>
          </a:p>
          <a:p>
            <a:pPr>
              <a:defRPr/>
            </a:pPr>
            <a:endParaRPr lang="ru-RU" dirty="0"/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4" y="43812"/>
            <a:ext cx="1073546" cy="886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472143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899592" y="130554"/>
            <a:ext cx="8244408" cy="1600200"/>
          </a:xfrm>
        </p:spPr>
        <p:txBody>
          <a:bodyPr>
            <a:noAutofit/>
          </a:bodyPr>
          <a:lstStyle/>
          <a:p>
            <a:pPr algn="ctr"/>
            <a:r>
              <a:rPr lang="ru-RU" altLang="ru-RU" b="1" dirty="0" smtClean="0">
                <a:solidFill>
                  <a:srgbClr val="8E0000"/>
                </a:solidFill>
              </a:rPr>
              <a:t>ВАРИАТИВНОСТЬ  СОДЕРЖАНИЯ  ПРОГРАММ  НОО  ОБЕСПЕЧИВАЕТСЯ  ЗА  СЧЕТ</a:t>
            </a:r>
            <a:endParaRPr lang="ru-RU" altLang="ru-RU" dirty="0" smtClean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869232"/>
            <a:ext cx="8748464" cy="4988768"/>
          </a:xfrm>
        </p:spPr>
        <p:txBody>
          <a:bodyPr/>
          <a:lstStyle/>
          <a:p>
            <a:pPr>
              <a:defRPr/>
            </a:pPr>
            <a:r>
              <a:rPr lang="ru-RU" sz="2800" dirty="0" smtClean="0">
                <a:effectLst/>
              </a:rPr>
              <a:t>требований </a:t>
            </a:r>
            <a:r>
              <a:rPr lang="ru-RU" sz="2800" dirty="0">
                <a:effectLst/>
              </a:rPr>
              <a:t>к структуре программ начального общего </a:t>
            </a:r>
            <a:r>
              <a:rPr lang="ru-RU" sz="2800" dirty="0" smtClean="0">
                <a:effectLst/>
              </a:rPr>
              <a:t>образования;</a:t>
            </a:r>
          </a:p>
          <a:p>
            <a:pPr>
              <a:defRPr/>
            </a:pPr>
            <a:r>
              <a:rPr lang="ru-RU" sz="2800" dirty="0">
                <a:effectLst/>
              </a:rPr>
              <a:t>возможности разработки и реализации Организацией программ начального общего образования, в том числе предусматривающих углубленное изучение отдельных учебных предметов</a:t>
            </a:r>
            <a:r>
              <a:rPr lang="ru-RU" sz="2800" dirty="0" smtClean="0">
                <a:effectLst/>
              </a:rPr>
              <a:t>;</a:t>
            </a:r>
          </a:p>
          <a:p>
            <a:pPr>
              <a:defRPr/>
            </a:pPr>
            <a:r>
              <a:rPr lang="ru-RU" sz="2800" dirty="0">
                <a:effectLst/>
              </a:rPr>
              <a:t>возможности разработки и реализации Организацией индивидуальных учебных планов, соответствующих образовательным потребностям и интересам обучающихся.</a:t>
            </a:r>
          </a:p>
          <a:p>
            <a:pPr>
              <a:defRPr/>
            </a:pPr>
            <a:endParaRPr lang="ru-RU" sz="2800" dirty="0">
              <a:effectLst/>
            </a:endParaRPr>
          </a:p>
          <a:p>
            <a:pPr>
              <a:defRPr/>
            </a:pPr>
            <a:endParaRPr lang="ru-RU" dirty="0"/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4" y="43812"/>
            <a:ext cx="1073546" cy="886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52405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-148430"/>
            <a:ext cx="8532440" cy="190770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8E0000"/>
                </a:solidFill>
              </a:rPr>
              <a:t>ВЕБИНАР  ПО </a:t>
            </a:r>
            <a:r>
              <a:rPr lang="ru-RU" sz="2800" b="1" dirty="0">
                <a:solidFill>
                  <a:srgbClr val="8E0000"/>
                </a:solidFill>
              </a:rPr>
              <a:t> </a:t>
            </a:r>
            <a:r>
              <a:rPr lang="ru-RU" sz="2800" b="1" dirty="0" smtClean="0">
                <a:solidFill>
                  <a:srgbClr val="8E0000"/>
                </a:solidFill>
              </a:rPr>
              <a:t>РЕАЛИЗАЦИИ  НОВЫХ  ФГОС  НОО  И  ООО  АКАДЕМИИ  МИНПРОСВЕЩЕНИЯ  «ВЕКТОР  ОБРАЗОВАНИЯ:  ВЫЗОВЫ,  ТРЕНДЫ, ПЕРСПЕКТИВЫ»  (07.09.2021)</a:t>
            </a:r>
            <a:endParaRPr lang="ru-RU" sz="2800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1640" y="2708920"/>
            <a:ext cx="6840760" cy="343671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07148" y="6304951"/>
            <a:ext cx="87457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Выступление зам министра образования РФ, Анастасии Владимировны </a:t>
            </a:r>
            <a:r>
              <a:rPr lang="ru-RU" b="1" dirty="0" err="1" smtClean="0"/>
              <a:t>Заряновой</a:t>
            </a:r>
            <a:r>
              <a:rPr lang="ru-RU" b="1" dirty="0" smtClean="0"/>
              <a:t>.</a:t>
            </a:r>
            <a:endParaRPr lang="ru-RU" b="1" dirty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529408" y="2128623"/>
            <a:ext cx="66967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315EFB"/>
                </a:solidFill>
                <a:latin typeface="Arial" panose="020B0604020202020204" pitchFamily="34" charset="0"/>
                <a:hlinkClick r:id="rId3"/>
              </a:rPr>
              <a:t>https://www.youtube.com/channel/UCg2fpw_Lsd0l2iU7ELvhbHg</a:t>
            </a:r>
            <a:endParaRPr lang="ru-RU" dirty="0"/>
          </a:p>
        </p:txBody>
      </p:sp>
      <p:pic>
        <p:nvPicPr>
          <p:cNvPr id="7" name="Picture 8" descr="НИР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" y="362000"/>
            <a:ext cx="1103890" cy="911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9826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43000" y="2177285"/>
            <a:ext cx="9001000" cy="4492075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dirty="0" smtClean="0"/>
              <a:t>1) Возможность </a:t>
            </a:r>
            <a:r>
              <a:rPr lang="ru-RU" dirty="0">
                <a:solidFill>
                  <a:srgbClr val="7030A0"/>
                </a:solidFill>
              </a:rPr>
              <a:t>углубленного изучения отдельных предметов</a:t>
            </a:r>
            <a:r>
              <a:rPr lang="ru-RU" dirty="0"/>
              <a:t>, начиная с уровня начального общего образования</a:t>
            </a:r>
          </a:p>
          <a:p>
            <a:pPr marL="0" lvl="0" indent="0">
              <a:buNone/>
            </a:pPr>
            <a:r>
              <a:rPr lang="ru-RU" dirty="0" smtClean="0"/>
              <a:t>2) </a:t>
            </a:r>
            <a:r>
              <a:rPr lang="ru-RU" dirty="0" smtClean="0">
                <a:solidFill>
                  <a:srgbClr val="7030A0"/>
                </a:solidFill>
              </a:rPr>
              <a:t>Повышение статуса </a:t>
            </a:r>
            <a:r>
              <a:rPr lang="ru-RU" dirty="0">
                <a:solidFill>
                  <a:srgbClr val="7030A0"/>
                </a:solidFill>
              </a:rPr>
              <a:t>школ </a:t>
            </a:r>
            <a:r>
              <a:rPr lang="ru-RU" dirty="0"/>
              <a:t>- инновационных площадок и их ответственность в части качества авторских образовательных программ и достигаемых результатов </a:t>
            </a:r>
          </a:p>
          <a:p>
            <a:pPr marL="0" lvl="0" indent="0">
              <a:buNone/>
            </a:pPr>
            <a:r>
              <a:rPr lang="ru-RU" dirty="0" smtClean="0"/>
              <a:t>3) Возможность </a:t>
            </a:r>
            <a:r>
              <a:rPr lang="ru-RU" dirty="0">
                <a:solidFill>
                  <a:srgbClr val="7030A0"/>
                </a:solidFill>
              </a:rPr>
              <a:t>гибкого изменения </a:t>
            </a:r>
            <a:r>
              <a:rPr lang="ru-RU" dirty="0" smtClean="0">
                <a:solidFill>
                  <a:srgbClr val="7030A0"/>
                </a:solidFill>
              </a:rPr>
              <a:t>срока </a:t>
            </a:r>
            <a:r>
              <a:rPr lang="ru-RU" dirty="0">
                <a:solidFill>
                  <a:srgbClr val="7030A0"/>
                </a:solidFill>
              </a:rPr>
              <a:t>освоения основной образовательной программы</a:t>
            </a:r>
            <a:r>
              <a:rPr lang="ru-RU" dirty="0"/>
              <a:t> в связи с индивидуальным учебным планом или ОВЗ у ребенка </a:t>
            </a:r>
          </a:p>
          <a:p>
            <a:pPr marL="0" lvl="0" indent="0">
              <a:buNone/>
            </a:pPr>
            <a:r>
              <a:rPr lang="ru-RU" dirty="0" smtClean="0"/>
              <a:t>4) </a:t>
            </a:r>
            <a:r>
              <a:rPr lang="ru-RU" dirty="0" smtClean="0">
                <a:solidFill>
                  <a:srgbClr val="7030A0"/>
                </a:solidFill>
              </a:rPr>
              <a:t>Деление </a:t>
            </a:r>
            <a:r>
              <a:rPr lang="ru-RU" dirty="0">
                <a:solidFill>
                  <a:srgbClr val="7030A0"/>
                </a:solidFill>
              </a:rPr>
              <a:t>на подгруппы</a:t>
            </a:r>
            <a:r>
              <a:rPr lang="ru-RU" dirty="0"/>
              <a:t> по различным </a:t>
            </a:r>
            <a:r>
              <a:rPr lang="ru-RU" dirty="0" smtClean="0"/>
              <a:t>основаниям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9134" y="764704"/>
            <a:ext cx="8914866" cy="1143000"/>
          </a:xfrm>
        </p:spPr>
        <p:txBody>
          <a:bodyPr>
            <a:noAutofit/>
          </a:bodyPr>
          <a:lstStyle/>
          <a:p>
            <a:pPr algn="ctr"/>
            <a:r>
              <a:rPr lang="ru-RU" altLang="ru-RU" sz="3200" b="1" dirty="0" smtClean="0">
                <a:solidFill>
                  <a:srgbClr val="8E0000"/>
                </a:solidFill>
              </a:rPr>
              <a:t>ВОССОЗДАНИЕ  ЕДИНОГО  ОБРАЗОВАТЕЛЬНОГО  ПРОСТРАНСТВА  В  РФ  РЯД ОСОБЕННОСТЕЙ СТАНДАРТА</a:t>
            </a:r>
            <a:endParaRPr lang="ru-RU" sz="3200" dirty="0"/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4" y="43812"/>
            <a:ext cx="1073546" cy="886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51866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37489" y="2263625"/>
            <a:ext cx="9001000" cy="45651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5) В рабочих программах учебных предметов и курсов внеурочной деятельности, кроме разбивки по темам (тематического планирования) необходимо  </a:t>
            </a:r>
            <a:r>
              <a:rPr lang="ru-RU" dirty="0">
                <a:solidFill>
                  <a:srgbClr val="7030A0"/>
                </a:solidFill>
              </a:rPr>
              <a:t>указывать форму проведения занятий</a:t>
            </a:r>
          </a:p>
          <a:p>
            <a:pPr marL="0" lvl="0" indent="0">
              <a:buNone/>
            </a:pPr>
            <a:r>
              <a:rPr lang="ru-RU" dirty="0" smtClean="0"/>
              <a:t>6</a:t>
            </a:r>
            <a:r>
              <a:rPr lang="ru-RU" dirty="0"/>
              <a:t>) </a:t>
            </a:r>
            <a:r>
              <a:rPr lang="ru-RU" dirty="0">
                <a:solidFill>
                  <a:srgbClr val="7030A0"/>
                </a:solidFill>
              </a:rPr>
              <a:t>Расчет диапазона часов </a:t>
            </a:r>
            <a:r>
              <a:rPr lang="ru-RU" dirty="0" smtClean="0"/>
              <a:t>минимального </a:t>
            </a:r>
            <a:r>
              <a:rPr lang="ru-RU" dirty="0"/>
              <a:t>и </a:t>
            </a:r>
            <a:r>
              <a:rPr lang="ru-RU" dirty="0" smtClean="0"/>
              <a:t>максимального </a:t>
            </a:r>
            <a:r>
              <a:rPr lang="ru-RU" dirty="0"/>
              <a:t>при 5-дневной и 6-дневной неделе приведен. При этом </a:t>
            </a:r>
            <a:r>
              <a:rPr lang="ru-RU" dirty="0" smtClean="0"/>
              <a:t>минимальный </a:t>
            </a:r>
            <a:r>
              <a:rPr lang="ru-RU" dirty="0"/>
              <a:t>ниже, а </a:t>
            </a:r>
            <a:r>
              <a:rPr lang="ru-RU" dirty="0" smtClean="0"/>
              <a:t>максимальный </a:t>
            </a:r>
            <a:r>
              <a:rPr lang="ru-RU" dirty="0"/>
              <a:t>выше, чем в предыдущем стандарте.</a:t>
            </a:r>
          </a:p>
          <a:p>
            <a:pPr marL="0" lvl="0" indent="0">
              <a:buNone/>
            </a:pPr>
            <a:r>
              <a:rPr lang="ru-RU" dirty="0" smtClean="0"/>
              <a:t>7) Нашли </a:t>
            </a:r>
            <a:r>
              <a:rPr lang="ru-RU" dirty="0"/>
              <a:t>отражение </a:t>
            </a:r>
            <a:r>
              <a:rPr lang="ru-RU" dirty="0">
                <a:solidFill>
                  <a:srgbClr val="7030A0"/>
                </a:solidFill>
              </a:rPr>
              <a:t>вопросы </a:t>
            </a:r>
            <a:r>
              <a:rPr lang="ru-RU" dirty="0" smtClean="0">
                <a:solidFill>
                  <a:srgbClr val="7030A0"/>
                </a:solidFill>
              </a:rPr>
              <a:t>финансовой грамотности, </a:t>
            </a:r>
            <a:r>
              <a:rPr lang="ru-RU" dirty="0">
                <a:solidFill>
                  <a:srgbClr val="7030A0"/>
                </a:solidFill>
              </a:rPr>
              <a:t>навыков 21 </a:t>
            </a:r>
            <a:r>
              <a:rPr lang="ru-RU" dirty="0" smtClean="0">
                <a:solidFill>
                  <a:srgbClr val="7030A0"/>
                </a:solidFill>
              </a:rPr>
              <a:t>века</a:t>
            </a:r>
          </a:p>
          <a:p>
            <a:pPr marL="0" lvl="0" indent="0">
              <a:buNone/>
            </a:pPr>
            <a:r>
              <a:rPr lang="ru-RU" dirty="0" smtClean="0"/>
              <a:t>8) </a:t>
            </a:r>
            <a:r>
              <a:rPr lang="ru-RU" dirty="0" smtClean="0">
                <a:solidFill>
                  <a:srgbClr val="7030A0"/>
                </a:solidFill>
              </a:rPr>
              <a:t>Конкретизация содержания образования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74" y="692696"/>
            <a:ext cx="885822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>
                <a:solidFill>
                  <a:srgbClr val="8E0000"/>
                </a:solidFill>
              </a:rPr>
              <a:t>ВОССОЗДАНИЕ  ЕДИНОГО  ОБРАЗОВАТЕЛЬНОГО  ПРОСТРАНСТВА  В  РФ  РЯД ОСОБЕННОСТЕЙ </a:t>
            </a:r>
            <a:r>
              <a:rPr lang="ru-RU" altLang="ru-RU" b="1" dirty="0" smtClean="0">
                <a:solidFill>
                  <a:srgbClr val="8E0000"/>
                </a:solidFill>
              </a:rPr>
              <a:t>СТАНДАРТА</a:t>
            </a:r>
            <a:endParaRPr lang="ru-RU" dirty="0"/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4" y="43812"/>
            <a:ext cx="1073546" cy="886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432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1502154"/>
            <a:ext cx="9144000" cy="5589240"/>
          </a:xfrm>
        </p:spPr>
        <p:txBody>
          <a:bodyPr>
            <a:normAutofit fontScale="25000" lnSpcReduction="20000"/>
          </a:bodyPr>
          <a:lstStyle/>
          <a:p>
            <a:pPr marL="0" lvl="0" indent="0">
              <a:buNone/>
            </a:pPr>
            <a:endParaRPr lang="ru-RU" dirty="0"/>
          </a:p>
          <a:p>
            <a:r>
              <a:rPr lang="ru-RU" sz="11200" dirty="0" smtClean="0"/>
              <a:t>«Когда </a:t>
            </a:r>
            <a:r>
              <a:rPr lang="ru-RU" sz="11200" dirty="0"/>
              <a:t>нет четких содержательных ориентиров, примерные основные  образовательные  программы не задают четкие рамки, чтобы понять, как и чему мы учим </a:t>
            </a:r>
            <a:r>
              <a:rPr lang="ru-RU" sz="11200" dirty="0" smtClean="0"/>
              <a:t>детей</a:t>
            </a:r>
            <a:r>
              <a:rPr lang="ru-RU" sz="11200" dirty="0" smtClean="0"/>
              <a:t>».</a:t>
            </a:r>
          </a:p>
          <a:p>
            <a:pPr marL="0" indent="0">
              <a:buNone/>
            </a:pPr>
            <a:r>
              <a:rPr lang="ru-RU" sz="11200" dirty="0">
                <a:solidFill>
                  <a:srgbClr val="7030A0"/>
                </a:solidFill>
              </a:rPr>
              <a:t>Закрепление</a:t>
            </a:r>
            <a:r>
              <a:rPr lang="ru-RU" sz="11200" dirty="0"/>
              <a:t> в стандартах </a:t>
            </a:r>
            <a:r>
              <a:rPr lang="ru-RU" sz="11200" dirty="0">
                <a:solidFill>
                  <a:srgbClr val="7030A0"/>
                </a:solidFill>
              </a:rPr>
              <a:t>содержания – важнейший шаг для воссоздания единого образовательного пространства</a:t>
            </a:r>
            <a:r>
              <a:rPr lang="ru-RU" sz="11200" dirty="0"/>
              <a:t> на территории нашей страны</a:t>
            </a:r>
            <a:r>
              <a:rPr lang="ru-RU" sz="11200" dirty="0" smtClean="0"/>
              <a:t>.</a:t>
            </a:r>
            <a:endParaRPr lang="ru-RU" sz="11200" dirty="0"/>
          </a:p>
          <a:p>
            <a:r>
              <a:rPr lang="ru-RU" sz="11200" dirty="0"/>
              <a:t>Равный доступ всех детей к качественному образованию.</a:t>
            </a:r>
          </a:p>
          <a:p>
            <a:r>
              <a:rPr lang="ru-RU" sz="11200" b="1" dirty="0" smtClean="0">
                <a:solidFill>
                  <a:srgbClr val="7030A0"/>
                </a:solidFill>
              </a:rPr>
              <a:t>Единственным </a:t>
            </a:r>
            <a:r>
              <a:rPr lang="ru-RU" sz="11200" b="1" dirty="0">
                <a:solidFill>
                  <a:srgbClr val="7030A0"/>
                </a:solidFill>
              </a:rPr>
              <a:t>оператором </a:t>
            </a:r>
            <a:r>
              <a:rPr lang="ru-RU" sz="11200" b="1" dirty="0"/>
              <a:t>по повышению квалификации и переподготовки педагогов по вопросам перехода на ФГОС является </a:t>
            </a:r>
            <a:r>
              <a:rPr lang="ru-RU" sz="11200" b="1" dirty="0">
                <a:solidFill>
                  <a:schemeClr val="tx1"/>
                </a:solidFill>
              </a:rPr>
              <a:t>Академия Просвещения</a:t>
            </a:r>
            <a:r>
              <a:rPr lang="ru-RU" sz="11200" b="1" dirty="0" smtClean="0"/>
              <a:t>.</a:t>
            </a:r>
          </a:p>
          <a:p>
            <a:pPr marL="0" indent="0">
              <a:buNone/>
            </a:pPr>
            <a:r>
              <a:rPr lang="ru-RU" sz="11200" dirty="0" smtClean="0"/>
              <a:t>Повышение </a:t>
            </a:r>
            <a:r>
              <a:rPr lang="ru-RU" sz="11200" dirty="0"/>
              <a:t>квалификации осуществляют </a:t>
            </a:r>
            <a:r>
              <a:rPr lang="ru-RU" sz="11200" b="1" dirty="0">
                <a:solidFill>
                  <a:srgbClr val="C00000"/>
                </a:solidFill>
              </a:rPr>
              <a:t>региональные ИРО и </a:t>
            </a:r>
            <a:r>
              <a:rPr lang="ru-RU" sz="11200" b="1" dirty="0" smtClean="0">
                <a:solidFill>
                  <a:srgbClr val="C00000"/>
                </a:solidFill>
              </a:rPr>
              <a:t>ИПК</a:t>
            </a:r>
            <a:r>
              <a:rPr lang="ru-RU" sz="11200" b="1" dirty="0" smtClean="0">
                <a:solidFill>
                  <a:srgbClr val="C00000"/>
                </a:solidFill>
              </a:rPr>
              <a:t>.</a:t>
            </a:r>
            <a:endParaRPr lang="ru-RU" sz="11200" b="1" dirty="0">
              <a:solidFill>
                <a:srgbClr val="C0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359154"/>
            <a:ext cx="893023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>
                <a:solidFill>
                  <a:srgbClr val="8E0000"/>
                </a:solidFill>
              </a:rPr>
              <a:t>ВОССОЗДАНИЕ  ЕДИНОГО  ОБРАЗОВАТЕЛЬНОГО  ПРОСТРАНСТВА  В  РФ  РЯД ОСОБЕННОСТЕЙ </a:t>
            </a:r>
            <a:r>
              <a:rPr lang="ru-RU" altLang="ru-RU" b="1" dirty="0" smtClean="0">
                <a:solidFill>
                  <a:srgbClr val="8E0000"/>
                </a:solidFill>
              </a:rPr>
              <a:t>СТАНДАРТА</a:t>
            </a:r>
            <a:endParaRPr lang="ru-RU" dirty="0"/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8228" cy="742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978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2624" y="1556792"/>
            <a:ext cx="8579296" cy="5141168"/>
          </a:xfrm>
        </p:spPr>
        <p:txBody>
          <a:bodyPr>
            <a:normAutofit fontScale="92500" lnSpcReduction="10000"/>
          </a:bodyPr>
          <a:lstStyle/>
          <a:p>
            <a:r>
              <a:rPr lang="ru-RU" sz="3000" dirty="0" smtClean="0"/>
              <a:t>Сегодня </a:t>
            </a:r>
            <a:r>
              <a:rPr lang="ru-RU" sz="3000" dirty="0"/>
              <a:t>подготовлены 14 программ по </a:t>
            </a:r>
            <a:r>
              <a:rPr lang="ru-RU" sz="3000" dirty="0" smtClean="0"/>
              <a:t>начальной </a:t>
            </a:r>
            <a:r>
              <a:rPr lang="ru-RU" sz="3000" dirty="0"/>
              <a:t>школе, 21 программа по основной </a:t>
            </a:r>
            <a:r>
              <a:rPr lang="ru-RU" sz="3000" dirty="0" smtClean="0"/>
              <a:t>школе.</a:t>
            </a:r>
            <a:endParaRPr lang="ru-RU" sz="3000" dirty="0"/>
          </a:p>
          <a:p>
            <a:r>
              <a:rPr lang="ru-RU" sz="3000" dirty="0"/>
              <a:t>26-27 </a:t>
            </a:r>
            <a:r>
              <a:rPr lang="ru-RU" sz="3000" dirty="0" smtClean="0"/>
              <a:t>сентября 2021 г. состоится Федеральное учебно-методическое объединение, где будут обсуждаться эти </a:t>
            </a:r>
            <a:r>
              <a:rPr lang="ru-RU" sz="3000" dirty="0"/>
              <a:t>программы. В случае одобрения они будут включены в Реестр.</a:t>
            </a:r>
          </a:p>
          <a:p>
            <a:r>
              <a:rPr lang="ru-RU" sz="3000" dirty="0"/>
              <a:t>С 1 сентября </a:t>
            </a:r>
            <a:r>
              <a:rPr lang="ru-RU" sz="3000" dirty="0" smtClean="0"/>
              <a:t>в </a:t>
            </a:r>
            <a:r>
              <a:rPr lang="ru-RU" sz="3000" dirty="0"/>
              <a:t>25 субъектах РФ началась апробация </a:t>
            </a:r>
            <a:r>
              <a:rPr lang="ru-RU" sz="3000" dirty="0" smtClean="0"/>
              <a:t>этих программ</a:t>
            </a:r>
            <a:r>
              <a:rPr lang="ru-RU" sz="3000" dirty="0"/>
              <a:t>, чтобы в конце года было время на устранение замечаний и </a:t>
            </a:r>
            <a:r>
              <a:rPr lang="ru-RU" sz="3000" dirty="0" smtClean="0"/>
              <a:t>их доработку</a:t>
            </a:r>
            <a:r>
              <a:rPr lang="ru-RU" sz="3000" dirty="0"/>
              <a:t>. И с 1 сентября 2022 года эти апробированные выверенные программы будут включены в Реестр. И все смогут ими </a:t>
            </a:r>
            <a:r>
              <a:rPr lang="ru-RU" sz="3000" dirty="0" smtClean="0"/>
              <a:t>пользоваться. </a:t>
            </a:r>
            <a:endParaRPr lang="ru-RU" sz="3000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19698" y="122427"/>
            <a:ext cx="7724302" cy="1143000"/>
          </a:xfrm>
        </p:spPr>
        <p:txBody>
          <a:bodyPr>
            <a:normAutofit fontScale="90000"/>
          </a:bodyPr>
          <a:lstStyle/>
          <a:p>
            <a:r>
              <a:rPr lang="ru-RU" sz="40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ru-RU" sz="4000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                     </a:t>
            </a:r>
            <a:r>
              <a:rPr lang="ru-RU" altLang="ru-RU" sz="4000" b="1" dirty="0" smtClean="0">
                <a:solidFill>
                  <a:srgbClr val="8E0000"/>
                </a:solidFill>
              </a:rPr>
              <a:t>РАЗРАБОТКА  ОБРАЗОВАТЕЛЬНЫХ  ПРОГРАММ</a:t>
            </a:r>
            <a:endParaRPr lang="ru-RU" sz="4000" dirty="0"/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4" y="43812"/>
            <a:ext cx="1073546" cy="886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52028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1340768"/>
            <a:ext cx="9252520" cy="580526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7030A0"/>
                </a:solidFill>
              </a:rPr>
              <a:t>22 июля президент подписал указ о внесении изменений в </a:t>
            </a:r>
            <a:r>
              <a:rPr lang="ru-RU" b="1" dirty="0" smtClean="0">
                <a:solidFill>
                  <a:srgbClr val="7030A0"/>
                </a:solidFill>
              </a:rPr>
              <a:t>Закон </a:t>
            </a:r>
            <a:r>
              <a:rPr lang="ru-RU" b="1" dirty="0">
                <a:solidFill>
                  <a:srgbClr val="7030A0"/>
                </a:solidFill>
              </a:rPr>
              <a:t>об образовании </a:t>
            </a:r>
            <a:r>
              <a:rPr lang="ru-RU" b="1" dirty="0" smtClean="0">
                <a:solidFill>
                  <a:srgbClr val="7030A0"/>
                </a:solidFill>
              </a:rPr>
              <a:t>РФ</a:t>
            </a:r>
            <a:endParaRPr lang="ru-RU" dirty="0">
              <a:solidFill>
                <a:srgbClr val="7030A0"/>
              </a:solidFill>
            </a:endParaRPr>
          </a:p>
          <a:p>
            <a:r>
              <a:rPr lang="ru-RU" dirty="0"/>
              <a:t>Сегодня школа, учитель может взять программу из Реестра и работать по ней. Можно использовать частично или полностью документацию, которая содержится в Примерной </a:t>
            </a:r>
            <a:r>
              <a:rPr lang="ru-RU" dirty="0" smtClean="0"/>
              <a:t>образовательной </a:t>
            </a:r>
            <a:r>
              <a:rPr lang="ru-RU" dirty="0"/>
              <a:t>программе: календарный план –график, расписание. Можно пользоваться </a:t>
            </a:r>
            <a:r>
              <a:rPr lang="ru-RU" dirty="0" smtClean="0"/>
              <a:t>этими выверенными </a:t>
            </a:r>
            <a:r>
              <a:rPr lang="ru-RU" dirty="0" smtClean="0"/>
              <a:t>документами.</a:t>
            </a:r>
            <a:endParaRPr lang="ru-RU" dirty="0"/>
          </a:p>
          <a:p>
            <a:r>
              <a:rPr lang="ru-RU" dirty="0">
                <a:solidFill>
                  <a:srgbClr val="7030A0"/>
                </a:solidFill>
              </a:rPr>
              <a:t>Универсальные </a:t>
            </a:r>
            <a:r>
              <a:rPr lang="ru-RU" dirty="0" smtClean="0">
                <a:solidFill>
                  <a:srgbClr val="7030A0"/>
                </a:solidFill>
              </a:rPr>
              <a:t>кодификаторы</a:t>
            </a:r>
            <a:r>
              <a:rPr lang="ru-RU" dirty="0"/>
              <a:t>, разработанные  </a:t>
            </a:r>
            <a:r>
              <a:rPr lang="ru-RU" dirty="0" err="1" smtClean="0"/>
              <a:t>Рособрнадзором</a:t>
            </a:r>
            <a:r>
              <a:rPr lang="ru-RU" dirty="0" smtClean="0"/>
              <a:t>, </a:t>
            </a:r>
            <a:r>
              <a:rPr lang="ru-RU" dirty="0"/>
              <a:t>могут использоваться в образовании </a:t>
            </a:r>
            <a:r>
              <a:rPr lang="ru-RU" dirty="0" smtClean="0"/>
              <a:t>для мониторинга.</a:t>
            </a:r>
            <a:endParaRPr lang="ru-RU" dirty="0"/>
          </a:p>
          <a:p>
            <a:r>
              <a:rPr lang="ru-RU" dirty="0">
                <a:solidFill>
                  <a:srgbClr val="7030A0"/>
                </a:solidFill>
              </a:rPr>
              <a:t>Вариативность остается</a:t>
            </a:r>
            <a:r>
              <a:rPr lang="ru-RU" dirty="0"/>
              <a:t>. </a:t>
            </a:r>
            <a:r>
              <a:rPr lang="ru-RU" dirty="0" smtClean="0"/>
              <a:t>Если </a:t>
            </a:r>
            <a:r>
              <a:rPr lang="ru-RU" dirty="0" smtClean="0"/>
              <a:t>учитель </a:t>
            </a:r>
            <a:r>
              <a:rPr lang="ru-RU" dirty="0"/>
              <a:t>хочет иметь свою программу, он </a:t>
            </a:r>
            <a:r>
              <a:rPr lang="ru-RU" dirty="0" smtClean="0"/>
              <a:t>может ее разработать. Но для </a:t>
            </a:r>
            <a:r>
              <a:rPr lang="ru-RU" dirty="0"/>
              <a:t>большинства учителей </a:t>
            </a:r>
            <a:r>
              <a:rPr lang="ru-RU" dirty="0" smtClean="0"/>
              <a:t>создаются </a:t>
            </a:r>
            <a:r>
              <a:rPr lang="ru-RU" dirty="0" smtClean="0">
                <a:solidFill>
                  <a:srgbClr val="7030A0"/>
                </a:solidFill>
              </a:rPr>
              <a:t>возможностью пользоваться разработанными программами</a:t>
            </a:r>
            <a:r>
              <a:rPr lang="ru-RU" dirty="0" smtClean="0"/>
              <a:t>, </a:t>
            </a:r>
            <a:r>
              <a:rPr lang="ru-RU" dirty="0"/>
              <a:t>чтобы не </a:t>
            </a:r>
            <a:r>
              <a:rPr lang="ru-RU" dirty="0" smtClean="0"/>
              <a:t>заниматься </a:t>
            </a:r>
            <a:r>
              <a:rPr lang="ru-RU" dirty="0"/>
              <a:t>бюрократией, и </a:t>
            </a:r>
            <a:r>
              <a:rPr lang="ru-RU" dirty="0">
                <a:solidFill>
                  <a:srgbClr val="C00000"/>
                </a:solidFill>
              </a:rPr>
              <a:t>иметь больше времени на </a:t>
            </a:r>
            <a:r>
              <a:rPr lang="ru-RU" dirty="0" smtClean="0">
                <a:solidFill>
                  <a:srgbClr val="C00000"/>
                </a:solidFill>
              </a:rPr>
              <a:t>профессиональное </a:t>
            </a:r>
            <a:r>
              <a:rPr lang="ru-RU" dirty="0">
                <a:solidFill>
                  <a:srgbClr val="C00000"/>
                </a:solidFill>
              </a:rPr>
              <a:t>развитие, на работу с детьми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31640" y="0"/>
            <a:ext cx="756084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4000" b="1" dirty="0">
                <a:solidFill>
                  <a:srgbClr val="8E0000"/>
                </a:solidFill>
              </a:rPr>
              <a:t>РАЗРАБОТКА  ОБРАЗОВАТЕЛЬНЫХ  </a:t>
            </a:r>
            <a:r>
              <a:rPr lang="ru-RU" altLang="ru-RU" sz="4000" b="1" dirty="0" smtClean="0">
                <a:solidFill>
                  <a:srgbClr val="8E0000"/>
                </a:solidFill>
              </a:rPr>
              <a:t>ПРОГРАММ</a:t>
            </a:r>
            <a:endParaRPr lang="ru-RU" sz="4000" dirty="0"/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4" y="43812"/>
            <a:ext cx="1073546" cy="886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66963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52578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/>
              <a:t>Показатель </a:t>
            </a:r>
            <a:r>
              <a:rPr lang="ru-RU" dirty="0" smtClean="0"/>
              <a:t>включения </a:t>
            </a:r>
            <a:r>
              <a:rPr lang="ru-RU" dirty="0"/>
              <a:t>в эту 10 Средневзвешенное место Росси  в 3 международных сравнительных </a:t>
            </a:r>
            <a:r>
              <a:rPr lang="ru-RU" dirty="0" smtClean="0"/>
              <a:t>исследованиях</a:t>
            </a:r>
            <a:endParaRPr lang="ru-RU" dirty="0"/>
          </a:p>
          <a:p>
            <a:r>
              <a:rPr lang="en-US" b="1" dirty="0" smtClean="0"/>
              <a:t>PIRLS</a:t>
            </a:r>
            <a:r>
              <a:rPr lang="ru-RU" dirty="0" smtClean="0"/>
              <a:t> </a:t>
            </a:r>
            <a:r>
              <a:rPr lang="ru-RU" dirty="0"/>
              <a:t>– </a:t>
            </a:r>
            <a:r>
              <a:rPr lang="ru-RU" dirty="0">
                <a:solidFill>
                  <a:srgbClr val="7030A0"/>
                </a:solidFill>
              </a:rPr>
              <a:t>по </a:t>
            </a:r>
            <a:r>
              <a:rPr lang="ru-RU" dirty="0" smtClean="0">
                <a:solidFill>
                  <a:srgbClr val="7030A0"/>
                </a:solidFill>
              </a:rPr>
              <a:t>читательской </a:t>
            </a:r>
            <a:r>
              <a:rPr lang="ru-RU" dirty="0">
                <a:solidFill>
                  <a:srgbClr val="7030A0"/>
                </a:solidFill>
              </a:rPr>
              <a:t>грамотности в 4 классах</a:t>
            </a:r>
            <a:r>
              <a:rPr lang="ru-RU" dirty="0"/>
              <a:t>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 </a:t>
            </a:r>
            <a:r>
              <a:rPr lang="en-US" dirty="0" smtClean="0"/>
              <a:t>2016</a:t>
            </a:r>
            <a:r>
              <a:rPr lang="ru-RU" dirty="0" smtClean="0"/>
              <a:t> г. </a:t>
            </a:r>
            <a:r>
              <a:rPr lang="ru-RU" dirty="0"/>
              <a:t>– 1 место. </a:t>
            </a:r>
            <a:r>
              <a:rPr lang="ru-RU" dirty="0" smtClean="0"/>
              <a:t>Следующее исследование в 2022 </a:t>
            </a:r>
            <a:r>
              <a:rPr lang="ru-RU" dirty="0"/>
              <a:t>году</a:t>
            </a:r>
            <a:r>
              <a:rPr lang="ru-RU" dirty="0" smtClean="0"/>
              <a:t>. </a:t>
            </a:r>
            <a:r>
              <a:rPr lang="ru-RU" b="1" dirty="0"/>
              <a:t>Начальная школа учит прекрасно.</a:t>
            </a:r>
          </a:p>
          <a:p>
            <a:r>
              <a:rPr lang="ru-RU" b="1" dirty="0" smtClean="0"/>
              <a:t>TIMSS</a:t>
            </a:r>
            <a:r>
              <a:rPr lang="ru-RU" dirty="0" smtClean="0"/>
              <a:t> </a:t>
            </a:r>
            <a:r>
              <a:rPr lang="ru-RU" dirty="0"/>
              <a:t>– </a:t>
            </a:r>
            <a:r>
              <a:rPr lang="ru-RU" dirty="0" smtClean="0">
                <a:solidFill>
                  <a:srgbClr val="7030A0"/>
                </a:solidFill>
              </a:rPr>
              <a:t>математика </a:t>
            </a:r>
            <a:r>
              <a:rPr lang="ru-RU" dirty="0">
                <a:solidFill>
                  <a:srgbClr val="7030A0"/>
                </a:solidFill>
              </a:rPr>
              <a:t>и </a:t>
            </a:r>
            <a:r>
              <a:rPr lang="ru-RU" dirty="0" smtClean="0">
                <a:solidFill>
                  <a:srgbClr val="7030A0"/>
                </a:solidFill>
              </a:rPr>
              <a:t>естествознание </a:t>
            </a:r>
            <a:r>
              <a:rPr lang="ru-RU" dirty="0">
                <a:solidFill>
                  <a:srgbClr val="7030A0"/>
                </a:solidFill>
              </a:rPr>
              <a:t>в 4 и 8 классах</a:t>
            </a:r>
            <a:r>
              <a:rPr lang="ru-RU" dirty="0"/>
              <a:t>. Классические привычные задачи, которые соответствуют нашим </a:t>
            </a:r>
            <a:r>
              <a:rPr lang="ru-RU" dirty="0" smtClean="0"/>
              <a:t>образовательным  </a:t>
            </a:r>
            <a:r>
              <a:rPr lang="ru-RU" dirty="0"/>
              <a:t>программам. </a:t>
            </a:r>
            <a:r>
              <a:rPr lang="ru-RU" dirty="0" smtClean="0"/>
              <a:t>В </a:t>
            </a:r>
            <a:r>
              <a:rPr lang="en-US" dirty="0" smtClean="0"/>
              <a:t>20</a:t>
            </a:r>
            <a:r>
              <a:rPr lang="ru-RU" dirty="0" smtClean="0"/>
              <a:t>19 </a:t>
            </a:r>
            <a:r>
              <a:rPr lang="ru-RU" dirty="0"/>
              <a:t>г. </a:t>
            </a:r>
            <a:r>
              <a:rPr lang="ru-RU" dirty="0" smtClean="0"/>
              <a:t>- 6 </a:t>
            </a:r>
            <a:r>
              <a:rPr lang="ru-RU" dirty="0"/>
              <a:t>место по математике, 3 -</a:t>
            </a:r>
            <a:r>
              <a:rPr lang="ru-RU" dirty="0" smtClean="0"/>
              <a:t> </a:t>
            </a:r>
            <a:r>
              <a:rPr lang="ru-RU" dirty="0"/>
              <a:t>по естествознанию в 4 классе</a:t>
            </a:r>
            <a:r>
              <a:rPr lang="ru-RU" dirty="0" smtClean="0"/>
              <a:t>. </a:t>
            </a:r>
            <a:r>
              <a:rPr lang="ru-RU" dirty="0"/>
              <a:t>То есть в соответствии со стандартами мы учим </a:t>
            </a:r>
            <a:r>
              <a:rPr lang="ru-RU" dirty="0" smtClean="0"/>
              <a:t>хорошо.</a:t>
            </a:r>
            <a:endParaRPr lang="ru-RU" dirty="0"/>
          </a:p>
          <a:p>
            <a:r>
              <a:rPr lang="ru-RU" b="1" dirty="0" smtClean="0"/>
              <a:t>PISA</a:t>
            </a:r>
            <a:r>
              <a:rPr lang="ru-RU" dirty="0" smtClean="0"/>
              <a:t> </a:t>
            </a:r>
            <a:r>
              <a:rPr lang="ru-RU" dirty="0"/>
              <a:t>- </a:t>
            </a:r>
            <a:r>
              <a:rPr lang="ru-RU" dirty="0">
                <a:solidFill>
                  <a:srgbClr val="7030A0"/>
                </a:solidFill>
              </a:rPr>
              <a:t>умение 15-летних школьников использовать знания, которые дети </a:t>
            </a:r>
            <a:r>
              <a:rPr lang="ru-RU" dirty="0" smtClean="0">
                <a:solidFill>
                  <a:srgbClr val="7030A0"/>
                </a:solidFill>
              </a:rPr>
              <a:t>получили </a:t>
            </a:r>
            <a:r>
              <a:rPr lang="ru-RU" dirty="0">
                <a:solidFill>
                  <a:srgbClr val="7030A0"/>
                </a:solidFill>
              </a:rPr>
              <a:t>на практике</a:t>
            </a:r>
            <a:r>
              <a:rPr lang="ru-RU" dirty="0"/>
              <a:t>. Они содержат необычные задания. Требуют широкого кругозора, связи предмета с реальной </a:t>
            </a:r>
            <a:r>
              <a:rPr lang="ru-RU" dirty="0" smtClean="0"/>
              <a:t>жизнью</a:t>
            </a:r>
            <a:r>
              <a:rPr lang="ru-RU" dirty="0"/>
              <a:t>, понимания </a:t>
            </a:r>
            <a:r>
              <a:rPr lang="ru-RU" dirty="0" err="1"/>
              <a:t>межпредметных</a:t>
            </a:r>
            <a:r>
              <a:rPr lang="ru-RU" dirty="0"/>
              <a:t> </a:t>
            </a:r>
            <a:r>
              <a:rPr lang="ru-RU" dirty="0" smtClean="0"/>
              <a:t>связей, практической ориентации </a:t>
            </a:r>
            <a:r>
              <a:rPr lang="ru-RU" dirty="0"/>
              <a:t>и опыта </a:t>
            </a:r>
            <a:r>
              <a:rPr lang="ru-RU" dirty="0" smtClean="0"/>
              <a:t>применения знаний.  Это слабое место. </a:t>
            </a:r>
            <a:r>
              <a:rPr lang="ru-RU" dirty="0"/>
              <a:t>Дети с практическими задачами плохо справляются.  ОГЭ прошлого года подтвердили это.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521" y="0"/>
            <a:ext cx="9299376" cy="160020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 smtClean="0">
                <a:solidFill>
                  <a:srgbClr val="8E0000"/>
                </a:solidFill>
              </a:rPr>
              <a:t>ГЛОБАЛЬНОЕ ПОРУЧЕНИЕ  ПО  ВХОЖДЕНИЮ  РОССИИ  В  </a:t>
            </a:r>
            <a:r>
              <a:rPr lang="ru-RU" altLang="ru-RU" sz="4400" b="1" dirty="0" smtClean="0">
                <a:solidFill>
                  <a:srgbClr val="8E0000"/>
                </a:solidFill>
              </a:rPr>
              <a:t>10</a:t>
            </a:r>
            <a:r>
              <a:rPr lang="ru-RU" altLang="ru-RU" b="1" dirty="0" smtClean="0">
                <a:solidFill>
                  <a:srgbClr val="8E0000"/>
                </a:solidFill>
              </a:rPr>
              <a:t>  ВЕДУЩИХ  СТРАН  МИРА  </a:t>
            </a:r>
            <a:br>
              <a:rPr lang="ru-RU" altLang="ru-RU" b="1" dirty="0" smtClean="0">
                <a:solidFill>
                  <a:srgbClr val="8E0000"/>
                </a:solidFill>
              </a:rPr>
            </a:br>
            <a:r>
              <a:rPr lang="ru-RU" altLang="ru-RU" b="1" dirty="0" smtClean="0">
                <a:solidFill>
                  <a:srgbClr val="8E0000"/>
                </a:solidFill>
              </a:rPr>
              <a:t>ПО  КАЧЕСТВУ  ОБЩЕГО  ОБРАЗОВАНИЯ</a:t>
            </a:r>
            <a:endParaRPr lang="ru-RU" dirty="0"/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5629"/>
            <a:ext cx="971600" cy="802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80053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69612" y="1520162"/>
            <a:ext cx="8874387" cy="53378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>
                <a:solidFill>
                  <a:srgbClr val="7030A0"/>
                </a:solidFill>
              </a:rPr>
              <a:t>Повышение функциональной грамотности</a:t>
            </a:r>
            <a:r>
              <a:rPr lang="ru-RU" sz="3600" b="1" dirty="0"/>
              <a:t> </a:t>
            </a:r>
            <a:r>
              <a:rPr lang="ru-RU" sz="3600" dirty="0"/>
              <a:t>– </a:t>
            </a:r>
            <a:r>
              <a:rPr lang="ru-RU" sz="3600" dirty="0">
                <a:solidFill>
                  <a:srgbClr val="C00000"/>
                </a:solidFill>
              </a:rPr>
              <a:t>задача </a:t>
            </a:r>
            <a:r>
              <a:rPr lang="ru-RU" sz="3600" dirty="0" smtClean="0">
                <a:solidFill>
                  <a:srgbClr val="C00000"/>
                </a:solidFill>
              </a:rPr>
              <a:t>№1 </a:t>
            </a:r>
            <a:r>
              <a:rPr lang="ru-RU" sz="3600" dirty="0">
                <a:solidFill>
                  <a:srgbClr val="C00000"/>
                </a:solidFill>
              </a:rPr>
              <a:t>на ближайшие годы</a:t>
            </a:r>
            <a:r>
              <a:rPr lang="ru-RU" sz="3600" dirty="0"/>
              <a:t>. </a:t>
            </a:r>
            <a:endParaRPr lang="ru-RU" sz="3600" dirty="0" smtClean="0"/>
          </a:p>
          <a:p>
            <a:r>
              <a:rPr lang="ru-RU" dirty="0" smtClean="0"/>
              <a:t>Будет </a:t>
            </a:r>
            <a:r>
              <a:rPr lang="ru-RU" b="1" dirty="0" smtClean="0"/>
              <a:t>методическое </a:t>
            </a:r>
            <a:r>
              <a:rPr lang="ru-RU" b="1" dirty="0"/>
              <a:t>письмо </a:t>
            </a:r>
            <a:r>
              <a:rPr lang="ru-RU" dirty="0"/>
              <a:t>с ссылкой на </a:t>
            </a:r>
            <a:r>
              <a:rPr lang="ru-RU" dirty="0" smtClean="0"/>
              <a:t>сайт  ИСРО (</a:t>
            </a:r>
            <a:r>
              <a:rPr lang="ru-RU" dirty="0"/>
              <a:t>института стратегии развития </a:t>
            </a:r>
            <a:r>
              <a:rPr lang="ru-RU" dirty="0" smtClean="0"/>
              <a:t>образования) и </a:t>
            </a:r>
            <a:r>
              <a:rPr lang="ru-RU" b="1" dirty="0" smtClean="0"/>
              <a:t>метод рекомендации</a:t>
            </a:r>
            <a:r>
              <a:rPr lang="ru-RU" dirty="0" smtClean="0"/>
              <a:t> </a:t>
            </a:r>
            <a:r>
              <a:rPr lang="ru-RU" dirty="0"/>
              <a:t>по </a:t>
            </a:r>
            <a:r>
              <a:rPr lang="ru-RU" dirty="0" smtClean="0"/>
              <a:t>использованию </a:t>
            </a:r>
            <a:r>
              <a:rPr lang="ru-RU" dirty="0"/>
              <a:t>этих материалов в практической деятельности педагогов.</a:t>
            </a:r>
          </a:p>
          <a:p>
            <a:r>
              <a:rPr lang="ru-RU" dirty="0"/>
              <a:t>В каждом регионе будет </a:t>
            </a:r>
            <a:r>
              <a:rPr lang="ru-RU" b="1" dirty="0"/>
              <a:t>план по развитию функциональной грамотности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Воссоздается единая система. </a:t>
            </a:r>
            <a:r>
              <a:rPr lang="ru-RU" dirty="0" smtClean="0"/>
              <a:t>Это процесс длительный.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359154"/>
            <a:ext cx="6707088" cy="11430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8E0000"/>
                </a:solidFill>
              </a:rPr>
              <a:t>ЗАДАЧИ  ОБРАЗОВАНИЯ  НА  БЛИЖАЙШИЕ  ГОДЫ</a:t>
            </a:r>
            <a:endParaRPr lang="ru-RU" sz="4000" dirty="0"/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4" y="43812"/>
            <a:ext cx="1073546" cy="886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0238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7630" y="230562"/>
            <a:ext cx="7776864" cy="11430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altLang="ru-RU" b="1" dirty="0" smtClean="0">
                <a:solidFill>
                  <a:srgbClr val="8E0000"/>
                </a:solidFill>
              </a:rPr>
              <a:t>ТРЕБОВАНИЯ  К  РЕЗУЛЬТАТАМ  ОСВОЕНИЯ   ПРОГРАММЫ  НОО</a:t>
            </a:r>
            <a:r>
              <a:rPr lang="ru-RU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5141168"/>
          </a:xfrm>
        </p:spPr>
        <p:txBody>
          <a:bodyPr/>
          <a:lstStyle/>
          <a:p>
            <a:pPr>
              <a:defRPr/>
            </a:pPr>
            <a:r>
              <a:rPr lang="ru-RU" sz="3200" b="1" dirty="0" smtClean="0">
                <a:effectLst/>
              </a:rPr>
              <a:t>Личностные</a:t>
            </a:r>
          </a:p>
          <a:p>
            <a:pPr>
              <a:defRPr/>
            </a:pPr>
            <a:r>
              <a:rPr lang="ru-RU" sz="3200" b="1" dirty="0" err="1" smtClean="0">
                <a:effectLst/>
              </a:rPr>
              <a:t>Метапредметные</a:t>
            </a:r>
            <a:endParaRPr lang="ru-RU" sz="3200" b="1" dirty="0" smtClean="0">
              <a:effectLst/>
            </a:endParaRPr>
          </a:p>
          <a:p>
            <a:pPr>
              <a:defRPr/>
            </a:pPr>
            <a:r>
              <a:rPr lang="ru-RU" sz="3200" b="1" dirty="0" smtClean="0">
                <a:effectLst/>
              </a:rPr>
              <a:t>Предметные </a:t>
            </a:r>
          </a:p>
          <a:p>
            <a:pPr marL="0" indent="0">
              <a:buFontTx/>
              <a:buNone/>
              <a:defRPr/>
            </a:pPr>
            <a:r>
              <a:rPr lang="ru-RU" sz="3200" b="1" dirty="0" smtClean="0">
                <a:effectLst/>
              </a:rPr>
              <a:t>        Научно-методологической </a:t>
            </a:r>
            <a:r>
              <a:rPr lang="ru-RU" sz="3200" b="1" dirty="0">
                <a:effectLst/>
              </a:rPr>
              <a:t>основой </a:t>
            </a:r>
            <a:r>
              <a:rPr lang="ru-RU" sz="3200" dirty="0">
                <a:effectLst/>
              </a:rPr>
              <a:t>для разработки требований к личностным, </a:t>
            </a:r>
            <a:r>
              <a:rPr lang="ru-RU" sz="3200" dirty="0" err="1">
                <a:effectLst/>
              </a:rPr>
              <a:t>метапредметным</a:t>
            </a:r>
            <a:r>
              <a:rPr lang="ru-RU" sz="3200" dirty="0">
                <a:effectLst/>
              </a:rPr>
              <a:t> и предметным результатам обучающихся, освоивших программу начального общего образования, является </a:t>
            </a:r>
            <a:r>
              <a:rPr lang="ru-RU" sz="3200" b="1" dirty="0">
                <a:solidFill>
                  <a:srgbClr val="C00000"/>
                </a:solidFill>
                <a:effectLst/>
              </a:rPr>
              <a:t>системно-деятельностный подход</a:t>
            </a:r>
            <a:r>
              <a:rPr lang="ru-RU" sz="3200" b="1" dirty="0">
                <a:effectLst/>
              </a:rPr>
              <a:t>.</a:t>
            </a:r>
          </a:p>
          <a:p>
            <a:pPr marL="0" indent="0">
              <a:buFontTx/>
              <a:buNone/>
              <a:defRPr/>
            </a:pPr>
            <a:endParaRPr lang="ru-RU" dirty="0"/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" y="129336"/>
            <a:ext cx="1233487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26829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38157"/>
            <a:ext cx="8640960" cy="56388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ru-RU" altLang="ru-RU" sz="2400" dirty="0" smtClean="0">
                <a:effectLst/>
                <a:latin typeface="Arial" pitchFamily="34" charset="0"/>
              </a:rPr>
              <a:t>	</a:t>
            </a:r>
            <a:r>
              <a:rPr lang="ru-RU" altLang="ru-RU" sz="2800" dirty="0" smtClean="0">
                <a:effectLst/>
                <a:latin typeface="Arial" pitchFamily="34" charset="0"/>
              </a:rPr>
              <a:t>Обновлённые </a:t>
            </a:r>
            <a:r>
              <a:rPr lang="ru-RU" altLang="ru-RU" sz="2800" dirty="0">
                <a:effectLst/>
                <a:latin typeface="Arial" pitchFamily="34" charset="0"/>
              </a:rPr>
              <a:t>ФГОС описывают систему требований к условиям реализации общеобразовательных программ, соблюдение которых обеспечивает </a:t>
            </a:r>
            <a:r>
              <a:rPr lang="ru-RU" altLang="ru-RU" sz="2800" b="1" dirty="0">
                <a:solidFill>
                  <a:srgbClr val="00B050"/>
                </a:solidFill>
                <a:effectLst/>
                <a:latin typeface="Arial" pitchFamily="34" charset="0"/>
              </a:rPr>
              <a:t>равенство возможностей получения качественного образования </a:t>
            </a:r>
            <a:r>
              <a:rPr lang="ru-RU" altLang="ru-RU" sz="2800" dirty="0">
                <a:effectLst/>
                <a:latin typeface="Arial" pitchFamily="34" charset="0"/>
              </a:rPr>
              <a:t>для всех детей независимо от места жительства и дохода семьи. </a:t>
            </a:r>
            <a:endParaRPr lang="ru-RU" altLang="ru-RU" sz="2800" dirty="0" smtClean="0">
              <a:effectLst/>
              <a:latin typeface="Arial" pitchFamily="34" charset="0"/>
            </a:endParaRPr>
          </a:p>
          <a:p>
            <a:pPr marL="0" indent="0">
              <a:buFontTx/>
              <a:buNone/>
              <a:defRPr/>
            </a:pPr>
            <a:r>
              <a:rPr lang="ru-RU" altLang="ru-RU" sz="2800" dirty="0">
                <a:effectLst/>
                <a:latin typeface="Arial" pitchFamily="34" charset="0"/>
              </a:rPr>
              <a:t>	</a:t>
            </a:r>
            <a:r>
              <a:rPr lang="ru-RU" altLang="ru-RU" sz="2800" dirty="0" smtClean="0">
                <a:effectLst/>
                <a:latin typeface="Arial" pitchFamily="34" charset="0"/>
              </a:rPr>
              <a:t>Благодаря </a:t>
            </a:r>
            <a:r>
              <a:rPr lang="ru-RU" altLang="ru-RU" sz="2800" dirty="0">
                <a:effectLst/>
                <a:latin typeface="Arial" pitchFamily="34" charset="0"/>
              </a:rPr>
              <a:t>обновлённым стандартам школьники получат больше возможностей для того, чтобы заниматься </a:t>
            </a:r>
            <a:r>
              <a:rPr lang="ru-RU" altLang="ru-RU" sz="2800" b="1" dirty="0">
                <a:solidFill>
                  <a:srgbClr val="00B050"/>
                </a:solidFill>
                <a:effectLst/>
                <a:latin typeface="Arial" pitchFamily="34" charset="0"/>
              </a:rPr>
              <a:t>наукой, проводить исследования, используя передовое оборудование.</a:t>
            </a:r>
            <a:endParaRPr lang="ru-RU" altLang="ru-RU" sz="2800" b="1" dirty="0">
              <a:solidFill>
                <a:srgbClr val="00B050"/>
              </a:solidFill>
              <a:effectLst/>
            </a:endParaRPr>
          </a:p>
          <a:p>
            <a:pPr marL="0" indent="0">
              <a:buFontTx/>
              <a:buNone/>
              <a:defRPr/>
            </a:pPr>
            <a:endParaRPr lang="ru-RU" dirty="0"/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" y="129336"/>
            <a:ext cx="1233487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04623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1853"/>
            <a:ext cx="7515944" cy="114300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4000" b="1" dirty="0" smtClean="0">
                <a:solidFill>
                  <a:srgbClr val="8E0000"/>
                </a:solidFill>
              </a:rPr>
              <a:t>ЛИЧНОСТНЫЕ  РЕЗУЛЬТАТЫ</a:t>
            </a:r>
            <a:r>
              <a:rPr lang="ru-RU" sz="4000" dirty="0" smtClean="0"/>
              <a:t> 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28800"/>
            <a:ext cx="8534400" cy="5029200"/>
          </a:xfrm>
        </p:spPr>
        <p:txBody>
          <a:bodyPr/>
          <a:lstStyle/>
          <a:p>
            <a:pPr>
              <a:defRPr/>
            </a:pPr>
            <a:r>
              <a:rPr lang="ru-RU" sz="2800" dirty="0">
                <a:effectLst/>
              </a:rPr>
              <a:t>формирование у обучающихся основ российской гражданской идентичности; готовность обучающихся к саморазвитию; мотивацию к познанию и обучению;</a:t>
            </a:r>
          </a:p>
          <a:p>
            <a:pPr>
              <a:defRPr/>
            </a:pPr>
            <a:r>
              <a:rPr lang="ru-RU" sz="2800" dirty="0">
                <a:effectLst/>
              </a:rPr>
              <a:t>ценностные установки и социально значимые качества личности;</a:t>
            </a:r>
          </a:p>
          <a:p>
            <a:pPr>
              <a:defRPr/>
            </a:pPr>
            <a:r>
              <a:rPr lang="ru-RU" sz="2800" dirty="0">
                <a:effectLst/>
              </a:rPr>
              <a:t>активное участие в социально значимой </a:t>
            </a:r>
            <a:r>
              <a:rPr lang="ru-RU" sz="2800" dirty="0" smtClean="0">
                <a:effectLst/>
              </a:rPr>
              <a:t>деятельности</a:t>
            </a:r>
          </a:p>
          <a:p>
            <a:pPr marL="0" indent="0">
              <a:buFontTx/>
              <a:buNone/>
              <a:defRPr/>
            </a:pPr>
            <a:r>
              <a:rPr lang="ru-RU" sz="2800" dirty="0" smtClean="0">
                <a:solidFill>
                  <a:srgbClr val="FF0000"/>
                </a:solidFill>
                <a:effectLst/>
              </a:rPr>
              <a:t>	</a:t>
            </a:r>
          </a:p>
          <a:p>
            <a:pPr marL="0" indent="0">
              <a:buFontTx/>
              <a:buNone/>
              <a:defRPr/>
            </a:pPr>
            <a:r>
              <a:rPr lang="ru-RU" sz="2800" dirty="0">
                <a:solidFill>
                  <a:srgbClr val="FF0000"/>
                </a:solidFill>
                <a:effectLst/>
              </a:rPr>
              <a:t> </a:t>
            </a:r>
            <a:r>
              <a:rPr lang="ru-RU" sz="2800" dirty="0" smtClean="0">
                <a:solidFill>
                  <a:srgbClr val="FF0000"/>
                </a:solidFill>
                <a:effectLst/>
              </a:rPr>
              <a:t>    Отсутствует портрет выпускника начальной школы</a:t>
            </a:r>
            <a:endParaRPr lang="ru-RU" sz="2800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" y="129336"/>
            <a:ext cx="1233487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09791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-171400"/>
            <a:ext cx="6363816" cy="11430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4000" b="1" dirty="0">
                <a:solidFill>
                  <a:srgbClr val="8E0000"/>
                </a:solidFill>
              </a:rPr>
              <a:t>ЛИЧНОСТНЫЕ  РЕЗУЛЬТАТЫ</a:t>
            </a:r>
            <a:r>
              <a:rPr lang="ru-RU" sz="4000" dirty="0"/>
              <a:t> </a:t>
            </a:r>
          </a:p>
        </p:txBody>
      </p:sp>
      <p:sp>
        <p:nvSpPr>
          <p:cNvPr id="20483" name="Прямоугольник 3"/>
          <p:cNvSpPr>
            <a:spLocks noChangeArrowheads="1"/>
          </p:cNvSpPr>
          <p:nvPr/>
        </p:nvSpPr>
        <p:spPr bwMode="auto">
          <a:xfrm>
            <a:off x="647700" y="1417638"/>
            <a:ext cx="83439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Char char="•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dirty="0"/>
              <a:t>Обновлённые ФГОС также обеспечивают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dirty="0"/>
              <a:t>личностное развитие учащихся</a:t>
            </a:r>
            <a:r>
              <a:rPr lang="ru-RU" altLang="ru-RU" dirty="0">
                <a:solidFill>
                  <a:srgbClr val="00B050"/>
                </a:solidFill>
              </a:rPr>
              <a:t>, </a:t>
            </a:r>
            <a:r>
              <a:rPr lang="ru-RU" altLang="ru-RU" dirty="0"/>
              <a:t>включая</a:t>
            </a:r>
            <a:r>
              <a:rPr lang="ru-RU" altLang="ru-RU" dirty="0">
                <a:solidFill>
                  <a:srgbClr val="00B050"/>
                </a:solidFill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b="1" dirty="0"/>
              <a:t>- гражданско-патриотическое,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b="1" dirty="0"/>
              <a:t>- духовно-нравственное,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b="1" dirty="0"/>
              <a:t>- эстетическое,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b="1" dirty="0"/>
              <a:t>- физическое,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b="1" dirty="0">
                <a:solidFill>
                  <a:srgbClr val="00B050"/>
                </a:solidFill>
              </a:rPr>
              <a:t>- трудовое</a:t>
            </a:r>
            <a:r>
              <a:rPr lang="ru-RU" altLang="ru-RU" b="1" dirty="0"/>
              <a:t>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b="1" dirty="0">
                <a:solidFill>
                  <a:srgbClr val="00B050"/>
                </a:solidFill>
              </a:rPr>
              <a:t>- экологическое</a:t>
            </a:r>
            <a:r>
              <a:rPr lang="ru-RU" altLang="ru-RU" b="1" dirty="0"/>
              <a:t> воспитание,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b="1" dirty="0">
                <a:solidFill>
                  <a:srgbClr val="00B050"/>
                </a:solidFill>
              </a:rPr>
              <a:t>- воспитание ценностей научного познания</a:t>
            </a:r>
            <a:r>
              <a:rPr lang="ru-RU" altLang="ru-RU" dirty="0"/>
              <a:t>.</a:t>
            </a:r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" y="129336"/>
            <a:ext cx="1233487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84607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0134" y="24836"/>
            <a:ext cx="7663866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4000" b="1" dirty="0" smtClean="0">
                <a:solidFill>
                  <a:srgbClr val="8E0000"/>
                </a:solidFill>
              </a:rPr>
              <a:t>МЕТАПРЕДМЕТНЫЕ  </a:t>
            </a:r>
            <a:r>
              <a:rPr lang="ru-RU" sz="4000" b="1" dirty="0">
                <a:solidFill>
                  <a:srgbClr val="8E0000"/>
                </a:solidFill>
              </a:rPr>
              <a:t>РЕЗУЛЬТАТЫ</a:t>
            </a:r>
            <a:r>
              <a:rPr lang="ru-RU" sz="4000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1676400"/>
            <a:ext cx="8915400" cy="5181600"/>
          </a:xfrm>
        </p:spPr>
        <p:txBody>
          <a:bodyPr/>
          <a:lstStyle/>
          <a:p>
            <a:pPr marL="0" indent="0" algn="ctr">
              <a:buFontTx/>
              <a:buNone/>
              <a:defRPr/>
            </a:pPr>
            <a:r>
              <a:rPr lang="ru-RU" sz="3600" dirty="0">
                <a:effectLst/>
              </a:rPr>
              <a:t>У</a:t>
            </a:r>
            <a:r>
              <a:rPr lang="ru-RU" sz="3600" dirty="0" smtClean="0">
                <a:effectLst/>
              </a:rPr>
              <a:t>ниверсальные учебные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познавательные </a:t>
            </a:r>
            <a:r>
              <a:rPr lang="ru-RU" sz="3600" dirty="0" smtClean="0">
                <a:effectLst/>
              </a:rPr>
              <a:t>действия:</a:t>
            </a:r>
          </a:p>
          <a:p>
            <a:pPr marL="0" indent="0">
              <a:buFontTx/>
              <a:buNone/>
              <a:defRPr/>
            </a:pPr>
            <a:r>
              <a:rPr lang="ru-RU" sz="3600" b="1" dirty="0" smtClean="0">
                <a:solidFill>
                  <a:srgbClr val="FF2121"/>
                </a:solidFill>
                <a:effectLst/>
              </a:rPr>
              <a:t>Не указаны </a:t>
            </a:r>
            <a:r>
              <a:rPr lang="ru-RU" sz="3600" b="1" dirty="0" err="1" smtClean="0">
                <a:solidFill>
                  <a:srgbClr val="FF2121"/>
                </a:solidFill>
                <a:effectLst/>
              </a:rPr>
              <a:t>общеучебные</a:t>
            </a:r>
            <a:r>
              <a:rPr lang="ru-RU" sz="3600" b="1" dirty="0" smtClean="0">
                <a:solidFill>
                  <a:srgbClr val="FF2121"/>
                </a:solidFill>
                <a:effectLst/>
              </a:rPr>
              <a:t> действия</a:t>
            </a:r>
            <a:endParaRPr lang="ru-RU" sz="3600" b="1" dirty="0">
              <a:solidFill>
                <a:srgbClr val="FF2121"/>
              </a:solidFill>
              <a:effectLst/>
            </a:endParaRPr>
          </a:p>
          <a:p>
            <a:pPr>
              <a:defRPr/>
            </a:pPr>
            <a:r>
              <a:rPr lang="ru-RU" sz="3600" dirty="0">
                <a:effectLst/>
              </a:rPr>
              <a:t>1) базовые логические </a:t>
            </a:r>
            <a:r>
              <a:rPr lang="ru-RU" sz="3600" dirty="0" smtClean="0">
                <a:effectLst/>
              </a:rPr>
              <a:t>действия</a:t>
            </a:r>
            <a:endParaRPr lang="ru-RU" sz="3600" dirty="0">
              <a:effectLst/>
            </a:endParaRPr>
          </a:p>
          <a:p>
            <a:pPr>
              <a:defRPr/>
            </a:pPr>
            <a:r>
              <a:rPr lang="ru-RU" sz="3600" dirty="0" smtClean="0">
                <a:effectLst/>
              </a:rPr>
              <a:t>2) </a:t>
            </a:r>
            <a:r>
              <a:rPr lang="ru-RU" sz="3600" b="1" dirty="0" smtClean="0">
                <a:solidFill>
                  <a:srgbClr val="00B050"/>
                </a:solidFill>
                <a:effectLst/>
              </a:rPr>
              <a:t>базовые </a:t>
            </a:r>
            <a:r>
              <a:rPr lang="ru-RU" sz="3600" b="1" dirty="0">
                <a:solidFill>
                  <a:srgbClr val="00B050"/>
                </a:solidFill>
                <a:effectLst/>
              </a:rPr>
              <a:t>исследовательские </a:t>
            </a:r>
            <a:r>
              <a:rPr lang="ru-RU" sz="3600" b="1" dirty="0" smtClean="0">
                <a:solidFill>
                  <a:srgbClr val="00B050"/>
                </a:solidFill>
                <a:effectLst/>
              </a:rPr>
              <a:t>действия</a:t>
            </a:r>
            <a:endParaRPr lang="ru-RU" sz="3600" b="1" dirty="0">
              <a:solidFill>
                <a:srgbClr val="00B050"/>
              </a:solidFill>
              <a:effectLst/>
            </a:endParaRPr>
          </a:p>
          <a:p>
            <a:pPr>
              <a:defRPr/>
            </a:pPr>
            <a:r>
              <a:rPr lang="ru-RU" sz="3600" dirty="0">
                <a:effectLst/>
              </a:rPr>
              <a:t>3) работа с </a:t>
            </a:r>
            <a:r>
              <a:rPr lang="ru-RU" sz="3600" dirty="0" smtClean="0">
                <a:effectLst/>
              </a:rPr>
              <a:t>информацией</a:t>
            </a:r>
          </a:p>
          <a:p>
            <a:pPr marL="0" indent="0">
              <a:buFontTx/>
              <a:buNone/>
              <a:defRPr/>
            </a:pPr>
            <a:r>
              <a:rPr lang="ru-RU" sz="3600" b="1" dirty="0" smtClean="0">
                <a:solidFill>
                  <a:srgbClr val="FF0000"/>
                </a:solidFill>
                <a:effectLst/>
              </a:rPr>
              <a:t>Не указаны способы работы с информацией </a:t>
            </a:r>
            <a:endParaRPr lang="ru-RU" sz="3600" b="1" dirty="0"/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" y="129336"/>
            <a:ext cx="1233487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35037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884368" cy="11430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4000" b="1" dirty="0">
                <a:solidFill>
                  <a:srgbClr val="8E0000"/>
                </a:solidFill>
              </a:rPr>
              <a:t>МЕТАПРЕДМЕТНЫЕ  РЕЗУЛЬТАТЫ</a:t>
            </a:r>
            <a:r>
              <a:rPr lang="ru-RU" sz="4000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844824"/>
            <a:ext cx="8458200" cy="4781128"/>
          </a:xfrm>
        </p:spPr>
        <p:txBody>
          <a:bodyPr/>
          <a:lstStyle/>
          <a:p>
            <a:pPr marL="0" indent="0" algn="ctr">
              <a:buFontTx/>
              <a:buNone/>
              <a:defRPr/>
            </a:pPr>
            <a:r>
              <a:rPr lang="ru-RU" sz="3600" dirty="0">
                <a:effectLst/>
              </a:rPr>
              <a:t>У</a:t>
            </a:r>
            <a:r>
              <a:rPr lang="ru-RU" sz="3600" dirty="0" smtClean="0">
                <a:effectLst/>
              </a:rPr>
              <a:t>ниверсальные учебные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коммуникативны</a:t>
            </a:r>
            <a:r>
              <a:rPr lang="ru-RU" sz="3600" dirty="0" smtClean="0">
                <a:effectLst/>
              </a:rPr>
              <a:t>е действия:</a:t>
            </a:r>
          </a:p>
          <a:p>
            <a:pPr marL="0" indent="0">
              <a:buFontTx/>
              <a:buNone/>
              <a:defRPr/>
            </a:pPr>
            <a:r>
              <a:rPr lang="ru-RU" sz="3600" dirty="0">
                <a:effectLst/>
              </a:rPr>
              <a:t> </a:t>
            </a:r>
            <a:r>
              <a:rPr lang="ru-RU" sz="3600" dirty="0" smtClean="0">
                <a:effectLst/>
              </a:rPr>
              <a:t>1) общение</a:t>
            </a:r>
          </a:p>
          <a:p>
            <a:pPr marL="0" indent="0">
              <a:buFontTx/>
              <a:buNone/>
              <a:defRPr/>
            </a:pPr>
            <a:r>
              <a:rPr lang="ru-RU" sz="3600" dirty="0" smtClean="0">
                <a:effectLst/>
              </a:rPr>
              <a:t> 2</a:t>
            </a:r>
            <a:r>
              <a:rPr lang="ru-RU" sz="3600" dirty="0">
                <a:effectLst/>
              </a:rPr>
              <a:t>) совместная </a:t>
            </a:r>
            <a:r>
              <a:rPr lang="ru-RU" sz="3600" dirty="0" smtClean="0">
                <a:effectLst/>
              </a:rPr>
              <a:t>деятельность</a:t>
            </a:r>
          </a:p>
          <a:p>
            <a:pPr marL="0" indent="0">
              <a:buFontTx/>
              <a:buNone/>
              <a:defRPr/>
            </a:pPr>
            <a:r>
              <a:rPr lang="ru-RU" sz="3600" dirty="0">
                <a:effectLst/>
              </a:rPr>
              <a:t>	</a:t>
            </a:r>
            <a:endParaRPr lang="ru-RU" sz="3600" dirty="0" smtClean="0">
              <a:effectLst/>
            </a:endParaRPr>
          </a:p>
          <a:p>
            <a:pPr marL="0" indent="0">
              <a:buFontTx/>
              <a:buNone/>
              <a:defRPr/>
            </a:pPr>
            <a:r>
              <a:rPr lang="ru-RU" sz="3600" b="1" dirty="0" smtClean="0">
                <a:solidFill>
                  <a:srgbClr val="00B050"/>
                </a:solidFill>
                <a:effectLst/>
              </a:rPr>
              <a:t>Дано более четкое описание данных УУД </a:t>
            </a:r>
            <a:endParaRPr lang="ru-RU" sz="3600" b="1" dirty="0"/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" y="129336"/>
            <a:ext cx="1233487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48907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29336"/>
            <a:ext cx="8229600" cy="11430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4000" b="1" dirty="0">
                <a:solidFill>
                  <a:srgbClr val="8E0000"/>
                </a:solidFill>
              </a:rPr>
              <a:t>МЕТАПРЕДМЕТНЫЕ  РЕЗУЛЬТАТЫ</a:t>
            </a:r>
            <a:r>
              <a:rPr lang="ru-RU" sz="4000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FontTx/>
              <a:buNone/>
              <a:defRPr/>
            </a:pPr>
            <a:r>
              <a:rPr lang="ru-RU" sz="3600" dirty="0" smtClean="0">
                <a:effectLst/>
              </a:rPr>
              <a:t>Универсальные учебные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регулятивные </a:t>
            </a:r>
            <a:r>
              <a:rPr lang="ru-RU" sz="3600" dirty="0" smtClean="0">
                <a:effectLst/>
              </a:rPr>
              <a:t>действия:</a:t>
            </a:r>
            <a:endParaRPr lang="ru-RU" sz="3600" dirty="0">
              <a:effectLst/>
            </a:endParaRPr>
          </a:p>
          <a:p>
            <a:pPr>
              <a:defRPr/>
            </a:pPr>
            <a:r>
              <a:rPr lang="ru-RU" sz="3600" dirty="0" smtClean="0">
                <a:effectLst/>
              </a:rPr>
              <a:t>1</a:t>
            </a:r>
            <a:r>
              <a:rPr lang="ru-RU" sz="3600" dirty="0">
                <a:effectLst/>
              </a:rPr>
              <a:t>) </a:t>
            </a:r>
            <a:r>
              <a:rPr lang="ru-RU" sz="3600" dirty="0" smtClean="0">
                <a:effectLst/>
              </a:rPr>
              <a:t>самоорганизация</a:t>
            </a:r>
          </a:p>
          <a:p>
            <a:pPr>
              <a:defRPr/>
            </a:pPr>
            <a:r>
              <a:rPr lang="ru-RU" sz="3600" dirty="0" smtClean="0">
                <a:effectLst/>
              </a:rPr>
              <a:t>2) самоконтроль</a:t>
            </a:r>
          </a:p>
          <a:p>
            <a:pPr marL="0" indent="0">
              <a:buFontTx/>
              <a:buNone/>
              <a:defRPr/>
            </a:pPr>
            <a:r>
              <a:rPr lang="ru-RU" sz="3600" dirty="0">
                <a:effectLst/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  <a:effectLst/>
              </a:rPr>
              <a:t>Отсутствует более подробная классификация регулятивных УУД</a:t>
            </a:r>
            <a:endParaRPr lang="ru-RU" sz="3600" b="1" dirty="0"/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" y="129336"/>
            <a:ext cx="1233487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71741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129336"/>
            <a:ext cx="6863680" cy="842264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4000" b="1" dirty="0" smtClean="0">
                <a:solidFill>
                  <a:srgbClr val="8E0000"/>
                </a:solidFill>
              </a:rPr>
              <a:t>ПРЕДМЕТНЫЕ  </a:t>
            </a:r>
            <a:r>
              <a:rPr lang="ru-RU" sz="4000" b="1" dirty="0">
                <a:solidFill>
                  <a:srgbClr val="8E0000"/>
                </a:solidFill>
              </a:rPr>
              <a:t>РЕЗУЛЬТАТЫ</a:t>
            </a:r>
            <a:r>
              <a:rPr lang="ru-RU" sz="4000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412776"/>
            <a:ext cx="9001000" cy="5445224"/>
          </a:xfrm>
        </p:spPr>
        <p:txBody>
          <a:bodyPr>
            <a:normAutofit lnSpcReduction="10000"/>
          </a:bodyPr>
          <a:lstStyle/>
          <a:p>
            <a:pPr marL="0" indent="0">
              <a:buFontTx/>
              <a:buNone/>
              <a:defRPr/>
            </a:pPr>
            <a:r>
              <a:rPr lang="ru-RU" sz="2800" dirty="0" smtClean="0"/>
              <a:t>     </a:t>
            </a:r>
            <a:r>
              <a:rPr lang="ru-RU" sz="2800" dirty="0" smtClean="0">
                <a:effectLst/>
              </a:rPr>
              <a:t>Предметные </a:t>
            </a:r>
            <a:r>
              <a:rPr lang="ru-RU" sz="2800" dirty="0">
                <a:effectLst/>
              </a:rPr>
              <a:t>результаты освоения программы начального общего образования с учетом специфики содержания предметных областей, включающих конкретные учебные предметы (учебные модули), </a:t>
            </a:r>
            <a:r>
              <a:rPr lang="ru-RU" sz="2800" b="1" dirty="0">
                <a:effectLst/>
              </a:rPr>
              <a:t>ориентированы на применение знаний, умений и навыков обучающимися в учебных ситуациях и реальных жизненных </a:t>
            </a:r>
            <a:r>
              <a:rPr lang="ru-RU" sz="2800" b="1" dirty="0" smtClean="0">
                <a:effectLst/>
              </a:rPr>
              <a:t>условиях, а </a:t>
            </a:r>
            <a:r>
              <a:rPr lang="ru-RU" sz="2800" b="1" dirty="0">
                <a:effectLst/>
              </a:rPr>
              <a:t>также на успешное обучение на уровне начального общего </a:t>
            </a:r>
            <a:r>
              <a:rPr lang="ru-RU" sz="2800" b="1" dirty="0" smtClean="0">
                <a:effectLst/>
              </a:rPr>
              <a:t>образования</a:t>
            </a:r>
          </a:p>
          <a:p>
            <a:pPr marL="0" indent="0">
              <a:buFontTx/>
              <a:buNone/>
              <a:defRPr/>
            </a:pPr>
            <a:r>
              <a:rPr lang="ru-RU" sz="2800" b="1" dirty="0" smtClean="0">
                <a:solidFill>
                  <a:srgbClr val="00B050"/>
                </a:solidFill>
                <a:effectLst/>
                <a:latin typeface="Arial" charset="0"/>
              </a:rPr>
              <a:t>Детализированные и конкретизированные требования к предметным результатам.</a:t>
            </a:r>
          </a:p>
          <a:p>
            <a:pPr marL="0" indent="0">
              <a:buFontTx/>
              <a:buNone/>
              <a:defRPr/>
            </a:pPr>
            <a:r>
              <a:rPr lang="ru-RU" altLang="ru-RU" dirty="0" smtClean="0">
                <a:latin typeface="Arial" panose="020B0604020202020204" pitchFamily="34" charset="0"/>
              </a:rPr>
              <a:t>     Это позволяет ответить </a:t>
            </a:r>
            <a:r>
              <a:rPr lang="ru-RU" altLang="ru-RU" dirty="0">
                <a:latin typeface="Arial" panose="020B0604020202020204" pitchFamily="34" charset="0"/>
              </a:rPr>
              <a:t>на вопросы: </a:t>
            </a:r>
            <a:r>
              <a:rPr lang="ru-RU" altLang="ru-RU" i="1" dirty="0">
                <a:solidFill>
                  <a:srgbClr val="0000CC"/>
                </a:solidFill>
                <a:latin typeface="Arial" panose="020B0604020202020204" pitchFamily="34" charset="0"/>
              </a:rPr>
              <a:t>что конкретно школьник будет знать, чем овладеет и что освоит</a:t>
            </a:r>
            <a:r>
              <a:rPr lang="ru-RU" altLang="ru-RU" dirty="0">
                <a:latin typeface="Arial" panose="020B0604020202020204" pitchFamily="34" charset="0"/>
              </a:rPr>
              <a:t>.</a:t>
            </a:r>
            <a:r>
              <a:rPr lang="ru-RU" sz="2800" b="1" dirty="0" smtClean="0">
                <a:solidFill>
                  <a:srgbClr val="00B050"/>
                </a:solidFill>
                <a:effectLst/>
                <a:latin typeface="Arial" charset="0"/>
              </a:rPr>
              <a:t> </a:t>
            </a:r>
            <a:endParaRPr lang="ru-RU" sz="2800" b="1" dirty="0">
              <a:solidFill>
                <a:srgbClr val="00B050"/>
              </a:solidFill>
              <a:effectLst/>
            </a:endParaRPr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" y="129336"/>
            <a:ext cx="1233487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12905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457200"/>
            <a:ext cx="8305800" cy="56388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ru-RU" altLang="ru-RU" sz="2400" dirty="0" smtClean="0">
                <a:effectLst/>
                <a:latin typeface="Arial" pitchFamily="34" charset="0"/>
              </a:rPr>
              <a:t>	</a:t>
            </a:r>
            <a:endParaRPr lang="ru-RU" dirty="0"/>
          </a:p>
        </p:txBody>
      </p:sp>
      <p:sp>
        <p:nvSpPr>
          <p:cNvPr id="27651" name="Прямоугольник 3"/>
          <p:cNvSpPr>
            <a:spLocks noChangeArrowheads="1"/>
          </p:cNvSpPr>
          <p:nvPr/>
        </p:nvSpPr>
        <p:spPr bwMode="auto">
          <a:xfrm>
            <a:off x="138112" y="667407"/>
            <a:ext cx="9206036" cy="618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Char char="•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dirty="0">
                <a:latin typeface="Arial" panose="020B0604020202020204" pitchFamily="34" charset="0"/>
              </a:rPr>
              <a:t>     </a:t>
            </a:r>
            <a:r>
              <a:rPr lang="ru-RU" altLang="ru-RU" dirty="0" smtClean="0">
                <a:latin typeface="Arial" panose="020B0604020202020204" pitchFamily="34" charset="0"/>
              </a:rPr>
              <a:t>    В обновленных </a:t>
            </a:r>
            <a:r>
              <a:rPr lang="ru-RU" altLang="ru-RU" dirty="0">
                <a:latin typeface="Arial" panose="020B0604020202020204" pitchFamily="34" charset="0"/>
              </a:rPr>
              <a:t>ФГОС требования к результатам разделили на </a:t>
            </a:r>
            <a:r>
              <a:rPr lang="ru-RU" altLang="ru-RU" b="1" dirty="0">
                <a:solidFill>
                  <a:srgbClr val="0033CC"/>
                </a:solidFill>
                <a:latin typeface="Arial" panose="020B0604020202020204" pitchFamily="34" charset="0"/>
              </a:rPr>
              <a:t>тематические модули по предметам</a:t>
            </a:r>
            <a:r>
              <a:rPr lang="ru-RU" altLang="ru-RU" dirty="0">
                <a:latin typeface="Arial" panose="020B0604020202020204" pitchFamily="34" charset="0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dirty="0">
                <a:latin typeface="Arial" panose="020B0604020202020204" pitchFamily="34" charset="0"/>
              </a:rPr>
              <a:t>     Во ФГОС НОО тематические модули указали для учебных предметов </a:t>
            </a:r>
            <a:r>
              <a:rPr lang="ru-RU" altLang="ru-RU" dirty="0">
                <a:solidFill>
                  <a:srgbClr val="00B050"/>
                </a:solidFill>
                <a:latin typeface="Arial" panose="020B0604020202020204" pitchFamily="34" charset="0"/>
              </a:rPr>
              <a:t>«Изобразительное искусство», «Музыка», «Технология», «Физическая культура», «ОРКСЭ»</a:t>
            </a:r>
            <a:r>
              <a:rPr lang="ru-RU" altLang="ru-RU" dirty="0">
                <a:latin typeface="Arial" panose="020B0604020202020204" pitchFamily="34" charset="0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000" dirty="0">
                <a:latin typeface="Arial" panose="020B0604020202020204" pitchFamily="34" charset="0"/>
              </a:rPr>
              <a:t>ФГОС определяют обязательные для изучения модули. В них описали модули, которые можно изучать, если есть определенные природно-климатические условия, материально-техническое обеспечение и контингент учеников. Например, к ним отнесли «Растениеводство», «Животноводство» учебного предмета «Технология». Для физкультуры такими модулями стали «Зимние виды спорта» и «Плавание».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2000" dirty="0">
              <a:latin typeface="Arial" panose="020B0604020202020204" pitchFamily="34" charset="0"/>
            </a:endParaRPr>
          </a:p>
        </p:txBody>
      </p:sp>
      <p:pic>
        <p:nvPicPr>
          <p:cNvPr id="2765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6005038"/>
            <a:ext cx="1143000" cy="76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НИР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475"/>
            <a:ext cx="1162510" cy="959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5929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135" y="766608"/>
            <a:ext cx="9073318" cy="6021288"/>
          </a:xfrm>
        </p:spPr>
        <p:txBody>
          <a:bodyPr>
            <a:normAutofit lnSpcReduction="10000"/>
          </a:bodyPr>
          <a:lstStyle/>
          <a:p>
            <a:pPr algn="ctr">
              <a:buNone/>
              <a:defRPr/>
            </a:pPr>
            <a:r>
              <a:rPr lang="ru-RU" sz="2400" dirty="0" smtClean="0">
                <a:effectLst/>
                <a:latin typeface="Arial" pitchFamily="34" charset="0"/>
              </a:rPr>
              <a:t>		</a:t>
            </a:r>
            <a:r>
              <a:rPr lang="ru-RU" sz="4000" b="1" dirty="0" smtClean="0">
                <a:solidFill>
                  <a:srgbClr val="8E0000"/>
                </a:solidFill>
              </a:rPr>
              <a:t>ВАЖНЕЙШИМИ  ОСОБЕННОСТЯМИ  ОБНОВЛЕННЫХ  ОБРАЗОВАТЕЛЬНЫХ  СТАНДАРТОВ  СТАНУТ</a:t>
            </a:r>
            <a:endParaRPr lang="ru-RU" sz="4000" kern="10" dirty="0" smtClean="0">
              <a:ln w="9525">
                <a:solidFill>
                  <a:srgbClr val="8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Impact" panose="020B0806030902050204" pitchFamily="34" charset="0"/>
            </a:endParaRPr>
          </a:p>
          <a:p>
            <a:pPr>
              <a:buNone/>
              <a:defRPr/>
            </a:pPr>
            <a:r>
              <a:rPr lang="ru-RU" dirty="0" smtClean="0">
                <a:latin typeface="Arial" charset="0"/>
              </a:rPr>
              <a:t>1) </a:t>
            </a:r>
            <a:r>
              <a:rPr lang="ru-RU" b="1" dirty="0">
                <a:solidFill>
                  <a:srgbClr val="0033CC"/>
                </a:solidFill>
                <a:latin typeface="Arial" charset="0"/>
              </a:rPr>
              <a:t>ясные критерии оценок результатов учащихся</a:t>
            </a:r>
            <a:endParaRPr lang="ru-RU" dirty="0">
              <a:solidFill>
                <a:srgbClr val="0033CC"/>
              </a:solidFill>
              <a:latin typeface="Arial" charset="0"/>
            </a:endParaRPr>
          </a:p>
          <a:p>
            <a:pPr eaLnBrk="1" hangingPunct="1">
              <a:buFontTx/>
              <a:buNone/>
              <a:defRPr/>
            </a:pPr>
            <a:endParaRPr lang="ru-RU" sz="2800" dirty="0" smtClean="0">
              <a:effectLst/>
              <a:latin typeface="Arial" charset="0"/>
            </a:endParaRPr>
          </a:p>
          <a:p>
            <a:pPr eaLnBrk="1" hangingPunct="1">
              <a:buFontTx/>
              <a:buNone/>
              <a:defRPr/>
            </a:pPr>
            <a:r>
              <a:rPr lang="ru-RU" sz="2800" dirty="0" smtClean="0">
                <a:solidFill>
                  <a:srgbClr val="0033CC"/>
                </a:solidFill>
                <a:effectLst/>
                <a:latin typeface="Arial" charset="0"/>
              </a:rPr>
              <a:t>2) разделение учебного процесса не на годы обучения, как это было раньше, а на </a:t>
            </a:r>
            <a:r>
              <a:rPr lang="ru-RU" sz="2800" b="1" dirty="0" smtClean="0">
                <a:solidFill>
                  <a:srgbClr val="0033CC"/>
                </a:solidFill>
                <a:effectLst/>
                <a:latin typeface="Arial" charset="0"/>
              </a:rPr>
              <a:t>этапы</a:t>
            </a:r>
          </a:p>
          <a:p>
            <a:pPr eaLnBrk="1" hangingPunct="1">
              <a:defRPr/>
            </a:pPr>
            <a:endParaRPr lang="ru-RU" sz="2800" dirty="0" smtClean="0">
              <a:effectLst/>
              <a:latin typeface="Arial" charset="0"/>
            </a:endParaRPr>
          </a:p>
          <a:p>
            <a:pPr eaLnBrk="1" hangingPunct="1">
              <a:buFontTx/>
              <a:buNone/>
              <a:defRPr/>
            </a:pPr>
            <a:r>
              <a:rPr lang="ru-RU" sz="1800" dirty="0" smtClean="0">
                <a:effectLst/>
                <a:latin typeface="Arial" charset="0"/>
              </a:rPr>
              <a:t>Для большинства школ предложенные в стандартах этапы будут равняться годам. Однако </a:t>
            </a:r>
            <a:r>
              <a:rPr lang="ru-RU" sz="1800" b="1" dirty="0" smtClean="0">
                <a:effectLst/>
                <a:latin typeface="Arial" charset="0"/>
              </a:rPr>
              <a:t>образовательное учреждение теперь вправе самостоятельно определить продолжительность освоения каждой части по каждой предметной области.</a:t>
            </a:r>
            <a:endParaRPr lang="ru-RU" sz="1800" dirty="0" smtClean="0">
              <a:effectLst/>
              <a:latin typeface="Arial" charset="0"/>
            </a:endParaRPr>
          </a:p>
          <a:p>
            <a:pPr eaLnBrk="1" hangingPunct="1">
              <a:buFontTx/>
              <a:buNone/>
              <a:defRPr/>
            </a:pPr>
            <a:r>
              <a:rPr lang="ru-RU" sz="1800" dirty="0" smtClean="0">
                <a:effectLst/>
                <a:latin typeface="Arial" charset="0"/>
              </a:rPr>
              <a:t>То есть, к примеру, теперь стандарт позволяет пройти необходимую программу не за год, а за полгода, а в дальнейшем предоставить детям дополнительные знания. Это будет особенно полезно школам для </a:t>
            </a:r>
            <a:r>
              <a:rPr lang="ru-RU" sz="1800" b="1" dirty="0" smtClean="0">
                <a:effectLst/>
                <a:latin typeface="Arial" charset="0"/>
              </a:rPr>
              <a:t>одаренных детей.</a:t>
            </a:r>
          </a:p>
          <a:p>
            <a:pPr eaLnBrk="1" hangingPunct="1">
              <a:defRPr/>
            </a:pPr>
            <a:endParaRPr lang="ru-RU" sz="1800" dirty="0" smtClean="0">
              <a:effectLst/>
              <a:latin typeface="Arial" charset="0"/>
            </a:endParaRPr>
          </a:p>
        </p:txBody>
      </p:sp>
      <p:pic>
        <p:nvPicPr>
          <p:cNvPr id="5" name="Picture 8" descr="НИ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" y="129336"/>
            <a:ext cx="1233487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81098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934" y="1412776"/>
            <a:ext cx="8839200" cy="66294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sz="2400" dirty="0" smtClean="0">
                <a:effectLst/>
                <a:latin typeface="Arial" pitchFamily="34" charset="0"/>
              </a:rPr>
              <a:t>            </a:t>
            </a:r>
            <a:r>
              <a:rPr lang="ru-RU" sz="2800" dirty="0" smtClean="0">
                <a:effectLst/>
                <a:latin typeface="Arial" charset="0"/>
              </a:rPr>
              <a:t>Структура новых ФГОС позволяет существенно </a:t>
            </a:r>
            <a:r>
              <a:rPr lang="ru-RU" sz="2800" b="1" dirty="0" smtClean="0">
                <a:solidFill>
                  <a:srgbClr val="0070C0"/>
                </a:solidFill>
                <a:effectLst/>
                <a:latin typeface="Arial" charset="0"/>
              </a:rPr>
              <a:t>сни</a:t>
            </a:r>
            <a:r>
              <a:rPr lang="ru-RU" sz="2800" b="1" dirty="0" smtClean="0">
                <a:solidFill>
                  <a:srgbClr val="0033CC"/>
                </a:solidFill>
                <a:effectLst/>
                <a:latin typeface="Arial" charset="0"/>
              </a:rPr>
              <a:t>зить нагрузку по отчетности</a:t>
            </a:r>
            <a:r>
              <a:rPr lang="ru-RU" sz="2800" dirty="0" smtClean="0">
                <a:effectLst/>
                <a:latin typeface="Arial" charset="0"/>
              </a:rPr>
              <a:t>, которая ранее тяжелым грузом ложилась на плечи педагогов. Так, </a:t>
            </a:r>
            <a:r>
              <a:rPr lang="ru-RU" sz="2800" b="1" dirty="0" smtClean="0">
                <a:effectLst/>
                <a:latin typeface="Arial" charset="0"/>
              </a:rPr>
              <a:t>количество бумажных отчетов будет снижено на 30%</a:t>
            </a:r>
            <a:r>
              <a:rPr lang="ru-RU" sz="2800" dirty="0" smtClean="0">
                <a:effectLst/>
                <a:latin typeface="Arial" charset="0"/>
              </a:rPr>
              <a:t>,</a:t>
            </a:r>
            <a:r>
              <a:rPr lang="ru-RU" sz="2800" b="1" dirty="0" smtClean="0">
                <a:effectLst/>
                <a:latin typeface="Arial" charset="0"/>
              </a:rPr>
              <a:t> </a:t>
            </a:r>
            <a:r>
              <a:rPr lang="ru-RU" sz="2800" dirty="0" smtClean="0">
                <a:effectLst/>
                <a:latin typeface="Arial" charset="0"/>
              </a:rPr>
              <a:t>заверили в министерстве.</a:t>
            </a:r>
          </a:p>
          <a:p>
            <a:pPr eaLnBrk="1" hangingPunct="1">
              <a:defRPr/>
            </a:pPr>
            <a:endParaRPr lang="ru-RU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  <a:p>
            <a:pPr>
              <a:buNone/>
              <a:defRPr/>
            </a:pPr>
            <a:r>
              <a:rPr lang="ru-RU" sz="2800" dirty="0" smtClean="0">
                <a:solidFill>
                  <a:srgbClr val="0033CC"/>
                </a:solidFill>
                <a:effectLst/>
                <a:latin typeface="Arial" charset="0"/>
              </a:rPr>
              <a:t>3)</a:t>
            </a:r>
            <a:r>
              <a:rPr lang="ru-RU" sz="2800" dirty="0" smtClean="0">
                <a:effectLst/>
                <a:latin typeface="Arial" charset="0"/>
              </a:rPr>
              <a:t> </a:t>
            </a:r>
            <a:r>
              <a:rPr lang="ru-RU" dirty="0">
                <a:latin typeface="Arial" charset="0"/>
              </a:rPr>
              <a:t>В новом учебном плане на 2021 год, предлагается и такое новшество, как </a:t>
            </a:r>
            <a:r>
              <a:rPr lang="ru-RU" b="1" dirty="0">
                <a:solidFill>
                  <a:srgbClr val="0000CC"/>
                </a:solidFill>
                <a:latin typeface="Arial" charset="0"/>
              </a:rPr>
              <a:t>измененная структура воспитательной работы среди школьников, ее направления</a:t>
            </a:r>
            <a:r>
              <a:rPr lang="ru-RU" b="1" dirty="0">
                <a:latin typeface="Arial" charset="0"/>
              </a:rPr>
              <a:t>.</a:t>
            </a:r>
            <a:endParaRPr lang="ru-RU" dirty="0">
              <a:latin typeface="Arial" charset="0"/>
            </a:endParaRPr>
          </a:p>
          <a:p>
            <a:pPr eaLnBrk="1" hangingPunct="1">
              <a:buFontTx/>
              <a:buNone/>
              <a:defRPr/>
            </a:pPr>
            <a:endParaRPr lang="ru-RU" sz="2800" dirty="0" smtClean="0">
              <a:solidFill>
                <a:srgbClr val="0070C0"/>
              </a:solidFill>
              <a:effectLst/>
              <a:latin typeface="Arial" charset="0"/>
            </a:endParaRPr>
          </a:p>
          <a:p>
            <a:pPr eaLnBrk="1" hangingPunct="1">
              <a:buFontTx/>
              <a:buNone/>
              <a:defRPr/>
            </a:pPr>
            <a:r>
              <a:rPr lang="ru-RU" sz="2400" dirty="0" smtClean="0">
                <a:solidFill>
                  <a:srgbClr val="0070C0"/>
                </a:solidFill>
                <a:effectLst/>
                <a:latin typeface="Arial" charset="0"/>
              </a:rPr>
              <a:t>    </a:t>
            </a:r>
            <a:r>
              <a:rPr lang="ru-RU" sz="2800" dirty="0" smtClean="0">
                <a:solidFill>
                  <a:srgbClr val="0070C0"/>
                </a:solidFill>
                <a:effectLst/>
                <a:latin typeface="Arial" charset="0"/>
              </a:rPr>
              <a:t>   </a:t>
            </a:r>
          </a:p>
          <a:p>
            <a:pPr eaLnBrk="1" hangingPunct="1">
              <a:buFontTx/>
              <a:buNone/>
              <a:defRPr/>
            </a:pPr>
            <a:endParaRPr lang="ru-RU" sz="2800" dirty="0" smtClean="0">
              <a:effectLst/>
              <a:latin typeface="Arial" charset="0"/>
            </a:endParaRPr>
          </a:p>
          <a:p>
            <a:pPr marL="0" indent="0">
              <a:buFontTx/>
              <a:buNone/>
              <a:defRPr/>
            </a:pPr>
            <a:endParaRPr lang="ru-RU" altLang="ru-RU" sz="2800" dirty="0">
              <a:solidFill>
                <a:srgbClr val="0070C0"/>
              </a:solidFill>
              <a:effectLst/>
            </a:endParaRPr>
          </a:p>
          <a:p>
            <a:pPr marL="0" indent="0">
              <a:buFontTx/>
              <a:buNone/>
              <a:defRPr/>
            </a:pPr>
            <a:endParaRPr lang="ru-RU" dirty="0"/>
          </a:p>
        </p:txBody>
      </p:sp>
      <p:pic>
        <p:nvPicPr>
          <p:cNvPr id="5" name="Picture 8" descr="НИ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" y="129336"/>
            <a:ext cx="1233487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33994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98" y="836712"/>
            <a:ext cx="8991600" cy="5832648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Char char="ü"/>
              <a:defRPr/>
            </a:pPr>
            <a:r>
              <a:rPr lang="ru-RU" altLang="ru-RU" sz="2400" dirty="0" smtClean="0">
                <a:effectLst/>
                <a:latin typeface="Arial" pitchFamily="34" charset="0"/>
              </a:rPr>
              <a:t>	В обновленных ФГОС </a:t>
            </a:r>
            <a:r>
              <a:rPr lang="ru-RU" altLang="ru-RU" sz="2400" dirty="0" smtClean="0">
                <a:solidFill>
                  <a:srgbClr val="990033"/>
                </a:solidFill>
                <a:effectLst/>
                <a:latin typeface="Arial" pitchFamily="34" charset="0"/>
              </a:rPr>
              <a:t>подробнее описаны </a:t>
            </a:r>
            <a:r>
              <a:rPr lang="ru-RU" altLang="ru-RU" sz="2400" dirty="0" smtClean="0">
                <a:solidFill>
                  <a:srgbClr val="0000CC"/>
                </a:solidFill>
                <a:effectLst/>
                <a:latin typeface="Arial" pitchFamily="34" charset="0"/>
              </a:rPr>
              <a:t>результаты освоения программы.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endParaRPr lang="ru-RU" altLang="ru-RU" sz="2400" dirty="0" smtClean="0">
              <a:solidFill>
                <a:srgbClr val="0000CC"/>
              </a:solidFill>
              <a:effectLst/>
              <a:latin typeface="Arial" pitchFamily="34" charset="0"/>
            </a:endParaRP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ru-RU" altLang="ru-RU" sz="2400" dirty="0" smtClean="0">
                <a:solidFill>
                  <a:srgbClr val="0000CC"/>
                </a:solidFill>
                <a:effectLst/>
                <a:latin typeface="Arial" pitchFamily="34" charset="0"/>
              </a:rPr>
              <a:t> </a:t>
            </a:r>
            <a:r>
              <a:rPr lang="ru-RU" altLang="ru-RU" sz="2400" dirty="0" smtClean="0">
                <a:solidFill>
                  <a:srgbClr val="0033CC"/>
                </a:solidFill>
                <a:effectLst/>
                <a:latin typeface="Arial" pitchFamily="34" charset="0"/>
              </a:rPr>
              <a:t>Требования к пояснительной записке </a:t>
            </a:r>
            <a:r>
              <a:rPr lang="ru-RU" altLang="ru-RU" sz="2400" dirty="0" smtClean="0">
                <a:effectLst/>
                <a:latin typeface="Arial" pitchFamily="34" charset="0"/>
              </a:rPr>
              <a:t>стали </a:t>
            </a:r>
            <a:r>
              <a:rPr lang="ru-RU" altLang="ru-RU" sz="2400" dirty="0" smtClean="0">
                <a:solidFill>
                  <a:srgbClr val="990033"/>
                </a:solidFill>
                <a:effectLst/>
                <a:latin typeface="Arial" pitchFamily="34" charset="0"/>
              </a:rPr>
              <a:t>едиными</a:t>
            </a:r>
            <a:r>
              <a:rPr lang="ru-RU" altLang="ru-RU" sz="2400" dirty="0" smtClean="0">
                <a:effectLst/>
                <a:latin typeface="Arial" pitchFamily="34" charset="0"/>
              </a:rPr>
              <a:t>. </a:t>
            </a:r>
          </a:p>
          <a:p>
            <a:pPr eaLnBrk="1" hangingPunct="1">
              <a:buFontTx/>
              <a:buNone/>
              <a:defRPr/>
            </a:pPr>
            <a:r>
              <a:rPr lang="ru-RU" altLang="ru-RU" sz="2400" dirty="0" smtClean="0">
                <a:effectLst/>
                <a:latin typeface="Arial" pitchFamily="34" charset="0"/>
              </a:rPr>
              <a:t>(Теперь на уровне НОО </a:t>
            </a:r>
            <a:r>
              <a:rPr lang="ru-RU" altLang="ru-RU" sz="2400" dirty="0" smtClean="0">
                <a:solidFill>
                  <a:srgbClr val="990033"/>
                </a:solidFill>
                <a:effectLst/>
                <a:latin typeface="Arial" pitchFamily="34" charset="0"/>
              </a:rPr>
              <a:t>не надо указывать </a:t>
            </a:r>
            <a:r>
              <a:rPr lang="ru-RU" altLang="ru-RU" sz="2400" dirty="0" smtClean="0">
                <a:effectLst/>
                <a:latin typeface="Arial" pitchFamily="34" charset="0"/>
              </a:rPr>
              <a:t>в записке </a:t>
            </a:r>
            <a:r>
              <a:rPr lang="ru-RU" altLang="ru-RU" sz="2400" dirty="0" smtClean="0">
                <a:solidFill>
                  <a:srgbClr val="0033CC"/>
                </a:solidFill>
                <a:effectLst/>
                <a:latin typeface="Arial" pitchFamily="34" charset="0"/>
              </a:rPr>
              <a:t>состав участников образовательных отношений и общие подходы к организации внеурочной деятельности</a:t>
            </a:r>
            <a:r>
              <a:rPr lang="ru-RU" altLang="ru-RU" sz="2400" dirty="0" smtClean="0">
                <a:effectLst/>
                <a:latin typeface="Arial" pitchFamily="34" charset="0"/>
              </a:rPr>
              <a:t>. А на уровне ООО придется </a:t>
            </a:r>
            <a:r>
              <a:rPr lang="ru-RU" altLang="ru-RU" sz="2400" dirty="0" smtClean="0">
                <a:solidFill>
                  <a:srgbClr val="990033"/>
                </a:solidFill>
                <a:effectLst/>
                <a:latin typeface="Arial" pitchFamily="34" charset="0"/>
              </a:rPr>
              <a:t>добавить</a:t>
            </a:r>
            <a:r>
              <a:rPr lang="ru-RU" altLang="ru-RU" sz="2400" dirty="0" smtClean="0">
                <a:effectLst/>
                <a:latin typeface="Arial" pitchFamily="34" charset="0"/>
              </a:rPr>
              <a:t> </a:t>
            </a:r>
            <a:r>
              <a:rPr lang="ru-RU" altLang="ru-RU" sz="2400" dirty="0" smtClean="0">
                <a:solidFill>
                  <a:srgbClr val="0000CC"/>
                </a:solidFill>
                <a:effectLst/>
                <a:latin typeface="Arial" pitchFamily="34" charset="0"/>
              </a:rPr>
              <a:t>общую характеристику программы</a:t>
            </a:r>
            <a:r>
              <a:rPr lang="ru-RU" altLang="ru-RU" sz="2400" dirty="0" smtClean="0">
                <a:effectLst/>
                <a:latin typeface="Arial" pitchFamily="34" charset="0"/>
              </a:rPr>
              <a:t>.)</a:t>
            </a:r>
          </a:p>
          <a:p>
            <a:pPr eaLnBrk="1" hangingPunct="1">
              <a:defRPr/>
            </a:pPr>
            <a:endParaRPr lang="ru-RU" altLang="ru-RU" sz="2400" dirty="0" smtClean="0">
              <a:effectLst/>
              <a:latin typeface="Arial" pitchFamily="34" charset="0"/>
            </a:endParaRP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ru-RU" altLang="ru-RU" sz="2400" dirty="0" smtClean="0">
                <a:effectLst/>
                <a:latin typeface="Arial" pitchFamily="34" charset="0"/>
              </a:rPr>
              <a:t> </a:t>
            </a:r>
            <a:r>
              <a:rPr lang="ru-RU" altLang="ru-RU" sz="2400" dirty="0" smtClean="0">
                <a:solidFill>
                  <a:srgbClr val="0033CC"/>
                </a:solidFill>
                <a:effectLst/>
                <a:latin typeface="Arial" pitchFamily="34" charset="0"/>
              </a:rPr>
              <a:t>Требования к структуре</a:t>
            </a:r>
            <a:r>
              <a:rPr lang="ru-RU" altLang="ru-RU" sz="2400" dirty="0" smtClean="0">
                <a:effectLst/>
                <a:latin typeface="Arial" pitchFamily="34" charset="0"/>
              </a:rPr>
              <a:t> рабочих программ </a:t>
            </a:r>
            <a:r>
              <a:rPr lang="ru-RU" altLang="ru-RU" sz="2400" dirty="0" smtClean="0">
                <a:solidFill>
                  <a:srgbClr val="0033CC"/>
                </a:solidFill>
                <a:effectLst/>
                <a:latin typeface="Arial" pitchFamily="34" charset="0"/>
              </a:rPr>
              <a:t>по предметам и внеурочной деятельности</a:t>
            </a:r>
            <a:r>
              <a:rPr lang="ru-RU" altLang="ru-RU" sz="2400" dirty="0" smtClean="0">
                <a:effectLst/>
                <a:latin typeface="Arial" pitchFamily="34" charset="0"/>
              </a:rPr>
              <a:t> </a:t>
            </a:r>
            <a:r>
              <a:rPr lang="ru-RU" altLang="ru-RU" sz="2400" dirty="0" smtClean="0">
                <a:solidFill>
                  <a:srgbClr val="990033"/>
                </a:solidFill>
                <a:effectLst/>
                <a:latin typeface="Arial" pitchFamily="34" charset="0"/>
              </a:rPr>
              <a:t>стали одинаковыми</a:t>
            </a:r>
            <a:r>
              <a:rPr lang="ru-RU" altLang="ru-RU" sz="2400" dirty="0" smtClean="0">
                <a:effectLst/>
                <a:latin typeface="Arial" pitchFamily="34" charset="0"/>
              </a:rPr>
              <a:t>.</a:t>
            </a:r>
          </a:p>
          <a:p>
            <a:pPr eaLnBrk="1" hangingPunct="1">
              <a:defRPr/>
            </a:pPr>
            <a:endParaRPr lang="ru-RU" altLang="ru-RU" sz="2400" dirty="0" smtClean="0">
              <a:effectLst/>
              <a:latin typeface="Arial" pitchFamily="34" charset="0"/>
            </a:endParaRP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ru-RU" altLang="ru-RU" sz="2400" dirty="0" smtClean="0">
                <a:effectLst/>
                <a:latin typeface="Arial" pitchFamily="34" charset="0"/>
              </a:rPr>
              <a:t> Разрешили </a:t>
            </a:r>
            <a:r>
              <a:rPr lang="ru-RU" altLang="ru-RU" sz="2400" dirty="0" smtClean="0">
                <a:solidFill>
                  <a:srgbClr val="990033"/>
                </a:solidFill>
                <a:effectLst/>
                <a:latin typeface="Arial" pitchFamily="34" charset="0"/>
              </a:rPr>
              <a:t>уменьшить</a:t>
            </a:r>
            <a:r>
              <a:rPr lang="ru-RU" altLang="ru-RU" sz="2400" dirty="0" smtClean="0">
                <a:effectLst/>
                <a:latin typeface="Arial" pitchFamily="34" charset="0"/>
              </a:rPr>
              <a:t> </a:t>
            </a:r>
            <a:r>
              <a:rPr lang="ru-RU" altLang="ru-RU" sz="2400" dirty="0" smtClean="0">
                <a:solidFill>
                  <a:srgbClr val="0000CC"/>
                </a:solidFill>
                <a:effectLst/>
                <a:latin typeface="Arial" pitchFamily="34" charset="0"/>
              </a:rPr>
              <a:t>срок освоения </a:t>
            </a:r>
            <a:r>
              <a:rPr lang="ru-RU" altLang="ru-RU" sz="2400" dirty="0" smtClean="0">
                <a:effectLst/>
                <a:latin typeface="Arial" pitchFamily="34" charset="0"/>
              </a:rPr>
              <a:t>программы, если вводится ускоренное обучение по индивидуальному учебному плану.</a:t>
            </a:r>
            <a:endParaRPr lang="ru-RU" altLang="ru-RU" sz="2800" dirty="0">
              <a:solidFill>
                <a:srgbClr val="00B050"/>
              </a:solidFill>
              <a:effectLst/>
            </a:endParaRPr>
          </a:p>
          <a:p>
            <a:pPr marL="0" indent="0">
              <a:buFontTx/>
              <a:buNone/>
              <a:defRPr/>
            </a:pPr>
            <a:endParaRPr lang="ru-RU" dirty="0"/>
          </a:p>
        </p:txBody>
      </p:sp>
      <p:pic>
        <p:nvPicPr>
          <p:cNvPr id="5" name="Picture 8" descr="НИ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" y="129336"/>
            <a:ext cx="1233487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21406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60" t="33682" r="14224" b="41841"/>
          <a:stretch>
            <a:fillRect/>
          </a:stretch>
        </p:blipFill>
        <p:spPr>
          <a:xfrm>
            <a:off x="838200" y="2209800"/>
            <a:ext cx="8001000" cy="22653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1" name="Прямоугольник 3"/>
          <p:cNvSpPr>
            <a:spLocks noChangeArrowheads="1"/>
          </p:cNvSpPr>
          <p:nvPr/>
        </p:nvSpPr>
        <p:spPr bwMode="auto">
          <a:xfrm>
            <a:off x="762000" y="909161"/>
            <a:ext cx="8077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Char char="•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400" dirty="0">
                <a:solidFill>
                  <a:srgbClr val="990033"/>
                </a:solidFill>
                <a:latin typeface="Arial" panose="020B0604020202020204" pitchFamily="34" charset="0"/>
              </a:rPr>
              <a:t>Изменили</a:t>
            </a:r>
            <a:r>
              <a:rPr lang="ru-RU" altLang="ru-RU" sz="2400" dirty="0">
                <a:latin typeface="Arial" panose="020B0604020202020204" pitchFamily="34" charset="0"/>
              </a:rPr>
              <a:t> </a:t>
            </a:r>
            <a:r>
              <a:rPr lang="ru-RU" altLang="ru-RU" sz="2400" dirty="0">
                <a:solidFill>
                  <a:srgbClr val="0033CC"/>
                </a:solidFill>
                <a:latin typeface="Arial" panose="020B0604020202020204" pitchFamily="34" charset="0"/>
              </a:rPr>
              <a:t>объем часов аудиторной нагрузки</a:t>
            </a:r>
            <a:r>
              <a:rPr lang="ru-RU" altLang="ru-RU" sz="2400" dirty="0">
                <a:latin typeface="Arial" panose="020B0604020202020204" pitchFamily="34" charset="0"/>
              </a:rPr>
              <a:t>: увеличили минимальный порог и уменьшили верхнюю границу. </a:t>
            </a:r>
          </a:p>
        </p:txBody>
      </p:sp>
      <p:sp>
        <p:nvSpPr>
          <p:cNvPr id="32772" name="Прямоугольник 4"/>
          <p:cNvSpPr>
            <a:spLocks noChangeArrowheads="1"/>
          </p:cNvSpPr>
          <p:nvPr/>
        </p:nvSpPr>
        <p:spPr bwMode="auto">
          <a:xfrm>
            <a:off x="381000" y="4800600"/>
            <a:ext cx="85344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Char char="•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400">
                <a:solidFill>
                  <a:srgbClr val="990033"/>
                </a:solidFill>
                <a:latin typeface="Arial" panose="020B0604020202020204" pitchFamily="34" charset="0"/>
              </a:rPr>
              <a:t>Уменьшили</a:t>
            </a:r>
            <a:r>
              <a:rPr lang="ru-RU" altLang="ru-RU" sz="2400">
                <a:latin typeface="Arial" panose="020B0604020202020204" pitchFamily="34" charset="0"/>
              </a:rPr>
              <a:t> </a:t>
            </a:r>
            <a:r>
              <a:rPr lang="ru-RU" altLang="ru-RU" sz="2400">
                <a:solidFill>
                  <a:srgbClr val="0000CC"/>
                </a:solidFill>
                <a:latin typeface="Arial" panose="020B0604020202020204" pitchFamily="34" charset="0"/>
              </a:rPr>
              <a:t>объем внеурочной деятельности</a:t>
            </a:r>
            <a:r>
              <a:rPr lang="ru-RU" altLang="ru-RU" sz="2400">
                <a:latin typeface="Arial" panose="020B0604020202020204" pitchFamily="34" charset="0"/>
              </a:rPr>
              <a:t>. Теперь вместо 1350 можно запланировать до 1320 часов за четыре года.</a:t>
            </a:r>
          </a:p>
        </p:txBody>
      </p:sp>
      <p:pic>
        <p:nvPicPr>
          <p:cNvPr id="6" name="Picture 8" descr="НИР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" y="129336"/>
            <a:ext cx="1233487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82638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8524056" cy="5112568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endParaRPr lang="ru-RU" altLang="ru-RU" sz="2400" dirty="0" smtClean="0">
              <a:effectLst/>
              <a:latin typeface="Arial" pitchFamily="34" charset="0"/>
            </a:endParaRPr>
          </a:p>
          <a:p>
            <a:pPr marL="0" indent="0" eaLnBrk="1" hangingPunct="1">
              <a:buNone/>
              <a:defRPr/>
            </a:pPr>
            <a:r>
              <a:rPr lang="ru-RU" altLang="ru-RU" sz="2800" dirty="0" smtClean="0">
                <a:effectLst/>
                <a:latin typeface="Arial" pitchFamily="34" charset="0"/>
              </a:rPr>
              <a:t>     </a:t>
            </a:r>
            <a:r>
              <a:rPr lang="ru-RU" altLang="ru-RU" sz="3600" dirty="0" smtClean="0">
                <a:effectLst/>
                <a:latin typeface="Arial" pitchFamily="34" charset="0"/>
              </a:rPr>
              <a:t>Теперь </a:t>
            </a:r>
            <a:r>
              <a:rPr lang="ru-RU" altLang="ru-RU" sz="3600" dirty="0" smtClean="0">
                <a:solidFill>
                  <a:srgbClr val="FF0000"/>
                </a:solidFill>
                <a:effectLst/>
                <a:latin typeface="Arial" pitchFamily="34" charset="0"/>
              </a:rPr>
              <a:t>изучение родного и второго иностранного </a:t>
            </a:r>
            <a:r>
              <a:rPr lang="ru-RU" altLang="ru-RU" sz="3600" dirty="0" smtClean="0">
                <a:effectLst/>
                <a:latin typeface="Arial" pitchFamily="34" charset="0"/>
              </a:rPr>
              <a:t>языков можно организовать, если для этого есть условия в школе. При этом также надо получить заявления родителей.</a:t>
            </a:r>
            <a:endParaRPr lang="ru-RU" altLang="ru-RU" sz="3600" b="1" dirty="0" smtClean="0">
              <a:solidFill>
                <a:srgbClr val="0000CC"/>
              </a:solidFill>
              <a:effectLst/>
              <a:latin typeface="Arial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ru-RU" altLang="ru-RU" sz="3600" b="1" dirty="0" smtClean="0">
                <a:solidFill>
                  <a:srgbClr val="0000CC"/>
                </a:solidFill>
                <a:effectLst/>
                <a:latin typeface="Arial" pitchFamily="34" charset="0"/>
              </a:rPr>
              <a:t>      </a:t>
            </a:r>
            <a:endParaRPr lang="ru-RU" altLang="ru-RU" sz="3600" dirty="0" smtClean="0">
              <a:effectLst/>
              <a:latin typeface="Arial" pitchFamily="34" charset="0"/>
            </a:endParaRPr>
          </a:p>
          <a:p>
            <a:pPr marL="0" indent="0">
              <a:buFontTx/>
              <a:buNone/>
              <a:defRPr/>
            </a:pPr>
            <a:endParaRPr lang="ru-RU" altLang="ru-RU" sz="2800" dirty="0">
              <a:solidFill>
                <a:srgbClr val="00B050"/>
              </a:solidFill>
              <a:effectLst/>
            </a:endParaRPr>
          </a:p>
          <a:p>
            <a:pPr marL="0" indent="0">
              <a:buFontTx/>
              <a:buNone/>
              <a:defRPr/>
            </a:pPr>
            <a:endParaRPr lang="ru-RU" dirty="0"/>
          </a:p>
        </p:txBody>
      </p:sp>
      <p:pic>
        <p:nvPicPr>
          <p:cNvPr id="5" name="Picture 8" descr="НИ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" y="129336"/>
            <a:ext cx="1233487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17033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1778863" y="230562"/>
            <a:ext cx="6824064" cy="11430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4000" b="1" dirty="0" smtClean="0">
                <a:solidFill>
                  <a:srgbClr val="8E0000"/>
                </a:solidFill>
              </a:rPr>
              <a:t>КАДРОВОЕ  ОБЕСПЕЧЕНИЕ  РЕАЛИЗАЦИИ  ФГОС  НОО</a:t>
            </a:r>
            <a:endParaRPr lang="ru-RU" altLang="ru-RU" sz="4000" dirty="0" smtClean="0">
              <a:solidFill>
                <a:srgbClr val="C92B1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153400" cy="5029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b="1" dirty="0" smtClean="0">
                <a:effectLst/>
              </a:rPr>
              <a:t>Комплексный </a:t>
            </a:r>
            <a:r>
              <a:rPr lang="ru-RU" sz="3200" b="1" dirty="0">
                <a:effectLst/>
              </a:rPr>
              <a:t>анализ существующих подходов </a:t>
            </a:r>
            <a:r>
              <a:rPr lang="ru-RU" sz="3200" b="1" u="sng" dirty="0">
                <a:effectLst/>
              </a:rPr>
              <a:t>к  </a:t>
            </a:r>
            <a:r>
              <a:rPr lang="ru-RU" sz="3200" b="1" u="sng" dirty="0">
                <a:effectLst/>
                <a:hlinkClick r:id="rId2" action="ppaction://hlinksldjump"/>
              </a:rPr>
              <a:t>профессиональному</a:t>
            </a:r>
            <a:r>
              <a:rPr lang="ru-RU" sz="3200" b="1" u="sng" dirty="0">
                <a:effectLst/>
              </a:rPr>
              <a:t> саморазвитию педагога </a:t>
            </a:r>
            <a:r>
              <a:rPr lang="ru-RU" sz="3200" b="1" dirty="0">
                <a:effectLst/>
              </a:rPr>
              <a:t>в условиях внедрения ФГОС.</a:t>
            </a:r>
          </a:p>
          <a:p>
            <a:pPr>
              <a:defRPr/>
            </a:pPr>
            <a:r>
              <a:rPr lang="ru-RU" sz="3200" b="1" dirty="0" smtClean="0">
                <a:effectLst/>
              </a:rPr>
              <a:t>Наличие	коммуникативной, </a:t>
            </a:r>
          </a:p>
          <a:p>
            <a:pPr marL="0" indent="0">
              <a:buFont typeface="Brush Script MT" panose="03060802040406070304" pitchFamily="66" charset="0"/>
              <a:buNone/>
              <a:defRPr/>
            </a:pPr>
            <a:r>
              <a:rPr lang="ru-RU" sz="3200" b="1" dirty="0"/>
              <a:t> </a:t>
            </a:r>
            <a:r>
              <a:rPr lang="ru-RU" sz="3200" b="1" dirty="0" smtClean="0"/>
              <a:t>   </a:t>
            </a:r>
            <a:r>
              <a:rPr lang="ru-RU" sz="3200" b="1" dirty="0" err="1" smtClean="0">
                <a:effectLst/>
              </a:rPr>
              <a:t>квалитологической</a:t>
            </a:r>
            <a:r>
              <a:rPr lang="ru-RU" sz="3200" b="1" dirty="0" smtClean="0">
                <a:effectLst/>
              </a:rPr>
              <a:t>, </a:t>
            </a:r>
          </a:p>
          <a:p>
            <a:pPr marL="0" indent="0">
              <a:buFont typeface="Brush Script MT" panose="03060802040406070304" pitchFamily="66" charset="0"/>
              <a:buNone/>
              <a:defRPr/>
            </a:pPr>
            <a:r>
              <a:rPr lang="ru-RU" sz="3200" b="1" dirty="0" smtClean="0"/>
              <a:t>    </a:t>
            </a:r>
            <a:r>
              <a:rPr lang="ru-RU" sz="3200" b="1" dirty="0" smtClean="0">
                <a:effectLst/>
              </a:rPr>
              <a:t>аксиологической компетентности, </a:t>
            </a:r>
          </a:p>
          <a:p>
            <a:pPr marL="0" indent="0">
              <a:buFont typeface="Brush Script MT" panose="03060802040406070304" pitchFamily="66" charset="0"/>
              <a:buNone/>
              <a:defRPr/>
            </a:pPr>
            <a:r>
              <a:rPr lang="ru-RU" sz="3200" b="1" dirty="0"/>
              <a:t> </a:t>
            </a:r>
            <a:r>
              <a:rPr lang="ru-RU" sz="3200" b="1" dirty="0" smtClean="0"/>
              <a:t>   </a:t>
            </a:r>
            <a:r>
              <a:rPr lang="ru-RU" sz="3200" b="1" dirty="0" smtClean="0">
                <a:effectLst/>
              </a:rPr>
              <a:t>информационной культуры педагога</a:t>
            </a:r>
            <a:endParaRPr lang="ru-RU" sz="3200" b="1" dirty="0">
              <a:effectLst/>
            </a:endParaRPr>
          </a:p>
          <a:p>
            <a:pPr>
              <a:defRPr/>
            </a:pPr>
            <a:r>
              <a:rPr lang="ru-RU" sz="3200" b="1" dirty="0" smtClean="0">
                <a:effectLst/>
              </a:rPr>
              <a:t>Профессиональное саморазвитие </a:t>
            </a:r>
            <a:r>
              <a:rPr lang="ru-RU" sz="3200" b="1" dirty="0">
                <a:effectLst/>
              </a:rPr>
              <a:t>педагога  </a:t>
            </a:r>
            <a:endParaRPr lang="ru-RU" sz="3200" dirty="0">
              <a:effectLst/>
            </a:endParaRPr>
          </a:p>
        </p:txBody>
      </p:sp>
      <p:pic>
        <p:nvPicPr>
          <p:cNvPr id="4" name="Picture 8" descr="НИР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" y="129336"/>
            <a:ext cx="1233487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84895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5796136" y="671808"/>
            <a:ext cx="2998473" cy="3047032"/>
          </a:xfrm>
          <a:prstGeom prst="ellipse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35846" name="Прямоугольник 7"/>
          <p:cNvSpPr>
            <a:spLocks noChangeArrowheads="1"/>
          </p:cNvSpPr>
          <p:nvPr/>
        </p:nvSpPr>
        <p:spPr bwMode="auto">
          <a:xfrm>
            <a:off x="900755" y="1030659"/>
            <a:ext cx="4805536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Char char="•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3600" dirty="0">
                <a:solidFill>
                  <a:srgbClr val="C92B11"/>
                </a:solidFill>
                <a:latin typeface="Arial" panose="020B0604020202020204" pitchFamily="34" charset="0"/>
              </a:rPr>
              <a:t>«</a:t>
            </a:r>
            <a:r>
              <a:rPr lang="ru-RU" altLang="ru-RU" sz="3600" b="1" dirty="0">
                <a:solidFill>
                  <a:srgbClr val="C92B11"/>
                </a:solidFill>
                <a:latin typeface="Arial" panose="020B0604020202020204" pitchFamily="34" charset="0"/>
              </a:rPr>
              <a:t>Не здание, а учитель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3600" b="1" dirty="0">
                <a:solidFill>
                  <a:srgbClr val="C92B11"/>
                </a:solidFill>
                <a:latin typeface="Arial" panose="020B0604020202020204" pitchFamily="34" charset="0"/>
              </a:rPr>
              <a:t>есть школа</a:t>
            </a:r>
            <a:r>
              <a:rPr lang="ru-RU" altLang="ru-RU" sz="3600" dirty="0">
                <a:solidFill>
                  <a:srgbClr val="C92B11"/>
                </a:solidFill>
                <a:latin typeface="Arial" panose="020B0604020202020204" pitchFamily="34" charset="0"/>
              </a:rPr>
              <a:t>»    </a:t>
            </a:r>
            <a:r>
              <a:rPr lang="ru-RU" altLang="ru-RU" sz="3600" dirty="0">
                <a:latin typeface="Arial" panose="020B0604020202020204" pitchFamily="34" charset="0"/>
              </a:rPr>
              <a:t>          </a:t>
            </a:r>
            <a:r>
              <a:rPr lang="ru-RU" altLang="ru-RU" sz="2800" i="1" dirty="0" err="1">
                <a:latin typeface="Arial" panose="020B0604020202020204" pitchFamily="34" charset="0"/>
              </a:rPr>
              <a:t>К.Д.Ушинский</a:t>
            </a:r>
            <a:endParaRPr lang="ru-RU" altLang="ru-RU" sz="2800" i="1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800" i="1" dirty="0">
                <a:solidFill>
                  <a:srgbClr val="FF0000"/>
                </a:solidFill>
                <a:latin typeface="Arial" panose="020B0604020202020204" pitchFamily="34" charset="0"/>
              </a:rPr>
              <a:t>2023 год объявлен Годом педагога</a:t>
            </a:r>
            <a:endParaRPr lang="ru-RU" altLang="ru-RU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7" name="Picture 8" descr="НИР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" y="129336"/>
            <a:ext cx="1233487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63503" y="4437112"/>
            <a:ext cx="51480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000" b="1" dirty="0"/>
              <a:t>Воспитать «крылатого» ребёнка может только «крылатый» учитель, счастливого человека – только счастливый человек, ориентированного на успех человека будущего может воспитать только современный во всех отношениях, устремлённый в будущее педагог.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20841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4294967295"/>
          </p:nvPr>
        </p:nvSpPr>
        <p:spPr>
          <a:xfrm>
            <a:off x="642910" y="1500174"/>
            <a:ext cx="8229600" cy="4525963"/>
          </a:xfrm>
        </p:spPr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pPr algn="ctr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8" descr="НИР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" y="129336"/>
            <a:ext cx="1233487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199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ign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BB2780C3CC07BD4BAA623FF9571645580400D1570604EA743043A2641365C0E91715" ma:contentTypeVersion="28" ma:contentTypeDescription="Create a new document." ma:contentTypeScope="" ma:versionID="91c327331e5971e62f2a5301ad123600"/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/>
</file>

<file path=customXml/itemProps1.xml><?xml version="1.0" encoding="utf-8"?>
<ds:datastoreItem xmlns:ds="http://schemas.openxmlformats.org/officeDocument/2006/customXml" ds:itemID="{1A16154E-A0DF-4D27-AFD4-D3380C4344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7518E80-7D8A-40BC-8871-3E8AF93FA3D9}">
  <ds:schemaRefs>
    <ds:schemaRef ds:uri="http://schemas.microsoft.com/office/2006/metadata/contentType"/>
    <ds:schemaRef ds:uri="http://schemas.microsoft.com/office/2006/metadata/properties/metaAttributes"/>
  </ds:schemaRefs>
</ds:datastoreItem>
</file>

<file path=customXml/itemProps3.xml><?xml version="1.0" encoding="utf-8"?>
<ds:datastoreItem xmlns:ds="http://schemas.openxmlformats.org/officeDocument/2006/customXml" ds:itemID="{FFB1C781-CD00-44A1-B706-8C1032A9F44A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DesignTemplate</Template>
  <TotalTime>0</TotalTime>
  <Words>1598</Words>
  <Application>Microsoft Office PowerPoint</Application>
  <PresentationFormat>Экран (4:3)</PresentationFormat>
  <Paragraphs>195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6" baseType="lpstr">
      <vt:lpstr>MS PGothic</vt:lpstr>
      <vt:lpstr>Arial</vt:lpstr>
      <vt:lpstr>Brush Script MT</vt:lpstr>
      <vt:lpstr>Calibri</vt:lpstr>
      <vt:lpstr>Corbel</vt:lpstr>
      <vt:lpstr>Days</vt:lpstr>
      <vt:lpstr>Garamond</vt:lpstr>
      <vt:lpstr>Impact</vt:lpstr>
      <vt:lpstr>Tahoma</vt:lpstr>
      <vt:lpstr>Times New Roman</vt:lpstr>
      <vt:lpstr>Wingdings</vt:lpstr>
      <vt:lpstr>DesignTemplate</vt:lpstr>
      <vt:lpstr>Презентация PowerPoint</vt:lpstr>
      <vt:lpstr>Презентация PowerPoint</vt:lpstr>
      <vt:lpstr>ОБНОВЛЕННЫЙ  СТАНДАРТ   НОО  2021 г.</vt:lpstr>
      <vt:lpstr>ФГОС  РАЗРАБОТАН  С  УЧЕТОМ</vt:lpstr>
      <vt:lpstr>Презентация PowerPoint</vt:lpstr>
      <vt:lpstr>Презентация PowerPoint</vt:lpstr>
      <vt:lpstr>ЦЕЛИ  ОБНОВЛЕНИЯ  ФЕДЕРАЛЬНЫХ  ГОСУДАРСТВЕННЫХ ОБРАЗОВАТЕЛЬНЫХ  СТАНДАРТОВ</vt:lpstr>
      <vt:lpstr>ВОЗМОЖНОСТИ  ИНДИВИДУАЛЬНОГО  И  ДИФФЕРЕНЦИРОВАННОГО  ОБУЧЕНИЯ</vt:lpstr>
      <vt:lpstr>ВАРИАТИВНОСТЬ  СОДЕРЖАНИЯ  ПРОГРАММ  НОО  ОБЕСПЕЧИВАЕТСЯ  ЗА  СЧЕТ</vt:lpstr>
      <vt:lpstr>ВЕБИНАР  ПО  РЕАЛИЗАЦИИ  НОВЫХ  ФГОС  НОО  И  ООО  АКАДЕМИИ  МИНПРОСВЕЩЕНИЯ  «ВЕКТОР  ОБРАЗОВАНИЯ:  ВЫЗОВЫ,  ТРЕНДЫ, ПЕРСПЕКТИВЫ»  (07.09.2021)</vt:lpstr>
      <vt:lpstr>ВОССОЗДАНИЕ  ЕДИНОГО  ОБРАЗОВАТЕЛЬНОГО  ПРОСТРАНСТВА  В  РФ  РЯД ОСОБЕННОСТЕЙ СТАНДАРТА</vt:lpstr>
      <vt:lpstr>ВОССОЗДАНИЕ  ЕДИНОГО  ОБРАЗОВАТЕЛЬНОГО  ПРОСТРАНСТВА  В  РФ  РЯД ОСОБЕННОСТЕЙ СТАНДАРТА</vt:lpstr>
      <vt:lpstr>ВОССОЗДАНИЕ  ЕДИНОГО  ОБРАЗОВАТЕЛЬНОГО  ПРОСТРАНСТВА  В  РФ  РЯД ОСОБЕННОСТЕЙ СТАНДАРТА</vt:lpstr>
      <vt:lpstr>                      РАЗРАБОТКА  ОБРАЗОВАТЕЛЬНЫХ  ПРОГРАММ</vt:lpstr>
      <vt:lpstr>РАЗРАБОТКА  ОБРАЗОВАТЕЛЬНЫХ  ПРОГРАММ</vt:lpstr>
      <vt:lpstr>ГЛОБАЛЬНОЕ ПОРУЧЕНИЕ  ПО  ВХОЖДЕНИЮ  РОССИИ  В  10  ВЕДУЩИХ  СТРАН  МИРА   ПО  КАЧЕСТВУ  ОБЩЕГО  ОБРАЗОВАНИЯ</vt:lpstr>
      <vt:lpstr>ЗАДАЧИ  ОБРАЗОВАНИЯ  НА  БЛИЖАЙШИЕ  ГОДЫ</vt:lpstr>
      <vt:lpstr>ТРЕБОВАНИЯ  К  РЕЗУЛЬТАТАМ  ОСВОЕНИЯ   ПРОГРАММЫ  НОО </vt:lpstr>
      <vt:lpstr>Презентация PowerPoint</vt:lpstr>
      <vt:lpstr>ЛИЧНОСТНЫЕ  РЕЗУЛЬТАТЫ </vt:lpstr>
      <vt:lpstr>ЛИЧНОСТНЫЕ  РЕЗУЛЬТАТЫ </vt:lpstr>
      <vt:lpstr>МЕТАПРЕДМЕТНЫЕ  РЕЗУЛЬТАТЫ </vt:lpstr>
      <vt:lpstr>МЕТАПРЕДМЕТНЫЕ  РЕЗУЛЬТАТЫ </vt:lpstr>
      <vt:lpstr>МЕТАПРЕДМЕТНЫЕ  РЕЗУЛЬТАТЫ </vt:lpstr>
      <vt:lpstr>ПРЕДМЕТНЫЕ  РЕЗУЛЬТАТЫ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КАДРОВОЕ  ОБЕСПЕЧЕНИЕ  РЕАЛИЗАЦИИ  ФГОС  НОО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2011-11-16T19:24:45Z</dcterms:created>
  <dcterms:modified xsi:type="dcterms:W3CDTF">2021-09-16T06:14:04Z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TC100738469990</vt:lpwstr>
  </property>
</Properties>
</file>