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6" r:id="rId2"/>
  </p:sldMasterIdLst>
  <p:notesMasterIdLst>
    <p:notesMasterId r:id="rId43"/>
  </p:notesMasterIdLst>
  <p:sldIdLst>
    <p:sldId id="256" r:id="rId3"/>
    <p:sldId id="320" r:id="rId4"/>
    <p:sldId id="276" r:id="rId5"/>
    <p:sldId id="284" r:id="rId6"/>
    <p:sldId id="286" r:id="rId7"/>
    <p:sldId id="325" r:id="rId8"/>
    <p:sldId id="326" r:id="rId9"/>
    <p:sldId id="328" r:id="rId10"/>
    <p:sldId id="330" r:id="rId11"/>
    <p:sldId id="333" r:id="rId12"/>
    <p:sldId id="334" r:id="rId13"/>
    <p:sldId id="335" r:id="rId14"/>
    <p:sldId id="317" r:id="rId15"/>
    <p:sldId id="321" r:id="rId16"/>
    <p:sldId id="331" r:id="rId17"/>
    <p:sldId id="337" r:id="rId18"/>
    <p:sldId id="270" r:id="rId19"/>
    <p:sldId id="339" r:id="rId20"/>
    <p:sldId id="340" r:id="rId21"/>
    <p:sldId id="341" r:id="rId22"/>
    <p:sldId id="342" r:id="rId23"/>
    <p:sldId id="275" r:id="rId24"/>
    <p:sldId id="324" r:id="rId25"/>
    <p:sldId id="274" r:id="rId26"/>
    <p:sldId id="343" r:id="rId27"/>
    <p:sldId id="345" r:id="rId28"/>
    <p:sldId id="271" r:id="rId29"/>
    <p:sldId id="269" r:id="rId30"/>
    <p:sldId id="351" r:id="rId31"/>
    <p:sldId id="277" r:id="rId32"/>
    <p:sldId id="353" r:id="rId33"/>
    <p:sldId id="354" r:id="rId34"/>
    <p:sldId id="347" r:id="rId35"/>
    <p:sldId id="349" r:id="rId36"/>
    <p:sldId id="359" r:id="rId37"/>
    <p:sldId id="362" r:id="rId38"/>
    <p:sldId id="348" r:id="rId39"/>
    <p:sldId id="346" r:id="rId40"/>
    <p:sldId id="363" r:id="rId41"/>
    <p:sldId id="282" r:id="rId42"/>
  </p:sldIdLst>
  <p:sldSz cx="9144000" cy="5143500" type="screen16x9"/>
  <p:notesSz cx="9144000" cy="51435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40E504A-4CAA-4A23-AD05-2992EF2EA3AD}">
          <p14:sldIdLst>
            <p14:sldId id="256"/>
            <p14:sldId id="320"/>
            <p14:sldId id="276"/>
            <p14:sldId id="284"/>
            <p14:sldId id="286"/>
            <p14:sldId id="325"/>
            <p14:sldId id="326"/>
            <p14:sldId id="328"/>
            <p14:sldId id="330"/>
            <p14:sldId id="333"/>
            <p14:sldId id="334"/>
            <p14:sldId id="335"/>
            <p14:sldId id="317"/>
            <p14:sldId id="321"/>
            <p14:sldId id="331"/>
            <p14:sldId id="337"/>
            <p14:sldId id="270"/>
            <p14:sldId id="339"/>
            <p14:sldId id="340"/>
            <p14:sldId id="341"/>
            <p14:sldId id="342"/>
            <p14:sldId id="275"/>
            <p14:sldId id="324"/>
            <p14:sldId id="274"/>
            <p14:sldId id="343"/>
            <p14:sldId id="345"/>
          </p14:sldIdLst>
        </p14:section>
        <p14:section name="Раздел без заголовка" id="{CDDA30AB-B673-49F7-8CAE-B7525E872B52}">
          <p14:sldIdLst>
            <p14:sldId id="271"/>
            <p14:sldId id="269"/>
            <p14:sldId id="351"/>
            <p14:sldId id="277"/>
            <p14:sldId id="353"/>
            <p14:sldId id="354"/>
            <p14:sldId id="347"/>
            <p14:sldId id="349"/>
            <p14:sldId id="359"/>
            <p14:sldId id="362"/>
            <p14:sldId id="348"/>
            <p14:sldId id="346"/>
            <p14:sldId id="363"/>
            <p14:sldId id="28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Елена Владимировна Астафьева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71429" autoAdjust="0"/>
  </p:normalViewPr>
  <p:slideViewPr>
    <p:cSldViewPr>
      <p:cViewPr varScale="1">
        <p:scale>
          <a:sx n="114" d="100"/>
          <a:sy n="114" d="100"/>
        </p:scale>
        <p:origin x="590" y="8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AEBE8-6BB5-4A0B-94BB-D0E1BDB749EA}" type="datetimeFigureOut">
              <a:rPr lang="ru-RU" smtClean="0"/>
              <a:pPr/>
              <a:t>16.09.2021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642938"/>
            <a:ext cx="3086100" cy="1736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2474913"/>
            <a:ext cx="7315200" cy="20256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4886325"/>
            <a:ext cx="3962400" cy="257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942F2-6A6B-446F-ADEB-36C2E0FB00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8214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942F2-6A6B-446F-ADEB-36C2E0FB003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766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955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78FE73-42BE-1144-84AB-1E18E5CDA8D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9550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27782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955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78FE73-42BE-1144-84AB-1E18E5CDA8D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9550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02760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9550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78FE73-42BE-1144-84AB-1E18E5CDA8D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9550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3714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8942F2-6A6B-446F-ADEB-36C2E0FB003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1422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8942F2-6A6B-446F-ADEB-36C2E0FB0032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960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C0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C0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9/16/2021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3999" cy="51434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C0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9/16/2021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9/16/2021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104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EDE4EE1-258A-420C-B9AA-82DC2A8389F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07"/>
          <a:stretch/>
        </p:blipFill>
        <p:spPr>
          <a:xfrm>
            <a:off x="3832995" y="303"/>
            <a:ext cx="5311005" cy="514289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34A822F-0993-42EA-8AC9-BB0E42113F0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42" r="62181"/>
          <a:stretch/>
        </p:blipFill>
        <p:spPr>
          <a:xfrm>
            <a:off x="0" y="4286514"/>
            <a:ext cx="3463493" cy="85668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63FFBA2-489C-495D-957B-87FBD79283E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51824" y="4694370"/>
            <a:ext cx="1747291" cy="239221"/>
          </a:xfrm>
          <a:prstGeom prst="rect">
            <a:avLst/>
          </a:prstGeom>
        </p:spPr>
      </p:pic>
      <p:sp>
        <p:nvSpPr>
          <p:cNvPr id="6" name="Содержимое 2">
            <a:extLst>
              <a:ext uri="{FF2B5EF4-FFF2-40B4-BE49-F238E27FC236}">
                <a16:creationId xmlns:a16="http://schemas.microsoft.com/office/drawing/2014/main" id="{2A0C337A-D041-4D4B-B69B-6C5959BC1C56}"/>
              </a:ext>
            </a:extLst>
          </p:cNvPr>
          <p:cNvSpPr txBox="1">
            <a:spLocks/>
          </p:cNvSpPr>
          <p:nvPr userDrawn="1"/>
        </p:nvSpPr>
        <p:spPr>
          <a:xfrm>
            <a:off x="8020686" y="4678460"/>
            <a:ext cx="873155" cy="244966"/>
          </a:xfrm>
          <a:prstGeom prst="rect">
            <a:avLst/>
          </a:prstGeom>
        </p:spPr>
        <p:txBody>
          <a:bodyPr vert="horz" lIns="62215" tIns="31107" rIns="62215" bIns="31107" rtlCol="0">
            <a:noAutofit/>
          </a:bodyPr>
          <a:lstStyle>
            <a:lvl1pPr marL="370092" indent="-370092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4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1866" indent="-308410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0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364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5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2709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0552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14008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7464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092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9437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fld id="{6CA9F830-AB22-4816-AA96-B85E8087DFB6}" type="slidenum">
              <a:rPr lang="ru-RU" sz="1089" smtClean="0">
                <a:solidFill>
                  <a:schemeClr val="bg1">
                    <a:lumMod val="50000"/>
                  </a:schemeClr>
                </a:solidFill>
                <a:latin typeface="Arial "/>
                <a:ea typeface="Verdana" pitchFamily="34" charset="0"/>
              </a:rPr>
              <a:pPr marL="0" indent="0" algn="r">
                <a:buNone/>
              </a:pPr>
              <a:t>‹#›</a:t>
            </a:fld>
            <a:endParaRPr lang="ru-RU" sz="953" dirty="0">
              <a:solidFill>
                <a:schemeClr val="bg1">
                  <a:lumMod val="50000"/>
                </a:schemeClr>
              </a:solidFill>
              <a:latin typeface="Arial 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545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34A822F-0993-42EA-8AC9-BB0E42113F0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48" r="86389"/>
          <a:stretch/>
        </p:blipFill>
        <p:spPr>
          <a:xfrm>
            <a:off x="0" y="4384500"/>
            <a:ext cx="1246481" cy="75869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63FFBA2-489C-495D-957B-87FBD79283E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51824" y="4694370"/>
            <a:ext cx="1747291" cy="239221"/>
          </a:xfrm>
          <a:prstGeom prst="rect">
            <a:avLst/>
          </a:prstGeom>
        </p:spPr>
      </p:pic>
      <p:sp>
        <p:nvSpPr>
          <p:cNvPr id="6" name="Содержимое 2">
            <a:extLst>
              <a:ext uri="{FF2B5EF4-FFF2-40B4-BE49-F238E27FC236}">
                <a16:creationId xmlns:a16="http://schemas.microsoft.com/office/drawing/2014/main" id="{2A0C337A-D041-4D4B-B69B-6C5959BC1C56}"/>
              </a:ext>
            </a:extLst>
          </p:cNvPr>
          <p:cNvSpPr txBox="1">
            <a:spLocks/>
          </p:cNvSpPr>
          <p:nvPr userDrawn="1"/>
        </p:nvSpPr>
        <p:spPr>
          <a:xfrm>
            <a:off x="8020686" y="4678460"/>
            <a:ext cx="873155" cy="244966"/>
          </a:xfrm>
          <a:prstGeom prst="rect">
            <a:avLst/>
          </a:prstGeom>
        </p:spPr>
        <p:txBody>
          <a:bodyPr vert="horz" lIns="62215" tIns="31107" rIns="62215" bIns="31107" rtlCol="0">
            <a:noAutofit/>
          </a:bodyPr>
          <a:lstStyle>
            <a:lvl1pPr marL="370092" indent="-370092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4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1866" indent="-308410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0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364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5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2709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0552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14008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7464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092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9437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fld id="{6CA9F830-AB22-4816-AA96-B85E8087DFB6}" type="slidenum">
              <a:rPr lang="ru-RU" sz="1089" smtClean="0">
                <a:solidFill>
                  <a:schemeClr val="bg1">
                    <a:lumMod val="50000"/>
                  </a:schemeClr>
                </a:solidFill>
                <a:latin typeface="Arial "/>
                <a:ea typeface="Verdana" pitchFamily="34" charset="0"/>
              </a:rPr>
              <a:pPr marL="0" indent="0" algn="r">
                <a:buNone/>
              </a:pPr>
              <a:t>‹#›</a:t>
            </a:fld>
            <a:endParaRPr lang="ru-RU" sz="953" dirty="0">
              <a:solidFill>
                <a:schemeClr val="bg1">
                  <a:lumMod val="50000"/>
                </a:schemeClr>
              </a:solidFill>
              <a:latin typeface="Arial 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916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3999" cy="514349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95478" y="33020"/>
            <a:ext cx="8353043" cy="7518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C0000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530222" y="872489"/>
            <a:ext cx="7341870" cy="12001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9/16/2021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8239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</p:sldLayoutIdLst>
  <p:txStyles>
    <p:titleStyle>
      <a:lvl1pPr algn="ctr" defTabSz="671495" rtl="0" eaLnBrk="1" latinLnBrk="0" hangingPunct="1">
        <a:spcBef>
          <a:spcPct val="0"/>
        </a:spcBef>
        <a:buNone/>
        <a:defRPr sz="323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811" indent="-251811" algn="l" defTabSz="671495" rtl="0" eaLnBrk="1" latinLnBrk="0" hangingPunct="1">
        <a:spcBef>
          <a:spcPct val="20000"/>
        </a:spcBef>
        <a:buFont typeface="Arial" pitchFamily="34" charset="0"/>
        <a:buChar char="•"/>
        <a:defRPr sz="2350" kern="1200">
          <a:solidFill>
            <a:schemeClr val="tx1"/>
          </a:solidFill>
          <a:latin typeface="+mn-lt"/>
          <a:ea typeface="+mn-ea"/>
          <a:cs typeface="+mn-cs"/>
        </a:defRPr>
      </a:lvl1pPr>
      <a:lvl2pPr marL="545590" indent="-209842" algn="l" defTabSz="671495" rtl="0" eaLnBrk="1" latinLnBrk="0" hangingPunct="1">
        <a:spcBef>
          <a:spcPct val="20000"/>
        </a:spcBef>
        <a:buFont typeface="Arial" pitchFamily="34" charset="0"/>
        <a:buChar char="–"/>
        <a:defRPr sz="2056" kern="1200">
          <a:solidFill>
            <a:schemeClr val="tx1"/>
          </a:solidFill>
          <a:latin typeface="+mn-lt"/>
          <a:ea typeface="+mn-ea"/>
          <a:cs typeface="+mn-cs"/>
        </a:defRPr>
      </a:lvl2pPr>
      <a:lvl3pPr marL="839369" indent="-167874" algn="l" defTabSz="671495" rtl="0" eaLnBrk="1" latinLnBrk="0" hangingPunct="1">
        <a:spcBef>
          <a:spcPct val="20000"/>
        </a:spcBef>
        <a:buFont typeface="Arial" pitchFamily="34" charset="0"/>
        <a:buChar char="•"/>
        <a:defRPr sz="1762" kern="1200">
          <a:solidFill>
            <a:schemeClr val="tx1"/>
          </a:solidFill>
          <a:latin typeface="+mn-lt"/>
          <a:ea typeface="+mn-ea"/>
          <a:cs typeface="+mn-cs"/>
        </a:defRPr>
      </a:lvl3pPr>
      <a:lvl4pPr marL="1175116" indent="-167874" algn="l" defTabSz="671495" rtl="0" eaLnBrk="1" latinLnBrk="0" hangingPunct="1">
        <a:spcBef>
          <a:spcPct val="20000"/>
        </a:spcBef>
        <a:buFont typeface="Arial" pitchFamily="34" charset="0"/>
        <a:buChar char="–"/>
        <a:defRPr sz="1469" kern="1200">
          <a:solidFill>
            <a:schemeClr val="tx1"/>
          </a:solidFill>
          <a:latin typeface="+mn-lt"/>
          <a:ea typeface="+mn-ea"/>
          <a:cs typeface="+mn-cs"/>
        </a:defRPr>
      </a:lvl4pPr>
      <a:lvl5pPr marL="1510864" indent="-167874" algn="l" defTabSz="671495" rtl="0" eaLnBrk="1" latinLnBrk="0" hangingPunct="1">
        <a:spcBef>
          <a:spcPct val="20000"/>
        </a:spcBef>
        <a:buFont typeface="Arial" pitchFamily="34" charset="0"/>
        <a:buChar char="»"/>
        <a:defRPr sz="1469" kern="1200">
          <a:solidFill>
            <a:schemeClr val="tx1"/>
          </a:solidFill>
          <a:latin typeface="+mn-lt"/>
          <a:ea typeface="+mn-ea"/>
          <a:cs typeface="+mn-cs"/>
        </a:defRPr>
      </a:lvl5pPr>
      <a:lvl6pPr marL="1846611" indent="-167874" algn="l" defTabSz="671495" rtl="0" eaLnBrk="1" latinLnBrk="0" hangingPunct="1">
        <a:spcBef>
          <a:spcPct val="20000"/>
        </a:spcBef>
        <a:buFont typeface="Arial" pitchFamily="34" charset="0"/>
        <a:buChar char="•"/>
        <a:defRPr sz="1469" kern="1200">
          <a:solidFill>
            <a:schemeClr val="tx1"/>
          </a:solidFill>
          <a:latin typeface="+mn-lt"/>
          <a:ea typeface="+mn-ea"/>
          <a:cs typeface="+mn-cs"/>
        </a:defRPr>
      </a:lvl6pPr>
      <a:lvl7pPr marL="2182359" indent="-167874" algn="l" defTabSz="671495" rtl="0" eaLnBrk="1" latinLnBrk="0" hangingPunct="1">
        <a:spcBef>
          <a:spcPct val="20000"/>
        </a:spcBef>
        <a:buFont typeface="Arial" pitchFamily="34" charset="0"/>
        <a:buChar char="•"/>
        <a:defRPr sz="1469" kern="1200">
          <a:solidFill>
            <a:schemeClr val="tx1"/>
          </a:solidFill>
          <a:latin typeface="+mn-lt"/>
          <a:ea typeface="+mn-ea"/>
          <a:cs typeface="+mn-cs"/>
        </a:defRPr>
      </a:lvl7pPr>
      <a:lvl8pPr marL="2518106" indent="-167874" algn="l" defTabSz="671495" rtl="0" eaLnBrk="1" latinLnBrk="0" hangingPunct="1">
        <a:spcBef>
          <a:spcPct val="20000"/>
        </a:spcBef>
        <a:buFont typeface="Arial" pitchFamily="34" charset="0"/>
        <a:buChar char="•"/>
        <a:defRPr sz="1469" kern="1200">
          <a:solidFill>
            <a:schemeClr val="tx1"/>
          </a:solidFill>
          <a:latin typeface="+mn-lt"/>
          <a:ea typeface="+mn-ea"/>
          <a:cs typeface="+mn-cs"/>
        </a:defRPr>
      </a:lvl8pPr>
      <a:lvl9pPr marL="2853853" indent="-167874" algn="l" defTabSz="671495" rtl="0" eaLnBrk="1" latinLnBrk="0" hangingPunct="1">
        <a:spcBef>
          <a:spcPct val="20000"/>
        </a:spcBef>
        <a:buFont typeface="Arial" pitchFamily="34" charset="0"/>
        <a:buChar char="•"/>
        <a:defRPr sz="146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71495" rtl="0" eaLnBrk="1" latinLnBrk="0" hangingPunct="1">
        <a:defRPr sz="1322" kern="1200">
          <a:solidFill>
            <a:schemeClr val="tx1"/>
          </a:solidFill>
          <a:latin typeface="+mn-lt"/>
          <a:ea typeface="+mn-ea"/>
          <a:cs typeface="+mn-cs"/>
        </a:defRPr>
      </a:lvl1pPr>
      <a:lvl2pPr marL="335747" algn="l" defTabSz="671495" rtl="0" eaLnBrk="1" latinLnBrk="0" hangingPunct="1">
        <a:defRPr sz="1322" kern="1200">
          <a:solidFill>
            <a:schemeClr val="tx1"/>
          </a:solidFill>
          <a:latin typeface="+mn-lt"/>
          <a:ea typeface="+mn-ea"/>
          <a:cs typeface="+mn-cs"/>
        </a:defRPr>
      </a:lvl2pPr>
      <a:lvl3pPr marL="671495" algn="l" defTabSz="671495" rtl="0" eaLnBrk="1" latinLnBrk="0" hangingPunct="1">
        <a:defRPr sz="1322" kern="1200">
          <a:solidFill>
            <a:schemeClr val="tx1"/>
          </a:solidFill>
          <a:latin typeface="+mn-lt"/>
          <a:ea typeface="+mn-ea"/>
          <a:cs typeface="+mn-cs"/>
        </a:defRPr>
      </a:lvl3pPr>
      <a:lvl4pPr marL="1007242" algn="l" defTabSz="671495" rtl="0" eaLnBrk="1" latinLnBrk="0" hangingPunct="1">
        <a:defRPr sz="1322" kern="1200">
          <a:solidFill>
            <a:schemeClr val="tx1"/>
          </a:solidFill>
          <a:latin typeface="+mn-lt"/>
          <a:ea typeface="+mn-ea"/>
          <a:cs typeface="+mn-cs"/>
        </a:defRPr>
      </a:lvl4pPr>
      <a:lvl5pPr marL="1342990" algn="l" defTabSz="671495" rtl="0" eaLnBrk="1" latinLnBrk="0" hangingPunct="1">
        <a:defRPr sz="1322" kern="1200">
          <a:solidFill>
            <a:schemeClr val="tx1"/>
          </a:solidFill>
          <a:latin typeface="+mn-lt"/>
          <a:ea typeface="+mn-ea"/>
          <a:cs typeface="+mn-cs"/>
        </a:defRPr>
      </a:lvl5pPr>
      <a:lvl6pPr marL="1678737" algn="l" defTabSz="671495" rtl="0" eaLnBrk="1" latinLnBrk="0" hangingPunct="1">
        <a:defRPr sz="1322" kern="1200">
          <a:solidFill>
            <a:schemeClr val="tx1"/>
          </a:solidFill>
          <a:latin typeface="+mn-lt"/>
          <a:ea typeface="+mn-ea"/>
          <a:cs typeface="+mn-cs"/>
        </a:defRPr>
      </a:lvl6pPr>
      <a:lvl7pPr marL="2014485" algn="l" defTabSz="671495" rtl="0" eaLnBrk="1" latinLnBrk="0" hangingPunct="1">
        <a:defRPr sz="1322" kern="1200">
          <a:solidFill>
            <a:schemeClr val="tx1"/>
          </a:solidFill>
          <a:latin typeface="+mn-lt"/>
          <a:ea typeface="+mn-ea"/>
          <a:cs typeface="+mn-cs"/>
        </a:defRPr>
      </a:lvl7pPr>
      <a:lvl8pPr marL="2350232" algn="l" defTabSz="671495" rtl="0" eaLnBrk="1" latinLnBrk="0" hangingPunct="1">
        <a:defRPr sz="1322" kern="1200">
          <a:solidFill>
            <a:schemeClr val="tx1"/>
          </a:solidFill>
          <a:latin typeface="+mn-lt"/>
          <a:ea typeface="+mn-ea"/>
          <a:cs typeface="+mn-cs"/>
        </a:defRPr>
      </a:lvl8pPr>
      <a:lvl9pPr marL="2685980" algn="l" defTabSz="671495" rtl="0" eaLnBrk="1" latinLnBrk="0" hangingPunct="1">
        <a:defRPr sz="132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AEtAiehzpg" TargetMode="External"/><Relationship Id="rId2" Type="http://schemas.openxmlformats.org/officeDocument/2006/relationships/hyperlink" Target="http://form.instrao.ru/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instrao.ru/index.php/novosti-i-anonsy/novosti/item/3558-primernaya-programma-vospitaniya-aprobaciya-i-vnedrenie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6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mailto:rcde67@yandex.r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0123" y="1026873"/>
            <a:ext cx="8617585" cy="210634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vert="horz" wrap="square" lIns="0" tIns="13335" rIns="0" bIns="0" rtlCol="0">
            <a:spAutoFit/>
          </a:bodyPr>
          <a:lstStyle/>
          <a:p>
            <a:pPr algn="ctr"/>
            <a:r>
              <a:rPr lang="ru-RU" sz="3200" b="1" kern="12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Современные подходы </a:t>
            </a:r>
            <a:br>
              <a:rPr lang="ru-RU" sz="3200" b="1" kern="12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kern="12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разработке программ воспитания</a:t>
            </a:r>
            <a:br>
              <a:rPr lang="ru-RU" sz="3200" b="1" kern="12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kern="12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начальной школе</a:t>
            </a:r>
            <a:br>
              <a:rPr lang="ru-RU" sz="2000" b="1" kern="1200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2000" i="1" kern="1200" dirty="0">
                <a:solidFill>
                  <a:schemeClr val="accent4">
                    <a:lumMod val="50000"/>
                  </a:schemeClr>
                </a:solidFill>
              </a:rPr>
            </a:br>
            <a:endParaRPr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52120" y="3971831"/>
            <a:ext cx="2884364" cy="98757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err="1"/>
              <a:t>Приятелева</a:t>
            </a:r>
            <a:r>
              <a:rPr lang="ru-RU" sz="1400" b="1" dirty="0"/>
              <a:t> Марина Константиновна, </a:t>
            </a:r>
          </a:p>
          <a:p>
            <a:pPr algn="ctr"/>
            <a:r>
              <a:rPr lang="ru-RU" sz="1400" b="1" dirty="0"/>
              <a:t>ст. преподаватель кафедры начального образования </a:t>
            </a:r>
          </a:p>
          <a:p>
            <a:pPr algn="ctr"/>
            <a:r>
              <a:rPr lang="ru-RU" sz="1400" b="1" dirty="0"/>
              <a:t>ГБОУ ДПО НИРО</a:t>
            </a:r>
          </a:p>
        </p:txBody>
      </p:sp>
      <p:pic>
        <p:nvPicPr>
          <p:cNvPr id="9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75" y="160098"/>
            <a:ext cx="10699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0F5AF8-027F-4CFD-945A-F081D138F7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843558"/>
            <a:ext cx="7772400" cy="584775"/>
          </a:xfrm>
        </p:spPr>
        <p:txBody>
          <a:bodyPr/>
          <a:lstStyle/>
          <a:p>
            <a:pPr marL="9525" marR="3810" indent="-476" algn="ctr">
              <a:spcBef>
                <a:spcPts val="79"/>
              </a:spcBef>
              <a:defRPr/>
            </a:pPr>
            <a:r>
              <a:rPr lang="ru-RU" sz="2000" b="1" i="0" dirty="0">
                <a:solidFill>
                  <a:srgbClr val="3B4255"/>
                </a:solidFill>
                <a:effectLst/>
                <a:latin typeface="Roboto" panose="02000000000000000000" pitchFamily="2" charset="0"/>
              </a:rPr>
              <a:t>Воспитание - стратегический национальный приоритет</a:t>
            </a:r>
            <a:br>
              <a:rPr lang="ru-RU" b="0" i="0" dirty="0">
                <a:solidFill>
                  <a:srgbClr val="3B4255"/>
                </a:solidFill>
                <a:effectLst/>
                <a:latin typeface="Roboto" panose="02000000000000000000" pitchFamily="2" charset="0"/>
              </a:rPr>
            </a:b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89A578-313C-4D5E-8DA6-1ED2FEF7B3B2}"/>
              </a:ext>
            </a:extLst>
          </p:cNvPr>
          <p:cNvSpPr txBox="1"/>
          <p:nvPr/>
        </p:nvSpPr>
        <p:spPr>
          <a:xfrm>
            <a:off x="1403648" y="2139702"/>
            <a:ext cx="6912768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«Воспитание имеет приоритет над образованием.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Создает человека воспитание»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b="1" i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Антуан де Сент-Экзюпери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542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звание 1"/>
          <p:cNvSpPr txBox="1">
            <a:spLocks/>
          </p:cNvSpPr>
          <p:nvPr/>
        </p:nvSpPr>
        <p:spPr>
          <a:xfrm>
            <a:off x="1338445" y="238690"/>
            <a:ext cx="6075159" cy="961249"/>
          </a:xfrm>
          <a:prstGeom prst="rect">
            <a:avLst/>
          </a:prstGeom>
        </p:spPr>
        <p:txBody>
          <a:bodyPr vert="horz" lIns="67150" tIns="33575" rIns="67150" bIns="33575" rtlCol="0" anchor="t" anchorCtr="0">
            <a:normAutofit/>
          </a:bodyPr>
          <a:lstStyle/>
          <a:p>
            <a:pPr defTabSz="671495">
              <a:spcBef>
                <a:spcPct val="0"/>
              </a:spcBef>
              <a:defRPr/>
            </a:pPr>
            <a:r>
              <a:rPr lang="ru-RU" sz="1905" b="1" dirty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ВОСПИТАНИЕ ШКОЛЬНИКОВ:</a:t>
            </a:r>
          </a:p>
          <a:p>
            <a:pPr defTabSz="671495">
              <a:spcBef>
                <a:spcPct val="0"/>
              </a:spcBef>
              <a:defRPr/>
            </a:pPr>
            <a:r>
              <a:rPr lang="ru-RU" sz="1905" b="1" dirty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МНЕНИЯ ДЕТЕЙ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BB4BE15-3809-034B-AB14-ACD4171A4B77}"/>
              </a:ext>
            </a:extLst>
          </p:cNvPr>
          <p:cNvSpPr/>
          <p:nvPr/>
        </p:nvSpPr>
        <p:spPr>
          <a:xfrm>
            <a:off x="1338445" y="2257452"/>
            <a:ext cx="930872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2177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47%</a:t>
            </a:r>
          </a:p>
          <a:p>
            <a:pPr algn="ctr" defTabSz="677343"/>
            <a:r>
              <a:rPr lang="ru-RU" sz="1089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сделать карьеру</a:t>
            </a:r>
            <a:endParaRPr lang="ru-RU" sz="953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20" name="Содержимое 2">
            <a:extLst>
              <a:ext uri="{FF2B5EF4-FFF2-40B4-BE49-F238E27FC236}">
                <a16:creationId xmlns:a16="http://schemas.microsoft.com/office/drawing/2014/main" id="{EB76FF93-3946-8847-83CF-8CBBFC4818D7}"/>
              </a:ext>
            </a:extLst>
          </p:cNvPr>
          <p:cNvSpPr txBox="1">
            <a:spLocks/>
          </p:cNvSpPr>
          <p:nvPr/>
        </p:nvSpPr>
        <p:spPr>
          <a:xfrm>
            <a:off x="1338445" y="1654130"/>
            <a:ext cx="5487245" cy="235809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70092" indent="-370092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4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1866" indent="-308410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0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364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5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2709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0552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14008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7464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092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9437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71495">
              <a:buNone/>
            </a:pPr>
            <a:r>
              <a:rPr lang="ru-RU" sz="1089" b="1" dirty="0">
                <a:solidFill>
                  <a:prstClr val="black"/>
                </a:solidFill>
                <a:latin typeface="Arial "/>
                <a:ea typeface="Verdana" pitchFamily="34" charset="0"/>
                <a:cs typeface="Verdana" pitchFamily="34" charset="0"/>
              </a:rPr>
              <a:t>ЧЕГО БЫ ТЫ ХОТЕЛ ДОСТИЧЬ В ЖИЗНИ?</a:t>
            </a:r>
            <a:endParaRPr lang="ru-RU" sz="1089" dirty="0">
              <a:solidFill>
                <a:prstClr val="black"/>
              </a:solidFill>
              <a:latin typeface="Arial 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9BE9D88-E10F-7840-AF68-DA91D8913FBE}"/>
              </a:ext>
            </a:extLst>
          </p:cNvPr>
          <p:cNvSpPr/>
          <p:nvPr/>
        </p:nvSpPr>
        <p:spPr>
          <a:xfrm>
            <a:off x="2416296" y="2257452"/>
            <a:ext cx="930872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2177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53%</a:t>
            </a:r>
          </a:p>
          <a:p>
            <a:pPr algn="ctr" defTabSz="677343"/>
            <a:r>
              <a:rPr lang="ru-RU" sz="1089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заниматься любимым делом</a:t>
            </a:r>
            <a:endParaRPr lang="ru-RU" sz="953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B0C7278-1BAC-EE46-881D-0BFFE7A2AC69}"/>
              </a:ext>
            </a:extLst>
          </p:cNvPr>
          <p:cNvSpPr/>
          <p:nvPr/>
        </p:nvSpPr>
        <p:spPr>
          <a:xfrm>
            <a:off x="3592135" y="2257452"/>
            <a:ext cx="1469798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2177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46%</a:t>
            </a:r>
          </a:p>
          <a:p>
            <a:pPr algn="ctr" defTabSz="677343"/>
            <a:r>
              <a:rPr lang="ru-RU" sz="1089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создать счастливую семью, воспитать детей</a:t>
            </a:r>
            <a:endParaRPr lang="ru-RU" sz="953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705F13C3-5D51-A146-B5B9-E73FC9210DF7}"/>
              </a:ext>
            </a:extLst>
          </p:cNvPr>
          <p:cNvSpPr/>
          <p:nvPr/>
        </p:nvSpPr>
        <p:spPr>
          <a:xfrm>
            <a:off x="5306899" y="2257452"/>
            <a:ext cx="1077852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2177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35%</a:t>
            </a:r>
          </a:p>
          <a:p>
            <a:pPr algn="ctr" defTabSz="677343"/>
            <a:r>
              <a:rPr lang="ru-RU" sz="1089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получить качественное образование</a:t>
            </a:r>
            <a:endParaRPr lang="ru-RU" sz="953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FEDADC5-9AD2-9A45-B92D-6C7FE8E7562F}"/>
              </a:ext>
            </a:extLst>
          </p:cNvPr>
          <p:cNvSpPr/>
          <p:nvPr/>
        </p:nvSpPr>
        <p:spPr>
          <a:xfrm>
            <a:off x="6629717" y="2263649"/>
            <a:ext cx="1077852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2177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28%</a:t>
            </a:r>
          </a:p>
          <a:p>
            <a:pPr algn="ctr" defTabSz="677343"/>
            <a:r>
              <a:rPr lang="ru-RU" sz="1089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иметь собственный бизнес</a:t>
            </a:r>
            <a:endParaRPr lang="ru-RU" sz="953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6" name="Содержимое 2">
            <a:extLst>
              <a:ext uri="{FF2B5EF4-FFF2-40B4-BE49-F238E27FC236}">
                <a16:creationId xmlns:a16="http://schemas.microsoft.com/office/drawing/2014/main" id="{120E2FD3-F780-B049-82E0-ED1EC187DFAE}"/>
              </a:ext>
            </a:extLst>
          </p:cNvPr>
          <p:cNvSpPr txBox="1">
            <a:spLocks/>
          </p:cNvSpPr>
          <p:nvPr/>
        </p:nvSpPr>
        <p:spPr>
          <a:xfrm>
            <a:off x="1338445" y="4050705"/>
            <a:ext cx="5487245" cy="529769"/>
          </a:xfrm>
          <a:prstGeom prst="rect">
            <a:avLst/>
          </a:prstGeom>
        </p:spPr>
        <p:txBody>
          <a:bodyPr>
            <a:normAutofit/>
          </a:bodyPr>
          <a:lstStyle>
            <a:lvl1pPr marL="370092" indent="-370092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4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1866" indent="-308410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0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364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5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2709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0552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14008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7464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092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9437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71495">
              <a:buNone/>
            </a:pPr>
            <a:r>
              <a:rPr lang="ru-RU" sz="953" dirty="0">
                <a:solidFill>
                  <a:prstClr val="black"/>
                </a:solidFill>
                <a:latin typeface="Arial "/>
                <a:ea typeface="Verdana" pitchFamily="34" charset="0"/>
                <a:cs typeface="Verdana" pitchFamily="34" charset="0"/>
              </a:rPr>
              <a:t>ВЦИОМ. Опрос проводился среди детей в возрасте от 14 до 18 лет. </a:t>
            </a:r>
          </a:p>
          <a:p>
            <a:pPr marL="0" indent="0" defTabSz="671495">
              <a:buNone/>
            </a:pPr>
            <a:r>
              <a:rPr lang="ru-RU" sz="953" dirty="0">
                <a:solidFill>
                  <a:prstClr val="black"/>
                </a:solidFill>
                <a:latin typeface="Arial "/>
                <a:ea typeface="Verdana" pitchFamily="34" charset="0"/>
                <a:cs typeface="Verdana" pitchFamily="34" charset="0"/>
              </a:rPr>
              <a:t>Декабрь 2020 г.</a:t>
            </a:r>
            <a:endParaRPr lang="en-US" sz="953" dirty="0">
              <a:solidFill>
                <a:prstClr val="black"/>
              </a:solidFill>
              <a:latin typeface="Arial 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138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звание 1"/>
          <p:cNvSpPr txBox="1">
            <a:spLocks/>
          </p:cNvSpPr>
          <p:nvPr/>
        </p:nvSpPr>
        <p:spPr>
          <a:xfrm>
            <a:off x="1338445" y="238690"/>
            <a:ext cx="6075159" cy="961249"/>
          </a:xfrm>
          <a:prstGeom prst="rect">
            <a:avLst/>
          </a:prstGeom>
        </p:spPr>
        <p:txBody>
          <a:bodyPr vert="horz" lIns="67150" tIns="33575" rIns="67150" bIns="33575" rtlCol="0" anchor="t" anchorCtr="0">
            <a:normAutofit/>
          </a:bodyPr>
          <a:lstStyle/>
          <a:p>
            <a:pPr defTabSz="671495">
              <a:spcBef>
                <a:spcPct val="0"/>
              </a:spcBef>
              <a:defRPr/>
            </a:pPr>
            <a:r>
              <a:rPr lang="ru-RU" sz="1905" b="1" dirty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ВОСПИТАНИЕ ШКОЛЬНИКОВ:</a:t>
            </a:r>
          </a:p>
          <a:p>
            <a:pPr defTabSz="671495">
              <a:spcBef>
                <a:spcPct val="0"/>
              </a:spcBef>
              <a:defRPr/>
            </a:pPr>
            <a:r>
              <a:rPr lang="ru-RU" sz="1905" b="1" dirty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МНЕНИЯ РОДИТЕЛЕЙ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BB4BE15-3809-034B-AB14-ACD4171A4B77}"/>
              </a:ext>
            </a:extLst>
          </p:cNvPr>
          <p:cNvSpPr/>
          <p:nvPr/>
        </p:nvSpPr>
        <p:spPr>
          <a:xfrm>
            <a:off x="1191465" y="2061444"/>
            <a:ext cx="930872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905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76%</a:t>
            </a:r>
          </a:p>
          <a:p>
            <a:pPr algn="ctr" defTabSz="677343"/>
            <a:r>
              <a:rPr lang="ru-RU" sz="953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здоровым</a:t>
            </a:r>
            <a:endParaRPr lang="ru-RU" sz="816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20" name="Содержимое 2">
            <a:extLst>
              <a:ext uri="{FF2B5EF4-FFF2-40B4-BE49-F238E27FC236}">
                <a16:creationId xmlns:a16="http://schemas.microsoft.com/office/drawing/2014/main" id="{EB76FF93-3946-8847-83CF-8CBBFC4818D7}"/>
              </a:ext>
            </a:extLst>
          </p:cNvPr>
          <p:cNvSpPr txBox="1">
            <a:spLocks/>
          </p:cNvSpPr>
          <p:nvPr/>
        </p:nvSpPr>
        <p:spPr>
          <a:xfrm>
            <a:off x="1338445" y="1444905"/>
            <a:ext cx="2498656" cy="819634"/>
          </a:xfrm>
          <a:prstGeom prst="rect">
            <a:avLst/>
          </a:prstGeom>
        </p:spPr>
        <p:txBody>
          <a:bodyPr>
            <a:normAutofit/>
          </a:bodyPr>
          <a:lstStyle>
            <a:lvl1pPr marL="370092" indent="-370092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4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1866" indent="-308410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0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364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5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2709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0552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14008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7464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092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9437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71495">
              <a:buNone/>
            </a:pPr>
            <a:r>
              <a:rPr lang="ru-RU" sz="1089" b="1" dirty="0">
                <a:solidFill>
                  <a:prstClr val="black"/>
                </a:solidFill>
                <a:latin typeface="Arial "/>
                <a:ea typeface="Verdana" pitchFamily="34" charset="0"/>
                <a:cs typeface="Verdana" pitchFamily="34" charset="0"/>
              </a:rPr>
              <a:t>КАКИМ ВЫ ХОТЕЛИ БЫ ВИДЕТЬ СВОЕГО РЕБЕНКА?</a:t>
            </a:r>
            <a:endParaRPr lang="ru-RU" sz="1089" dirty="0">
              <a:solidFill>
                <a:prstClr val="black"/>
              </a:solidFill>
              <a:latin typeface="Arial 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9BE9D88-E10F-7840-AF68-DA91D8913FBE}"/>
              </a:ext>
            </a:extLst>
          </p:cNvPr>
          <p:cNvSpPr/>
          <p:nvPr/>
        </p:nvSpPr>
        <p:spPr>
          <a:xfrm>
            <a:off x="2220323" y="2061444"/>
            <a:ext cx="930872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905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64%</a:t>
            </a:r>
          </a:p>
          <a:p>
            <a:pPr algn="ctr" defTabSz="677343"/>
            <a:r>
              <a:rPr lang="ru-RU" sz="953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счастливым</a:t>
            </a:r>
            <a:endParaRPr lang="ru-RU" sz="816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B0C7278-1BAC-EE46-881D-0BFFE7A2AC69}"/>
              </a:ext>
            </a:extLst>
          </p:cNvPr>
          <p:cNvSpPr/>
          <p:nvPr/>
        </p:nvSpPr>
        <p:spPr>
          <a:xfrm>
            <a:off x="3004216" y="2061444"/>
            <a:ext cx="1469798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905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52%</a:t>
            </a:r>
          </a:p>
          <a:p>
            <a:pPr algn="ctr" defTabSz="677343"/>
            <a:r>
              <a:rPr lang="ru-RU" sz="953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занимающимся любимым делом</a:t>
            </a:r>
            <a:endParaRPr lang="ru-RU" sz="816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6" name="Содержимое 2">
            <a:extLst>
              <a:ext uri="{FF2B5EF4-FFF2-40B4-BE49-F238E27FC236}">
                <a16:creationId xmlns:a16="http://schemas.microsoft.com/office/drawing/2014/main" id="{120E2FD3-F780-B049-82E0-ED1EC187DFAE}"/>
              </a:ext>
            </a:extLst>
          </p:cNvPr>
          <p:cNvSpPr txBox="1">
            <a:spLocks/>
          </p:cNvSpPr>
          <p:nvPr/>
        </p:nvSpPr>
        <p:spPr>
          <a:xfrm>
            <a:off x="1338445" y="4050705"/>
            <a:ext cx="5487245" cy="529769"/>
          </a:xfrm>
          <a:prstGeom prst="rect">
            <a:avLst/>
          </a:prstGeom>
        </p:spPr>
        <p:txBody>
          <a:bodyPr>
            <a:normAutofit/>
          </a:bodyPr>
          <a:lstStyle>
            <a:lvl1pPr marL="370092" indent="-370092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4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1866" indent="-308410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0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364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5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2709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0552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14008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7464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092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9437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71495">
              <a:buNone/>
            </a:pPr>
            <a:r>
              <a:rPr lang="ru-RU" sz="953" dirty="0">
                <a:solidFill>
                  <a:prstClr val="black"/>
                </a:solidFill>
                <a:latin typeface="Arial "/>
                <a:ea typeface="Verdana" pitchFamily="34" charset="0"/>
                <a:cs typeface="Verdana" pitchFamily="34" charset="0"/>
              </a:rPr>
              <a:t>ВЦИОМ. Опрос проводился среди родителей детей в возрасте от 14 до 18 лет. </a:t>
            </a:r>
          </a:p>
          <a:p>
            <a:pPr marL="0" indent="0" defTabSz="671495">
              <a:buNone/>
            </a:pPr>
            <a:r>
              <a:rPr lang="ru-RU" sz="953" dirty="0">
                <a:solidFill>
                  <a:prstClr val="black"/>
                </a:solidFill>
                <a:latin typeface="Arial "/>
                <a:ea typeface="Verdana" pitchFamily="34" charset="0"/>
                <a:cs typeface="Verdana" pitchFamily="34" charset="0"/>
              </a:rPr>
              <a:t>Декабрь 2020 г.</a:t>
            </a:r>
            <a:endParaRPr lang="en-US" sz="953" dirty="0">
              <a:solidFill>
                <a:prstClr val="black"/>
              </a:solidFill>
              <a:latin typeface="Arial 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C1CF056-795D-AD49-9F94-BB70C64A28BD}"/>
              </a:ext>
            </a:extLst>
          </p:cNvPr>
          <p:cNvSpPr/>
          <p:nvPr/>
        </p:nvSpPr>
        <p:spPr>
          <a:xfrm>
            <a:off x="1044485" y="2870233"/>
            <a:ext cx="1224832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905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48%</a:t>
            </a:r>
          </a:p>
          <a:p>
            <a:pPr algn="ctr" defTabSz="677343"/>
            <a:r>
              <a:rPr lang="ru-RU" sz="953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создавшим прочную семью </a:t>
            </a:r>
            <a:endParaRPr lang="ru-RU" sz="816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DB2FCD8-4A00-FE40-B295-8E1033CA25C4}"/>
              </a:ext>
            </a:extLst>
          </p:cNvPr>
          <p:cNvSpPr/>
          <p:nvPr/>
        </p:nvSpPr>
        <p:spPr>
          <a:xfrm>
            <a:off x="2122337" y="2870233"/>
            <a:ext cx="1126845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905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45%</a:t>
            </a:r>
          </a:p>
          <a:p>
            <a:pPr algn="ctr" defTabSz="677343"/>
            <a:r>
              <a:rPr lang="ru-RU" sz="953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образованным</a:t>
            </a:r>
            <a:endParaRPr lang="ru-RU" sz="816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16C37E02-F3E9-3B4C-8F97-74937CFCB8E5}"/>
              </a:ext>
            </a:extLst>
          </p:cNvPr>
          <p:cNvSpPr/>
          <p:nvPr/>
        </p:nvSpPr>
        <p:spPr>
          <a:xfrm>
            <a:off x="3004216" y="2870233"/>
            <a:ext cx="1469798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905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36%</a:t>
            </a:r>
          </a:p>
          <a:p>
            <a:pPr algn="ctr" defTabSz="677343"/>
            <a:r>
              <a:rPr lang="ru-RU" sz="953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успешным</a:t>
            </a:r>
          </a:p>
          <a:p>
            <a:pPr algn="ctr" defTabSz="677343"/>
            <a:r>
              <a:rPr lang="ru-RU" sz="953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в карьере</a:t>
            </a:r>
            <a:endParaRPr lang="ru-RU" sz="816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4202CDDF-90F9-BA4E-BB56-9744B72F40CD}"/>
              </a:ext>
            </a:extLst>
          </p:cNvPr>
          <p:cNvSpPr/>
          <p:nvPr/>
        </p:nvSpPr>
        <p:spPr>
          <a:xfrm>
            <a:off x="4566658" y="2061444"/>
            <a:ext cx="1475140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905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58%</a:t>
            </a:r>
          </a:p>
          <a:p>
            <a:pPr algn="ctr" defTabSz="677343"/>
            <a:r>
              <a:rPr lang="ru-RU" sz="953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интернет, </a:t>
            </a:r>
            <a:r>
              <a:rPr lang="ru-RU" sz="953" kern="0" dirty="0" err="1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соцсети</a:t>
            </a:r>
            <a:r>
              <a:rPr lang="ru-RU" sz="953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, мессенджеры</a:t>
            </a:r>
            <a:endParaRPr lang="ru-RU" sz="816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9" name="Содержимое 2">
            <a:extLst>
              <a:ext uri="{FF2B5EF4-FFF2-40B4-BE49-F238E27FC236}">
                <a16:creationId xmlns:a16="http://schemas.microsoft.com/office/drawing/2014/main" id="{D61A4258-7A23-D742-9C26-6DB338D69724}"/>
              </a:ext>
            </a:extLst>
          </p:cNvPr>
          <p:cNvSpPr txBox="1">
            <a:spLocks/>
          </p:cNvSpPr>
          <p:nvPr/>
        </p:nvSpPr>
        <p:spPr>
          <a:xfrm>
            <a:off x="4985772" y="1444905"/>
            <a:ext cx="2498656" cy="819634"/>
          </a:xfrm>
          <a:prstGeom prst="rect">
            <a:avLst/>
          </a:prstGeom>
        </p:spPr>
        <p:txBody>
          <a:bodyPr>
            <a:normAutofit/>
          </a:bodyPr>
          <a:lstStyle>
            <a:lvl1pPr marL="370092" indent="-370092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45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1866" indent="-308410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0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364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59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2709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20552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14008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7464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00920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94376" indent="-246728" algn="l" defTabSz="98691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71495">
              <a:spcBef>
                <a:spcPts val="0"/>
              </a:spcBef>
              <a:buNone/>
            </a:pPr>
            <a:r>
              <a:rPr lang="ru-RU" sz="1089" b="1" dirty="0">
                <a:solidFill>
                  <a:prstClr val="black"/>
                </a:solidFill>
                <a:latin typeface="Arial "/>
                <a:ea typeface="Verdana" pitchFamily="34" charset="0"/>
                <a:cs typeface="Verdana" pitchFamily="34" charset="0"/>
              </a:rPr>
              <a:t>КТО ИЛИ ЧТО ВЛИЯЕТ</a:t>
            </a:r>
          </a:p>
          <a:p>
            <a:pPr marL="0" indent="0" defTabSz="671495">
              <a:spcBef>
                <a:spcPts val="0"/>
              </a:spcBef>
              <a:buNone/>
            </a:pPr>
            <a:r>
              <a:rPr lang="ru-RU" sz="1089" b="1" dirty="0">
                <a:solidFill>
                  <a:prstClr val="black"/>
                </a:solidFill>
                <a:latin typeface="Arial "/>
                <a:ea typeface="Verdana" pitchFamily="34" charset="0"/>
                <a:cs typeface="Verdana" pitchFamily="34" charset="0"/>
              </a:rPr>
              <a:t>НА ВОСПИТАНИЕ РЕБЕНКА?</a:t>
            </a:r>
            <a:endParaRPr lang="ru-RU" sz="1089" dirty="0">
              <a:solidFill>
                <a:prstClr val="black"/>
              </a:solidFill>
              <a:latin typeface="Arial "/>
              <a:ea typeface="Verdana" pitchFamily="34" charset="0"/>
              <a:cs typeface="Verdana" pitchFamily="34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F78164E0-6CED-C44F-9DA0-BDCBE70096D0}"/>
              </a:ext>
            </a:extLst>
          </p:cNvPr>
          <p:cNvSpPr/>
          <p:nvPr/>
        </p:nvSpPr>
        <p:spPr>
          <a:xfrm>
            <a:off x="5894818" y="2061444"/>
            <a:ext cx="930872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905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55%</a:t>
            </a:r>
          </a:p>
          <a:p>
            <a:pPr algn="ctr" defTabSz="677343"/>
            <a:r>
              <a:rPr lang="ru-RU" sz="953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семья</a:t>
            </a:r>
            <a:endParaRPr lang="ru-RU" sz="816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EBFAC100-639F-FC40-AA21-BAC1A5F43808}"/>
              </a:ext>
            </a:extLst>
          </p:cNvPr>
          <p:cNvSpPr/>
          <p:nvPr/>
        </p:nvSpPr>
        <p:spPr>
          <a:xfrm>
            <a:off x="6749529" y="2061444"/>
            <a:ext cx="1398979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905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49%</a:t>
            </a:r>
          </a:p>
          <a:p>
            <a:pPr algn="ctr" defTabSz="677343"/>
            <a:r>
              <a:rPr lang="ru-RU" sz="953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друзья, одноклассники</a:t>
            </a:r>
            <a:endParaRPr lang="ru-RU" sz="816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B5BBEDA7-23BA-FD49-8AFD-8E9D72C29292}"/>
              </a:ext>
            </a:extLst>
          </p:cNvPr>
          <p:cNvSpPr/>
          <p:nvPr/>
        </p:nvSpPr>
        <p:spPr>
          <a:xfrm>
            <a:off x="4691812" y="2870233"/>
            <a:ext cx="1224832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905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23%</a:t>
            </a:r>
          </a:p>
          <a:p>
            <a:pPr algn="ctr" defTabSz="677343"/>
            <a:r>
              <a:rPr lang="ru-RU" sz="953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учителя, школа</a:t>
            </a:r>
            <a:endParaRPr lang="ru-RU" sz="816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F09A9F1F-8FAC-8C4A-A335-8CAD5C066739}"/>
              </a:ext>
            </a:extLst>
          </p:cNvPr>
          <p:cNvSpPr/>
          <p:nvPr/>
        </p:nvSpPr>
        <p:spPr>
          <a:xfrm>
            <a:off x="5796832" y="2870233"/>
            <a:ext cx="1126845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905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22%</a:t>
            </a:r>
          </a:p>
          <a:p>
            <a:pPr algn="ctr" defTabSz="677343"/>
            <a:r>
              <a:rPr lang="ru-RU" sz="953" kern="0" dirty="0" err="1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блогеры</a:t>
            </a:r>
            <a:endParaRPr lang="ru-RU" sz="816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3472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звание 1"/>
          <p:cNvSpPr txBox="1">
            <a:spLocks/>
          </p:cNvSpPr>
          <p:nvPr/>
        </p:nvSpPr>
        <p:spPr>
          <a:xfrm>
            <a:off x="1338445" y="238690"/>
            <a:ext cx="5487245" cy="716282"/>
          </a:xfrm>
          <a:prstGeom prst="rect">
            <a:avLst/>
          </a:prstGeom>
        </p:spPr>
        <p:txBody>
          <a:bodyPr vert="horz" lIns="67150" tIns="33575" rIns="67150" bIns="33575" rtlCol="0" anchor="t" anchorCtr="0">
            <a:normAutofit/>
          </a:bodyPr>
          <a:lstStyle/>
          <a:p>
            <a:pPr defTabSz="671495">
              <a:spcBef>
                <a:spcPct val="0"/>
              </a:spcBef>
              <a:defRPr/>
            </a:pPr>
            <a:r>
              <a:rPr lang="ru-RU" sz="1905" b="1" dirty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РЕЗУЛЬТАТЫ ИССЛЕДОВАНИЯ ЦЕННОСТНЫХ ОРИЕНТИРОВ ДЕТЕЙ И МОЛОДЕЖИ (2021 год)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BB85865-1F1B-AC4B-AE64-37F75E599156}"/>
              </a:ext>
            </a:extLst>
          </p:cNvPr>
          <p:cNvSpPr/>
          <p:nvPr/>
        </p:nvSpPr>
        <p:spPr>
          <a:xfrm>
            <a:off x="2759249" y="1635204"/>
            <a:ext cx="1175838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2177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80%</a:t>
            </a:r>
          </a:p>
          <a:p>
            <a:pPr algn="ctr" defTabSz="677343"/>
            <a:r>
              <a:rPr lang="ru-RU" sz="1089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считают себя  патриотами</a:t>
            </a:r>
            <a:endParaRPr lang="ru-RU" sz="953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27DEF87-5DCC-4443-95C2-50B74C032055}"/>
              </a:ext>
            </a:extLst>
          </p:cNvPr>
          <p:cNvSpPr/>
          <p:nvPr/>
        </p:nvSpPr>
        <p:spPr>
          <a:xfrm>
            <a:off x="1338445" y="1635204"/>
            <a:ext cx="1322818" cy="489443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defTabSz="677343"/>
            <a:r>
              <a:rPr lang="ru-RU" sz="1633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РОДИНА</a:t>
            </a:r>
            <a:endParaRPr lang="ru-RU" sz="953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A6ACC97-E8BA-A249-9C78-6991EB9ADBCA}"/>
              </a:ext>
            </a:extLst>
          </p:cNvPr>
          <p:cNvSpPr/>
          <p:nvPr/>
        </p:nvSpPr>
        <p:spPr>
          <a:xfrm>
            <a:off x="2890366" y="1297925"/>
            <a:ext cx="960925" cy="176541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089" kern="0" dirty="0">
                <a:solidFill>
                  <a:prstClr val="black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РОДИТЕЛИ</a:t>
            </a:r>
            <a:endParaRPr lang="ru-RU" sz="953" kern="0" dirty="0">
              <a:solidFill>
                <a:prstClr val="black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C704E73-5738-454A-8D7E-122ABFC7901D}"/>
              </a:ext>
            </a:extLst>
          </p:cNvPr>
          <p:cNvSpPr/>
          <p:nvPr/>
        </p:nvSpPr>
        <p:spPr>
          <a:xfrm>
            <a:off x="4055121" y="1279400"/>
            <a:ext cx="930872" cy="176541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089" kern="0" dirty="0">
                <a:solidFill>
                  <a:prstClr val="black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ДЕТИ</a:t>
            </a:r>
            <a:endParaRPr lang="ru-RU" sz="953" kern="0" dirty="0">
              <a:solidFill>
                <a:prstClr val="black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441EA682-75E7-3E45-B190-7059DA824F70}"/>
              </a:ext>
            </a:extLst>
          </p:cNvPr>
          <p:cNvSpPr/>
          <p:nvPr/>
        </p:nvSpPr>
        <p:spPr>
          <a:xfrm>
            <a:off x="5208912" y="1297925"/>
            <a:ext cx="930872" cy="176541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089" kern="0" dirty="0">
                <a:solidFill>
                  <a:prstClr val="black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ПЕДАГОГИ</a:t>
            </a:r>
            <a:endParaRPr lang="ru-RU" sz="953" kern="0" dirty="0">
              <a:solidFill>
                <a:prstClr val="black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A74EAD49-D533-924C-8453-1FF7D724E918}"/>
              </a:ext>
            </a:extLst>
          </p:cNvPr>
          <p:cNvSpPr/>
          <p:nvPr/>
        </p:nvSpPr>
        <p:spPr>
          <a:xfrm>
            <a:off x="3935088" y="1635204"/>
            <a:ext cx="1175838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2177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76%</a:t>
            </a:r>
          </a:p>
          <a:p>
            <a:pPr algn="ctr" defTabSz="677343"/>
            <a:r>
              <a:rPr lang="ru-RU" sz="1089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считают себя  патриотами</a:t>
            </a:r>
            <a:endParaRPr lang="ru-RU" sz="953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45AA738F-D738-5549-9EEC-B64D241C2C50}"/>
              </a:ext>
            </a:extLst>
          </p:cNvPr>
          <p:cNvSpPr/>
          <p:nvPr/>
        </p:nvSpPr>
        <p:spPr>
          <a:xfrm>
            <a:off x="5086428" y="1635204"/>
            <a:ext cx="1285771" cy="706894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 defTabSz="677343"/>
            <a:r>
              <a:rPr lang="ru-RU" sz="1089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проводят</a:t>
            </a:r>
          </a:p>
          <a:p>
            <a:pPr algn="ctr" defTabSz="677343"/>
            <a:r>
              <a:rPr lang="ru-RU" sz="1089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 мероприятия патриотической тематики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3C3B49E3-A447-354C-B8B3-3F1EA069D7C5}"/>
              </a:ext>
            </a:extLst>
          </p:cNvPr>
          <p:cNvSpPr/>
          <p:nvPr/>
        </p:nvSpPr>
        <p:spPr>
          <a:xfrm>
            <a:off x="1924586" y="2547847"/>
            <a:ext cx="819639" cy="330416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defTabSz="677343"/>
            <a:r>
              <a:rPr lang="ru-RU" sz="1633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39</a:t>
            </a:r>
            <a:r>
              <a:rPr lang="en-US" sz="1633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%</a:t>
            </a:r>
            <a:endParaRPr lang="ru-RU" sz="953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C02D809-72DB-CA40-AA5A-5659A716170B}"/>
              </a:ext>
            </a:extLst>
          </p:cNvPr>
          <p:cNvSpPr/>
          <p:nvPr/>
        </p:nvSpPr>
        <p:spPr>
          <a:xfrm>
            <a:off x="2886049" y="2609631"/>
            <a:ext cx="3645681" cy="206848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defTabSz="677343"/>
            <a:r>
              <a:rPr lang="ru-RU" sz="1089" kern="0" dirty="0">
                <a:solidFill>
                  <a:prstClr val="black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ДЕТЕЙ ДУМАЮТ О ПЕРЕЕЗДЕ В ДРУГУЮ СТРАНУ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8A448139-5F8C-1A42-83E4-1319573145C5}"/>
              </a:ext>
            </a:extLst>
          </p:cNvPr>
          <p:cNvSpPr/>
          <p:nvPr/>
        </p:nvSpPr>
        <p:spPr>
          <a:xfrm>
            <a:off x="1191465" y="3045583"/>
            <a:ext cx="1322818" cy="330416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defTabSz="677343"/>
            <a:r>
              <a:rPr lang="ru-RU" sz="1633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ПОЧЕМУ?</a:t>
            </a:r>
            <a:endParaRPr lang="ru-RU" sz="953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D99988FC-F806-D74E-B436-35DE74813711}"/>
              </a:ext>
            </a:extLst>
          </p:cNvPr>
          <p:cNvSpPr/>
          <p:nvPr/>
        </p:nvSpPr>
        <p:spPr>
          <a:xfrm>
            <a:off x="2886050" y="3045583"/>
            <a:ext cx="3371901" cy="206848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defTabSz="677343"/>
            <a:r>
              <a:rPr lang="ru-RU" sz="1089" kern="0" dirty="0">
                <a:solidFill>
                  <a:prstClr val="black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79% ЧИТАЕМОЙ ЛИТЕРАТУРЫ – ЗАРУБЕЖНАЯ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192F0E94-D42A-6345-B598-32BA12C2E4DD}"/>
              </a:ext>
            </a:extLst>
          </p:cNvPr>
          <p:cNvSpPr/>
          <p:nvPr/>
        </p:nvSpPr>
        <p:spPr>
          <a:xfrm>
            <a:off x="2886049" y="3240003"/>
            <a:ext cx="3939641" cy="206848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defTabSz="677343"/>
            <a:r>
              <a:rPr lang="ru-RU" sz="1089" kern="0" dirty="0">
                <a:solidFill>
                  <a:prstClr val="black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85% ПРОСМАТРИВАЕМЫХ ФИЛЬМОВ – ЗАРУБЕЖНЫЕ 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6A098ACE-961E-3D4D-973E-DF451E51BF85}"/>
              </a:ext>
            </a:extLst>
          </p:cNvPr>
          <p:cNvSpPr/>
          <p:nvPr/>
        </p:nvSpPr>
        <p:spPr>
          <a:xfrm>
            <a:off x="1338445" y="3700703"/>
            <a:ext cx="1175838" cy="271992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defTabSz="677343"/>
            <a:r>
              <a:rPr lang="ru-RU" sz="1633" b="1" kern="0" dirty="0">
                <a:solidFill>
                  <a:srgbClr val="C00000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ВЫВОД</a:t>
            </a:r>
            <a:endParaRPr lang="ru-RU" sz="953" kern="0" dirty="0">
              <a:solidFill>
                <a:srgbClr val="C00000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89E2D059-D893-C345-83AC-82BA638F8CBA}"/>
              </a:ext>
            </a:extLst>
          </p:cNvPr>
          <p:cNvSpPr/>
          <p:nvPr/>
        </p:nvSpPr>
        <p:spPr>
          <a:xfrm>
            <a:off x="2886049" y="3642279"/>
            <a:ext cx="4331587" cy="206848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defTabSz="677343"/>
            <a:r>
              <a:rPr lang="ru-RU" sz="1089" kern="0" dirty="0">
                <a:solidFill>
                  <a:prstClr val="black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СОЗДАНИЕ ПОЗИТИВНОГО ОТЕЧЕСТВЕННОГО КОНТЕНТА,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BCB69173-73F5-D14C-A27C-F4541269E83B}"/>
              </a:ext>
            </a:extLst>
          </p:cNvPr>
          <p:cNvSpPr/>
          <p:nvPr/>
        </p:nvSpPr>
        <p:spPr>
          <a:xfrm>
            <a:off x="2886049" y="3836699"/>
            <a:ext cx="4527560" cy="206848"/>
          </a:xfrm>
          <a:prstGeom prst="rect">
            <a:avLst/>
          </a:prstGeom>
          <a:noFill/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defTabSz="677343"/>
            <a:r>
              <a:rPr lang="ru-RU" sz="1089" kern="0" dirty="0">
                <a:solidFill>
                  <a:prstClr val="black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ДЛЯ ФОРМИРОВАНИЯ ПРИВЛЕКАТЕЛЬНОГО ОБРАЗА РОССИИ </a:t>
            </a:r>
          </a:p>
        </p:txBody>
      </p:sp>
    </p:spTree>
    <p:extLst>
      <p:ext uri="{BB962C8B-B14F-4D97-AF65-F5344CB8AC3E}">
        <p14:creationId xmlns:p14="http://schemas.microsoft.com/office/powerpoint/2010/main" val="39861153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звание 1">
            <a:extLst>
              <a:ext uri="{FF2B5EF4-FFF2-40B4-BE49-F238E27FC236}">
                <a16:creationId xmlns:a16="http://schemas.microsoft.com/office/drawing/2014/main" id="{9518BA38-5E2A-435C-87F4-BE122472A98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8694" tIns="49347" rIns="98694" bIns="49347" rtlCol="0" anchor="t" anchorCtr="0">
            <a:normAutofit fontScale="90000"/>
          </a:bodyPr>
          <a:lstStyle/>
          <a:p>
            <a:pPr defTabSz="986912">
              <a:spcBef>
                <a:spcPct val="0"/>
              </a:spcBef>
              <a:defRPr/>
            </a:pPr>
            <a:r>
              <a:rPr lang="ru-RU" sz="2800" b="1" dirty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ПРИОРИТЕТНАЯ ЗАДАЧА</a:t>
            </a:r>
            <a:r>
              <a:rPr lang="en-US" sz="2800" b="1" dirty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800" b="1" dirty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НАЦИОНАЛЬНОГО ПРОЕКТА</a:t>
            </a:r>
            <a:r>
              <a:rPr lang="en-US" sz="2800" b="1" dirty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2800" b="1" dirty="0">
                <a:solidFill>
                  <a:srgbClr val="1F377B"/>
                </a:solidFill>
                <a:latin typeface="Arial Narrow" panose="020B0606020202030204" pitchFamily="34" charset="0"/>
                <a:ea typeface="Verdana" pitchFamily="34" charset="0"/>
                <a:cs typeface="Verdana" pitchFamily="34" charset="0"/>
              </a:rPr>
              <a:t>«ОБРАЗОВАНИЕ» </a:t>
            </a:r>
          </a:p>
        </p:txBody>
      </p:sp>
      <p:sp>
        <p:nvSpPr>
          <p:cNvPr id="5" name="Содержимое 2">
            <a:extLst>
              <a:ext uri="{FF2B5EF4-FFF2-40B4-BE49-F238E27FC236}">
                <a16:creationId xmlns:a16="http://schemas.microsoft.com/office/drawing/2014/main" id="{FADCA4FB-B052-435F-9FB6-FA40BC6D40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520" y="915566"/>
            <a:ext cx="9001000" cy="366214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i="1" dirty="0">
                <a:solidFill>
                  <a:srgbClr val="C00000"/>
                </a:solidFill>
                <a:latin typeface="Arial "/>
                <a:ea typeface="Verdana" pitchFamily="34" charset="0"/>
                <a:cs typeface="Verdana" pitchFamily="34" charset="0"/>
              </a:rPr>
              <a:t>ВОСПИТАНИЕ ГАРМОНИЧНО РАЗВИТОЙ</a:t>
            </a:r>
            <a:r>
              <a:rPr lang="en-US" sz="1600" b="1" i="1" dirty="0">
                <a:solidFill>
                  <a:srgbClr val="C00000"/>
                </a:solidFill>
                <a:latin typeface="Arial "/>
                <a:ea typeface="Verdana" pitchFamily="34" charset="0"/>
                <a:cs typeface="Verdana" pitchFamily="34" charset="0"/>
              </a:rPr>
              <a:t> </a:t>
            </a:r>
            <a:r>
              <a:rPr lang="ru-RU" sz="1600" b="1" i="1" dirty="0">
                <a:solidFill>
                  <a:srgbClr val="C00000"/>
                </a:solidFill>
                <a:latin typeface="Arial "/>
                <a:ea typeface="Verdana" pitchFamily="34" charset="0"/>
                <a:cs typeface="Verdana" pitchFamily="34" charset="0"/>
              </a:rPr>
              <a:t>И СОЦИАЛЬНО ОТВЕТСТВЕННОЙ ЛИЧНОСТИ.</a:t>
            </a:r>
          </a:p>
          <a:p>
            <a:pPr marL="0" indent="0">
              <a:buNone/>
            </a:pPr>
            <a:endParaRPr lang="ru-RU" sz="1600" b="1" dirty="0">
              <a:latin typeface="Arial "/>
              <a:ea typeface="Verdana" pitchFamily="34" charset="0"/>
              <a:cs typeface="Verdana" pitchFamily="34" charset="0"/>
            </a:endParaRPr>
          </a:p>
          <a:p>
            <a:pPr marL="0" indent="0">
              <a:buNone/>
            </a:pPr>
            <a:endParaRPr lang="ru-RU" sz="1600" dirty="0">
              <a:latin typeface="Arial 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Объект 1">
            <a:extLst>
              <a:ext uri="{FF2B5EF4-FFF2-40B4-BE49-F238E27FC236}">
                <a16:creationId xmlns:a16="http://schemas.microsoft.com/office/drawing/2014/main" id="{8FBAADB9-76A7-4B3E-A406-F29B8FFCBA71}"/>
              </a:ext>
            </a:extLst>
          </p:cNvPr>
          <p:cNvSpPr>
            <a:spLocks noGrp="1"/>
          </p:cNvSpPr>
          <p:nvPr>
            <p:ph sz="half" idx="3"/>
          </p:nvPr>
        </p:nvSpPr>
        <p:spPr>
          <a:xfrm>
            <a:off x="1907704" y="1347613"/>
            <a:ext cx="6779096" cy="3662149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ru-RU" sz="1600" kern="0" dirty="0">
                <a:solidFill>
                  <a:schemeClr val="tx1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• Федеральный закон от 31 июля 2020 г. № 304-ФЗ </a:t>
            </a:r>
            <a:r>
              <a:rPr lang="ru-RU" sz="1600" b="1" kern="0" dirty="0">
                <a:solidFill>
                  <a:srgbClr val="FF0000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«О внесении изменений</a:t>
            </a:r>
            <a:r>
              <a:rPr lang="ru-RU" sz="1600" kern="0" dirty="0">
                <a:solidFill>
                  <a:schemeClr val="tx1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 </a:t>
            </a:r>
            <a:r>
              <a:rPr lang="ru-RU" sz="1600" kern="0" dirty="0">
                <a:solidFill>
                  <a:srgbClr val="FF0000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в Федеральный закон «Об образовании в Российской Федерации»</a:t>
            </a:r>
            <a:r>
              <a:rPr lang="ru-RU" sz="1600" kern="0" dirty="0">
                <a:solidFill>
                  <a:schemeClr val="tx1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 </a:t>
            </a:r>
            <a:r>
              <a:rPr lang="ru-RU" sz="1600" b="1" kern="0" dirty="0">
                <a:solidFill>
                  <a:srgbClr val="FF0000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по вопросам воспитания обучающихся</a:t>
            </a:r>
            <a:r>
              <a:rPr lang="ru-RU" sz="1600" kern="0" dirty="0">
                <a:solidFill>
                  <a:schemeClr val="tx1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»; </a:t>
            </a:r>
          </a:p>
          <a:p>
            <a:r>
              <a:rPr lang="ru-RU" sz="1600" kern="0" dirty="0">
                <a:solidFill>
                  <a:schemeClr val="tx1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• </a:t>
            </a:r>
            <a:r>
              <a:rPr lang="ru-RU" sz="1600" b="1" kern="0" dirty="0">
                <a:solidFill>
                  <a:schemeClr val="tx1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план мероприятий </a:t>
            </a:r>
            <a:r>
              <a:rPr lang="ru-RU" sz="1600" kern="0" dirty="0">
                <a:solidFill>
                  <a:schemeClr val="tx1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по реализации в 2021-2025 годах </a:t>
            </a:r>
            <a:r>
              <a:rPr lang="ru-RU" sz="1600" b="1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Стратегии развития воспитания</a:t>
            </a:r>
            <a:r>
              <a:rPr lang="ru-RU" sz="1600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 в Российской Федерации (распоряжение Правительства РФ от 12 ноября 2020 г. № 2945-р);</a:t>
            </a:r>
          </a:p>
          <a:p>
            <a:r>
              <a:rPr lang="ru-RU" sz="1600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• </a:t>
            </a:r>
            <a:r>
              <a:rPr lang="ru-RU" sz="1600" b="1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план основных мероприятий</a:t>
            </a:r>
            <a:r>
              <a:rPr lang="ru-RU" sz="1600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, проводимых в рамках </a:t>
            </a:r>
            <a:r>
              <a:rPr lang="ru-RU" sz="1600" b="1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Десятилетия детства</a:t>
            </a:r>
            <a:r>
              <a:rPr lang="ru-RU" sz="1600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, на период до 2027 года (распоряжение правительства РФ от 23 января 2021 г. № 122-р);</a:t>
            </a:r>
          </a:p>
          <a:p>
            <a:r>
              <a:rPr lang="ru-RU" sz="1600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• </a:t>
            </a:r>
            <a:r>
              <a:rPr lang="ru-RU" sz="1600" b="1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федеральный проект «Патриотическое воспитание граждан Российской Федерации»</a:t>
            </a:r>
            <a:r>
              <a:rPr lang="ru-RU" sz="1600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 национального проекта «Образование»;</a:t>
            </a:r>
          </a:p>
          <a:p>
            <a:r>
              <a:rPr lang="ru-RU" sz="1600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• </a:t>
            </a:r>
            <a:r>
              <a:rPr lang="ru-RU" sz="1600" b="1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изменения в Федеральные государственные образовательные стандарты в части воспитания обучающихся </a:t>
            </a:r>
            <a:r>
              <a:rPr lang="ru-RU" sz="1600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(приказ </a:t>
            </a:r>
            <a:r>
              <a:rPr lang="ru-RU" sz="1600" kern="0" dirty="0" err="1">
                <a:latin typeface="Arial "/>
                <a:ea typeface="Verdana" pitchFamily="34" charset="0"/>
                <a:cs typeface="Arial" panose="020B0604020202020204" pitchFamily="34" charset="0"/>
              </a:rPr>
              <a:t>Минпросвещения</a:t>
            </a:r>
            <a:r>
              <a:rPr lang="ru-RU" sz="1600" kern="0" dirty="0">
                <a:latin typeface="Arial "/>
                <a:ea typeface="Verdana" pitchFamily="34" charset="0"/>
                <a:cs typeface="Arial" panose="020B0604020202020204" pitchFamily="34" charset="0"/>
              </a:rPr>
              <a:t> России от 11 декабря 2020 г. № 712).</a:t>
            </a:r>
          </a:p>
          <a:p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2ABDA12-6503-4786-99F5-895E84722BAD}"/>
              </a:ext>
            </a:extLst>
          </p:cNvPr>
          <p:cNvSpPr/>
          <p:nvPr/>
        </p:nvSpPr>
        <p:spPr>
          <a:xfrm>
            <a:off x="168638" y="2094696"/>
            <a:ext cx="18060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Документы,</a:t>
            </a:r>
            <a:endParaRPr lang="en-US" sz="1400" b="1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  <a:p>
            <a:r>
              <a:rPr lang="ru-RU" sz="1400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обеспечивающие</a:t>
            </a:r>
            <a:endParaRPr lang="en-US" sz="1400" b="1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  <a:p>
            <a:r>
              <a:rPr lang="ru-RU" sz="1400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решение</a:t>
            </a:r>
            <a:endParaRPr lang="en-US" sz="1400" b="1" kern="0" dirty="0">
              <a:solidFill>
                <a:srgbClr val="1F377B"/>
              </a:solidFill>
              <a:latin typeface="Arial "/>
              <a:ea typeface="Verdana" pitchFamily="34" charset="0"/>
              <a:cs typeface="Arial" panose="020B0604020202020204" pitchFamily="34" charset="0"/>
            </a:endParaRPr>
          </a:p>
          <a:p>
            <a:r>
              <a:rPr lang="ru-RU" sz="1400" b="1" kern="0" dirty="0">
                <a:solidFill>
                  <a:srgbClr val="1F377B"/>
                </a:solidFill>
                <a:latin typeface="Arial "/>
                <a:ea typeface="Verdana" pitchFamily="34" charset="0"/>
                <a:cs typeface="Arial" panose="020B0604020202020204" pitchFamily="34" charset="0"/>
              </a:rPr>
              <a:t>данной задачи:</a:t>
            </a:r>
          </a:p>
        </p:txBody>
      </p:sp>
    </p:spTree>
    <p:extLst>
      <p:ext uri="{BB962C8B-B14F-4D97-AF65-F5344CB8AC3E}">
        <p14:creationId xmlns:p14="http://schemas.microsoft.com/office/powerpoint/2010/main" val="41939636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362FA1D-1BD7-45A6-9186-5E10E58E74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4608746"/>
            <a:ext cx="3240360" cy="40995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A2630-663E-41ED-8C1A-B56148D54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478" y="33020"/>
            <a:ext cx="8353043" cy="830997"/>
          </a:xfrm>
        </p:spPr>
        <p:txBody>
          <a:bodyPr/>
          <a:lstStyle/>
          <a:p>
            <a:pPr algn="ctr"/>
            <a:r>
              <a:rPr lang="ru-R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Федеральный закон от 31 июля 2020 г. № 304-ФЗ «О внесении изменений в Федеральный закон «Об образовании в Российской Федерации» по вопросам воспитания обучающихся»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2F9AB5-7EBA-470D-ACD6-1F62438C1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3528" y="987575"/>
            <a:ext cx="8568952" cy="3600986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algn="just"/>
            <a:r>
              <a:rPr lang="ru-RU" sz="1800" b="1" dirty="0">
                <a:solidFill>
                  <a:srgbClr val="020C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</a:t>
            </a:r>
            <a:r>
              <a:rPr lang="ru-RU" sz="1800" b="1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оспитание - деятельность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направленная </a:t>
            </a:r>
            <a:r>
              <a:rPr lang="ru-RU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 развитие личности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создание </a:t>
            </a:r>
            <a:r>
              <a:rPr lang="ru-RU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условий для самоопределения и социализации 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обучающихся </a:t>
            </a:r>
          </a:p>
          <a:p>
            <a:pPr algn="just"/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 основе социокультурных, духовно-нравственных ценностей и принятых в российском обществе правил и норм поведения в интересах человека, семьи, общества и государства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формирование у обучающихся </a:t>
            </a:r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чувства патриотизма, гражданственности, уважения к памяти защитников 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Отечества и подвигам Героев Отечества, </a:t>
            </a:r>
          </a:p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закону и правопорядку, </a:t>
            </a:r>
          </a:p>
          <a:p>
            <a:pPr algn="just"/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человеку труда и старшему поколению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взаимного уважения,</a:t>
            </a:r>
          </a:p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бережного отношения к культурному наследию и традициям </a:t>
            </a:r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многонационального народа 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Российской Федерации, </a:t>
            </a:r>
          </a:p>
          <a:p>
            <a:pPr algn="just"/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природе и окружающей среде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9FF3901-0A7B-4F14-8785-23A445DE4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3928" y="4529498"/>
            <a:ext cx="5942076" cy="5684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78695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A2630-663E-41ED-8C1A-B56148D54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478" y="33020"/>
            <a:ext cx="8353043" cy="830997"/>
          </a:xfrm>
        </p:spPr>
        <p:txBody>
          <a:bodyPr/>
          <a:lstStyle/>
          <a:p>
            <a:pPr algn="ctr"/>
            <a:r>
              <a:rPr lang="ru-R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Федеральный закон от 31 июля 2020 г. № 304-ФЗ «О внесении изменений в Федеральный закон «Об образовании в Российской Федерации» по вопросам воспитания обучающихся»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BA71A3A-1F02-4ED7-B64B-5792E0E44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5478" y="1219316"/>
            <a:ext cx="8497002" cy="2939266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"9) </a:t>
            </a:r>
            <a:r>
              <a:rPr lang="ru-RU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образовательная программа 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 основных характеристик образования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(объем, содержание, планируемые результаты) и организационно-педагогических условий, который представлен </a:t>
            </a:r>
          </a:p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виде </a:t>
            </a:r>
            <a:r>
              <a:rPr lang="ru-RU" sz="1800" b="1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учебного плана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just"/>
            <a:r>
              <a:rPr lang="ru-RU" sz="1800" b="1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календарного учебного графика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рабочих </a:t>
            </a:r>
            <a:r>
              <a:rPr lang="ru-RU" sz="1800" b="1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программ учебных предметов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курсов, дисциплин (модулей), иных компонентов, оценочных и методических материалов, </a:t>
            </a:r>
          </a:p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также в предусмотренных настоящим Федеральным законом случаях </a:t>
            </a:r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виде рабочей программы воспитания, календарного плана воспитательной работы,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форм аттестации;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D9E409A-F1E1-46B4-B370-08960C99D2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4142294"/>
            <a:ext cx="5942076" cy="2057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76C616F-B56C-402A-ADBB-11D13A0A7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608746"/>
            <a:ext cx="3240360" cy="40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93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756ADF8-423A-46CF-959E-3101859605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4608746"/>
            <a:ext cx="3240360" cy="40995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A2630-663E-41ED-8C1A-B56148D54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478" y="33020"/>
            <a:ext cx="8353043" cy="830997"/>
          </a:xfrm>
        </p:spPr>
        <p:txBody>
          <a:bodyPr/>
          <a:lstStyle/>
          <a:p>
            <a:pPr algn="ctr"/>
            <a:r>
              <a:rPr lang="ru-R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Федеральный закон от 31 июля 2020 г. № 304-ФЗ «О внесении изменений в Федеральный закон «Об образовании в Российской Федерации» по вопросам воспитания обучающихся»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C0B5ABF-F69F-468F-8338-E88D5A78BE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520" y="987574"/>
            <a:ext cx="8136904" cy="3493264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"10) </a:t>
            </a:r>
            <a:r>
              <a:rPr lang="ru-RU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примерная основная образовательная программа 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800" b="1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учебно-методическая документация 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(примерный учебный план, примерный календарный учебный график, примерные рабочие программы учебных предметов, курсов, дисциплин (модулей), иных компонентов, а также в предусмотренных настоящим Федеральным законом случаях </a:t>
            </a:r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примерная рабочая программа воспитания, примерный календарный план воспитательной работы), 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определяющая рекомендуемые объем и содержание образования определенного уровня и (или) определенной направленности, планируемые результаты освоения образовательной программы, примерные условия образовательной деятельности, включая примерные расчеты нормативных затрат оказания государственных услуг по реализации образовательной программы;";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86926-F116-4057-8FD0-5D091459A4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792" y="4758211"/>
            <a:ext cx="5942076" cy="20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551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199C455-3CC4-4368-9603-775819DFF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4227934"/>
            <a:ext cx="3240360" cy="40995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A2630-663E-41ED-8C1A-B56148D54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478" y="33020"/>
            <a:ext cx="8353043" cy="830997"/>
          </a:xfrm>
        </p:spPr>
        <p:txBody>
          <a:bodyPr/>
          <a:lstStyle/>
          <a:p>
            <a:pPr algn="ctr"/>
            <a:r>
              <a:rPr lang="ru-R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Федеральный закон от 31 июля 2020 г. № 304-ФЗ «О внесении изменений в Федеральный закон «Об образовании в Российской Федерации» по вопросам воспитания обучающихся»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BA71A3A-1F02-4ED7-B64B-5792E0E44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87624" y="1219316"/>
            <a:ext cx="7341870" cy="2215991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800" b="1" dirty="0">
                <a:solidFill>
                  <a:srgbClr val="020C22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Воспитание обучающихся </a:t>
            </a:r>
            <a:r>
              <a:rPr lang="ru-RU" sz="1800" dirty="0">
                <a:solidFill>
                  <a:srgbClr val="020C22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освоении ими основных образовательных программ в организациях, осуществляющих образовательную деятельность, осуществляется на основе включаемых в образовательную программу </a:t>
            </a:r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рабочей программы воспитания и календарного плана воспитательной работы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разрабатываемых и утверждаемых такими организациями самостоятельно, если иное не установлено настоящим Федеральным законом.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77C25E-83E1-4591-9AE1-4230EC192F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5454" y="4089696"/>
            <a:ext cx="6408712" cy="89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6810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B2CBB36-1C0D-4309-8AA1-F53C503C6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4404027"/>
            <a:ext cx="3240360" cy="40995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A2630-663E-41ED-8C1A-B56148D54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478" y="33020"/>
            <a:ext cx="8353043" cy="830997"/>
          </a:xfrm>
        </p:spPr>
        <p:txBody>
          <a:bodyPr/>
          <a:lstStyle/>
          <a:p>
            <a:pPr algn="ctr"/>
            <a:r>
              <a:rPr lang="ru-R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Федеральный закон от 31 июля 2020 г. № 304-ФЗ «О внесении изменений в Федеральный закон «Об образовании в Российской Федерации» по вопросам воспитания обучающихся»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BA71A3A-1F02-4ED7-B64B-5792E0E44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5478" y="987574"/>
            <a:ext cx="8134016" cy="3323987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Воспитание обучающихся при освоении ими основных общеобразовательных программ,</a:t>
            </a:r>
            <a:r>
              <a:rPr lang="ru-RU" sz="1800" i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образовательных программ среднего профессионального образования, образовательных программ высшего образования (программ бакалавриата и программ специалитета) в организациях, осуществляющих образовательную деятельность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осуществляется на основе включаемых в такие образовательные программы </a:t>
            </a:r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рабочей программы воспитания и календарного плана воспитательной работы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разрабатываемых и утверждаемых с учетом включенных в примерные образовательные программы, указанные в части 91 статьи 12 настоящего Федерального закона, примерных рабочих программ воспитания и примерных календарных планов воспитательной работы.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77C25E-83E1-4591-9AE1-4230EC192F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4236882"/>
            <a:ext cx="7200800" cy="89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458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A2630-663E-41ED-8C1A-B56148D54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478" y="33020"/>
            <a:ext cx="8353043" cy="830997"/>
          </a:xfrm>
        </p:spPr>
        <p:txBody>
          <a:bodyPr/>
          <a:lstStyle/>
          <a:p>
            <a:pPr algn="ctr"/>
            <a:r>
              <a:rPr lang="ru-RU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Федеральный закон от 31 июля 2020 г. № 304-ФЗ «О внесении изменений в Федеральный закон «Об образовании в Российской Федерации» по вопросам воспитания обучающихся»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BA71A3A-1F02-4ED7-B64B-5792E0E44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87624" y="1219316"/>
            <a:ext cx="7341870" cy="249299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разработке рабочих программ воспитания 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календарных планов воспитательной работы </a:t>
            </a:r>
            <a:r>
              <a:rPr lang="ru-RU" sz="1800" b="1" dirty="0">
                <a:solidFill>
                  <a:srgbClr val="020C22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имеют право принимать участие 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указанные в части 6 статьи 26 настоящего Федерального закона </a:t>
            </a:r>
            <a:r>
              <a:rPr lang="ru-RU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советы обучающихся, советы родителей, представительные органы обучающихся</a:t>
            </a:r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(при их наличии).";</a:t>
            </a:r>
          </a:p>
          <a:p>
            <a:pPr algn="just"/>
            <a:endParaRPr lang="ru-RU" sz="1800" dirty="0">
              <a:solidFill>
                <a:srgbClr val="020C22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0" dirty="0">
                <a:solidFill>
                  <a:srgbClr val="020C2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часть 3 статьи 30 после слов "образовательной организации," дополнить словами "включая рабочую программу воспитания и календарный план воспитательной работы,".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77C25E-83E1-4591-9AE1-4230EC192F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728" y="3924184"/>
            <a:ext cx="5942076" cy="8915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C5CAA1B-CC54-4894-9891-7A0132DE0F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4608746"/>
            <a:ext cx="3240360" cy="40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89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>
            <a:extLst>
              <a:ext uri="{FF2B5EF4-FFF2-40B4-BE49-F238E27FC236}">
                <a16:creationId xmlns:a16="http://schemas.microsoft.com/office/drawing/2014/main" id="{342C401F-E869-47D2-B7CC-4C545B8E76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0222" y="872489"/>
            <a:ext cx="7341870" cy="2939266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sz="18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2020 году внесены изменения </a:t>
            </a:r>
            <a:r>
              <a:rPr lang="ru-RU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Закон «Об образовании в РФ», </a:t>
            </a:r>
            <a:r>
              <a:rPr lang="ru-RU" sz="1800" b="1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усилена его воспитательная составляющая</a:t>
            </a:r>
            <a:r>
              <a:rPr lang="ru-RU" sz="18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endParaRPr lang="ru-RU" sz="1800" dirty="0">
              <a:solidFill>
                <a:srgbClr val="333333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18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Образовательным организациям всей страны предстоит привести свои программы воспитания в соответствие с новыми требованиями. </a:t>
            </a:r>
          </a:p>
          <a:p>
            <a:endParaRPr lang="ru-RU" sz="1800" dirty="0">
              <a:solidFill>
                <a:srgbClr val="333333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18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каждой школе должна быть разработана рабочая программа воспитания на основе Примерной программы, утвержденной Министерством Просвещения.</a:t>
            </a:r>
            <a:endParaRPr lang="ru-RU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294A4620-BDAA-4932-920B-BEF5AC829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339502"/>
            <a:ext cx="8353425" cy="750887"/>
          </a:xfrm>
        </p:spPr>
        <p:txBody>
          <a:bodyPr/>
          <a:lstStyle/>
          <a:p>
            <a:r>
              <a:rPr lang="ru-RU" b="1" dirty="0"/>
              <a:t>ПРИМЕРНАЯ ПРОГРАММА ВОСПИТАНИЯ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36421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B9D4F20B-40E3-42BE-A31F-307FF1B112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0222" y="872489"/>
            <a:ext cx="7341870" cy="2108269"/>
          </a:xfrm>
        </p:spPr>
        <p:txBody>
          <a:bodyPr/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Примерная программа воспитания была разработана в 2019 году </a:t>
            </a:r>
            <a:r>
              <a:rPr lang="ru-RU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сотрудниками Института стратегии развития образования РАО </a:t>
            </a:r>
            <a:r>
              <a:rPr lang="ru-R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рамках государственного задания. </a:t>
            </a:r>
          </a:p>
          <a:p>
            <a:endParaRPr lang="ru-RU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Она призвана </a:t>
            </a:r>
            <a:r>
              <a:rPr lang="ru-RU" sz="18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помочь педагогам </a:t>
            </a:r>
            <a:r>
              <a:rPr lang="ru-R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страны выявить и реализовать воспитательный потенциал образовательного процесса в целях решения задач </a:t>
            </a:r>
            <a:r>
              <a:rPr lang="ru-R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Указа Президента РФ от 7 мая 2018 г.</a:t>
            </a: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73AED380-A07D-4A45-AB6A-7BA4B1C44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68" y="339502"/>
            <a:ext cx="8353425" cy="750887"/>
          </a:xfrm>
        </p:spPr>
        <p:txBody>
          <a:bodyPr/>
          <a:lstStyle/>
          <a:p>
            <a:r>
              <a:rPr lang="ru-RU" b="1" dirty="0"/>
              <a:t>ПРИМЕРНАЯ ПРОГРАММА ВОСПИТАНИЯ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04158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B04C7F-1020-4BBF-A4D8-362B5183E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478" y="271357"/>
            <a:ext cx="8353043" cy="553998"/>
          </a:xfrm>
        </p:spPr>
        <p:txBody>
          <a:bodyPr/>
          <a:lstStyle/>
          <a:p>
            <a:r>
              <a:rPr lang="ru-RU" b="1" dirty="0"/>
              <a:t>ПРИМЕРНАЯ ПРОГРАММА ВОСПИТАНИЯ</a:t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6A95A03-1F32-49D5-944D-7AB104F79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552" y="771550"/>
            <a:ext cx="7773918" cy="3600400"/>
          </a:xfrm>
        </p:spPr>
        <p:txBody>
          <a:bodyPr/>
          <a:lstStyle/>
          <a:p>
            <a:pPr algn="l"/>
            <a:r>
              <a:rPr lang="ru-RU" sz="1800" b="1" kern="1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В центре</a:t>
            </a:r>
            <a:r>
              <a:rPr lang="ru-RU" sz="1800" kern="1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 примерной программы воспитания 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 соответствии с ФГОС общего образования находится </a:t>
            </a:r>
            <a:r>
              <a:rPr lang="ru-RU" sz="1800" b="1" kern="10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личностное развитие </a:t>
            </a:r>
            <a:r>
              <a:rPr lang="ru-RU" sz="1800" b="1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обучающихся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RU" sz="1800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формирование у них системных знаний о различных аспектах развития России и мира.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algn="l"/>
            <a:endParaRPr lang="ru-RU" sz="1800" kern="1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l"/>
            <a:r>
              <a:rPr lang="ru-RU" sz="1800" b="1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Одним из результатов</a:t>
            </a:r>
            <a:r>
              <a:rPr lang="ru-RU" sz="1800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реализации программы станет приобщение обучающихся к российским традиционным духовным ценностям, правилам и нормам поведения в российском обществе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</a:p>
          <a:p>
            <a:pPr algn="l"/>
            <a:endParaRPr lang="ru-RU" sz="1800" kern="1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l"/>
            <a:r>
              <a:rPr lang="ru-RU" sz="1800" kern="1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Программа призвана обеспечить достижение обучающимися личностных результатов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34101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B04C7F-1020-4BBF-A4D8-362B5183E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478" y="271357"/>
            <a:ext cx="8353043" cy="553998"/>
          </a:xfrm>
        </p:spPr>
        <p:txBody>
          <a:bodyPr/>
          <a:lstStyle/>
          <a:p>
            <a:r>
              <a:rPr lang="ru-RU" b="1" dirty="0"/>
              <a:t>ПРИМЕРНАЯ ПРОГРАММА ВОСПИТАНИЯ</a:t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6A95A03-1F32-49D5-944D-7AB104F79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01064" y="835948"/>
            <a:ext cx="7341870" cy="3917996"/>
          </a:xfrm>
        </p:spPr>
        <p:txBody>
          <a:bodyPr/>
          <a:lstStyle/>
          <a:p>
            <a:pPr indent="450215" algn="l" latinLnBrk="0">
              <a:lnSpc>
                <a:spcPct val="140000"/>
              </a:lnSpc>
              <a:tabLst>
                <a:tab pos="540385" algn="l"/>
              </a:tabLst>
            </a:pPr>
            <a:r>
              <a:rPr lang="ru-RU" sz="1800" b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Примерная программа воспитания </a:t>
            </a:r>
            <a:r>
              <a:rPr lang="ru-RU" sz="18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– это не перечень обязательных для школы мероприятий, а </a:t>
            </a:r>
            <a:r>
              <a:rPr lang="ru-RU" sz="1800" b="1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описание системы возможных форм и методов работы </a:t>
            </a:r>
            <a:r>
              <a:rPr lang="ru-RU" sz="18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 обучающимися.</a:t>
            </a:r>
            <a:endParaRPr lang="ru-RU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 latinLnBrk="0">
              <a:lnSpc>
                <a:spcPct val="140000"/>
              </a:lnSpc>
              <a:tabLst>
                <a:tab pos="540385" algn="l"/>
              </a:tabLst>
            </a:pPr>
            <a:r>
              <a:rPr lang="ru-RU" sz="1800" kern="1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На основе примерной программы </a:t>
            </a:r>
            <a:r>
              <a:rPr lang="ru-RU" sz="18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воспитания образовательные организации разрабатывают </a:t>
            </a:r>
            <a:r>
              <a:rPr lang="ru-RU" sz="1800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свои </a:t>
            </a:r>
            <a:r>
              <a:rPr lang="ru-RU" sz="1800" kern="10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рабочие программы </a:t>
            </a:r>
            <a:r>
              <a:rPr lang="ru-RU" sz="1800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воспитания</a:t>
            </a:r>
          </a:p>
          <a:p>
            <a:pPr indent="450215" algn="just" latinLnBrk="0">
              <a:lnSpc>
                <a:spcPct val="140000"/>
              </a:lnSpc>
              <a:tabLst>
                <a:tab pos="540385" algn="l"/>
              </a:tabLst>
            </a:pPr>
            <a:r>
              <a:rPr lang="ru-RU" sz="18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Примерную программу необходимо воспринимать как </a:t>
            </a:r>
            <a:r>
              <a:rPr lang="ru-RU" sz="1800" b="1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конструктор </a:t>
            </a:r>
            <a:r>
              <a:rPr lang="ru-RU" sz="18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для создания рабочей программы воспитания. </a:t>
            </a:r>
          </a:p>
          <a:p>
            <a:pPr indent="450215" algn="just" latinLnBrk="0">
              <a:lnSpc>
                <a:spcPct val="140000"/>
              </a:lnSpc>
              <a:tabLst>
                <a:tab pos="540385" algn="l"/>
              </a:tabLst>
            </a:pPr>
            <a:r>
              <a:rPr lang="ru-RU" sz="12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Он позволяет каждой образовательной организации, взяв за основу содержание основных ее разделов, </a:t>
            </a:r>
            <a:r>
              <a:rPr lang="ru-RU" sz="1200" b="1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корректировать</a:t>
            </a:r>
            <a:r>
              <a:rPr lang="ru-RU" sz="12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их там, где это необходимо: </a:t>
            </a:r>
            <a:r>
              <a:rPr lang="ru-RU" sz="1200" b="1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добавлять</a:t>
            </a:r>
            <a:r>
              <a:rPr lang="ru-RU" sz="12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2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нужные или </a:t>
            </a:r>
            <a:r>
              <a:rPr lang="ru-RU" sz="1200" b="1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удалять</a:t>
            </a:r>
            <a:r>
              <a:rPr lang="ru-RU" sz="12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2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неактуальные </a:t>
            </a:r>
            <a:r>
              <a:rPr lang="ru-RU" sz="1200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материалы</a:t>
            </a:r>
            <a:r>
              <a:rPr lang="ru-RU" sz="12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приводя тем самым свою программу в соответствие с реальной деятельностью, которую школа будет осуществлять в сфере воспитания.</a:t>
            </a:r>
            <a:endParaRPr lang="ru-RU" sz="12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52846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69189" y="156975"/>
            <a:ext cx="7300918" cy="387191"/>
          </a:xfrm>
          <a:custGeom>
            <a:avLst/>
            <a:gdLst/>
            <a:ahLst/>
            <a:cxnLst/>
            <a:rect l="l" t="t" r="r" b="b"/>
            <a:pathLst>
              <a:path w="8229600" h="516255">
                <a:moveTo>
                  <a:pt x="8229600" y="0"/>
                </a:moveTo>
                <a:lnTo>
                  <a:pt x="0" y="0"/>
                </a:lnTo>
                <a:lnTo>
                  <a:pt x="0" y="516089"/>
                </a:lnTo>
                <a:lnTo>
                  <a:pt x="8229600" y="516089"/>
                </a:lnTo>
                <a:lnTo>
                  <a:pt x="8229600" y="0"/>
                </a:lnTo>
                <a:close/>
              </a:path>
            </a:pathLst>
          </a:custGeom>
          <a:solidFill>
            <a:srgbClr val="F1DCDB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460688" y="98641"/>
            <a:ext cx="6060282" cy="297678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spcBef>
                <a:spcPts val="71"/>
              </a:spcBef>
            </a:pPr>
            <a:r>
              <a:rPr sz="1875" b="1" spc="-8" dirty="0"/>
              <a:t>Структура</a:t>
            </a:r>
            <a:r>
              <a:rPr sz="1875" b="1" spc="11" dirty="0"/>
              <a:t> </a:t>
            </a:r>
            <a:r>
              <a:rPr sz="1875" b="1" spc="-4" dirty="0" err="1">
                <a:highlight>
                  <a:srgbClr val="FFFF00"/>
                </a:highlight>
              </a:rPr>
              <a:t>рабочей</a:t>
            </a:r>
            <a:r>
              <a:rPr sz="1875" b="1" dirty="0"/>
              <a:t> </a:t>
            </a:r>
            <a:r>
              <a:rPr sz="1875" b="1" spc="-8" dirty="0" err="1"/>
              <a:t>программы</a:t>
            </a:r>
            <a:r>
              <a:rPr lang="ru-RU" sz="1875" b="1" spc="-8" dirty="0"/>
              <a:t> воспитания</a:t>
            </a:r>
            <a:endParaRPr sz="1875" b="1" dirty="0"/>
          </a:p>
        </p:txBody>
      </p:sp>
      <p:sp>
        <p:nvSpPr>
          <p:cNvPr id="9" name="object 9"/>
          <p:cNvSpPr/>
          <p:nvPr/>
        </p:nvSpPr>
        <p:spPr>
          <a:xfrm>
            <a:off x="1795253" y="1935855"/>
            <a:ext cx="6013609" cy="381000"/>
          </a:xfrm>
          <a:custGeom>
            <a:avLst/>
            <a:gdLst/>
            <a:ahLst/>
            <a:cxnLst/>
            <a:rect l="l" t="t" r="r" b="b"/>
            <a:pathLst>
              <a:path w="8018145" h="508000">
                <a:moveTo>
                  <a:pt x="0" y="254000"/>
                </a:moveTo>
                <a:lnTo>
                  <a:pt x="4092" y="208328"/>
                </a:lnTo>
                <a:lnTo>
                  <a:pt x="15891" y="165349"/>
                </a:lnTo>
                <a:lnTo>
                  <a:pt x="34680" y="125777"/>
                </a:lnTo>
                <a:lnTo>
                  <a:pt x="59740" y="90328"/>
                </a:lnTo>
                <a:lnTo>
                  <a:pt x="90354" y="59719"/>
                </a:lnTo>
                <a:lnTo>
                  <a:pt x="125805" y="34666"/>
                </a:lnTo>
                <a:lnTo>
                  <a:pt x="165374" y="15884"/>
                </a:lnTo>
                <a:lnTo>
                  <a:pt x="208345" y="4090"/>
                </a:lnTo>
                <a:lnTo>
                  <a:pt x="254000" y="0"/>
                </a:lnTo>
                <a:lnTo>
                  <a:pt x="7763662" y="0"/>
                </a:lnTo>
                <a:lnTo>
                  <a:pt x="7809300" y="4090"/>
                </a:lnTo>
                <a:lnTo>
                  <a:pt x="7852262" y="15884"/>
                </a:lnTo>
                <a:lnTo>
                  <a:pt x="7891828" y="34666"/>
                </a:lnTo>
                <a:lnTo>
                  <a:pt x="7927281" y="59719"/>
                </a:lnTo>
                <a:lnTo>
                  <a:pt x="7957900" y="90328"/>
                </a:lnTo>
                <a:lnTo>
                  <a:pt x="7982967" y="125777"/>
                </a:lnTo>
                <a:lnTo>
                  <a:pt x="8001763" y="165349"/>
                </a:lnTo>
                <a:lnTo>
                  <a:pt x="8013567" y="208328"/>
                </a:lnTo>
                <a:lnTo>
                  <a:pt x="8017662" y="254000"/>
                </a:lnTo>
                <a:lnTo>
                  <a:pt x="8013567" y="299671"/>
                </a:lnTo>
                <a:lnTo>
                  <a:pt x="8001763" y="342650"/>
                </a:lnTo>
                <a:lnTo>
                  <a:pt x="7982967" y="382222"/>
                </a:lnTo>
                <a:lnTo>
                  <a:pt x="7957900" y="417671"/>
                </a:lnTo>
                <a:lnTo>
                  <a:pt x="7927281" y="448280"/>
                </a:lnTo>
                <a:lnTo>
                  <a:pt x="7891828" y="473333"/>
                </a:lnTo>
                <a:lnTo>
                  <a:pt x="7852262" y="492115"/>
                </a:lnTo>
                <a:lnTo>
                  <a:pt x="7809300" y="503909"/>
                </a:lnTo>
                <a:lnTo>
                  <a:pt x="7763662" y="508000"/>
                </a:lnTo>
                <a:lnTo>
                  <a:pt x="254000" y="508000"/>
                </a:lnTo>
                <a:lnTo>
                  <a:pt x="208345" y="503909"/>
                </a:lnTo>
                <a:lnTo>
                  <a:pt x="165374" y="492115"/>
                </a:lnTo>
                <a:lnTo>
                  <a:pt x="125805" y="473333"/>
                </a:lnTo>
                <a:lnTo>
                  <a:pt x="90354" y="448280"/>
                </a:lnTo>
                <a:lnTo>
                  <a:pt x="59740" y="417671"/>
                </a:lnTo>
                <a:lnTo>
                  <a:pt x="34680" y="382222"/>
                </a:lnTo>
                <a:lnTo>
                  <a:pt x="15891" y="342650"/>
                </a:lnTo>
                <a:lnTo>
                  <a:pt x="4092" y="299671"/>
                </a:lnTo>
                <a:lnTo>
                  <a:pt x="0" y="254000"/>
                </a:lnTo>
                <a:close/>
              </a:path>
            </a:pathLst>
          </a:custGeom>
          <a:ln w="28575">
            <a:solidFill>
              <a:srgbClr val="EDEBE0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0" name="object 10"/>
          <p:cNvSpPr txBox="1"/>
          <p:nvPr/>
        </p:nvSpPr>
        <p:spPr>
          <a:xfrm>
            <a:off x="1936485" y="1978157"/>
            <a:ext cx="5186838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b="1" spc="-4" dirty="0">
                <a:latin typeface="Calibri"/>
                <a:cs typeface="Calibri"/>
              </a:rPr>
              <a:t>Основные</a:t>
            </a:r>
            <a:r>
              <a:rPr sz="1500" b="1" spc="-19" dirty="0">
                <a:latin typeface="Calibri"/>
                <a:cs typeface="Calibri"/>
              </a:rPr>
              <a:t> </a:t>
            </a:r>
            <a:r>
              <a:rPr sz="1500" b="1" spc="-4" dirty="0">
                <a:latin typeface="Calibri"/>
                <a:cs typeface="Calibri"/>
              </a:rPr>
              <a:t>направления</a:t>
            </a:r>
            <a:r>
              <a:rPr sz="1500" b="1" spc="-15" dirty="0">
                <a:latin typeface="Calibri"/>
                <a:cs typeface="Calibri"/>
              </a:rPr>
              <a:t> </a:t>
            </a:r>
            <a:r>
              <a:rPr sz="1500" b="1" spc="-4" dirty="0">
                <a:latin typeface="Calibri"/>
                <a:cs typeface="Calibri"/>
              </a:rPr>
              <a:t>самоанализа</a:t>
            </a:r>
            <a:r>
              <a:rPr sz="1500" b="1" spc="-19" dirty="0">
                <a:latin typeface="Calibri"/>
                <a:cs typeface="Calibri"/>
              </a:rPr>
              <a:t> </a:t>
            </a:r>
            <a:r>
              <a:rPr sz="1500" b="1" spc="-4" dirty="0">
                <a:latin typeface="Calibri"/>
                <a:cs typeface="Calibri"/>
              </a:rPr>
              <a:t>воспитательной</a:t>
            </a:r>
            <a:r>
              <a:rPr sz="1500" b="1" spc="338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работы</a:t>
            </a:r>
            <a:endParaRPr sz="1500" dirty="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924116" y="1334453"/>
            <a:ext cx="5915501" cy="381000"/>
          </a:xfrm>
          <a:custGeom>
            <a:avLst/>
            <a:gdLst/>
            <a:ahLst/>
            <a:cxnLst/>
            <a:rect l="l" t="t" r="r" b="b"/>
            <a:pathLst>
              <a:path w="7887334" h="508000">
                <a:moveTo>
                  <a:pt x="0" y="254000"/>
                </a:moveTo>
                <a:lnTo>
                  <a:pt x="4092" y="208362"/>
                </a:lnTo>
                <a:lnTo>
                  <a:pt x="15890" y="165400"/>
                </a:lnTo>
                <a:lnTo>
                  <a:pt x="34678" y="125833"/>
                </a:lnTo>
                <a:lnTo>
                  <a:pt x="59739" y="90380"/>
                </a:lnTo>
                <a:lnTo>
                  <a:pt x="90355" y="59761"/>
                </a:lnTo>
                <a:lnTo>
                  <a:pt x="125810" y="34694"/>
                </a:lnTo>
                <a:lnTo>
                  <a:pt x="165387" y="15899"/>
                </a:lnTo>
                <a:lnTo>
                  <a:pt x="208368" y="4094"/>
                </a:lnTo>
                <a:lnTo>
                  <a:pt x="254038" y="0"/>
                </a:lnTo>
                <a:lnTo>
                  <a:pt x="7632992" y="0"/>
                </a:lnTo>
                <a:lnTo>
                  <a:pt x="7678663" y="4094"/>
                </a:lnTo>
                <a:lnTo>
                  <a:pt x="7721642" y="15899"/>
                </a:lnTo>
                <a:lnTo>
                  <a:pt x="7761215" y="34694"/>
                </a:lnTo>
                <a:lnTo>
                  <a:pt x="7796663" y="59761"/>
                </a:lnTo>
                <a:lnTo>
                  <a:pt x="7827272" y="90380"/>
                </a:lnTo>
                <a:lnTo>
                  <a:pt x="7852325" y="125833"/>
                </a:lnTo>
                <a:lnTo>
                  <a:pt x="7871107" y="165400"/>
                </a:lnTo>
                <a:lnTo>
                  <a:pt x="7882901" y="208362"/>
                </a:lnTo>
                <a:lnTo>
                  <a:pt x="7886992" y="254000"/>
                </a:lnTo>
                <a:lnTo>
                  <a:pt x="7882901" y="299671"/>
                </a:lnTo>
                <a:lnTo>
                  <a:pt x="7871107" y="342650"/>
                </a:lnTo>
                <a:lnTo>
                  <a:pt x="7852325" y="382222"/>
                </a:lnTo>
                <a:lnTo>
                  <a:pt x="7827272" y="417671"/>
                </a:lnTo>
                <a:lnTo>
                  <a:pt x="7796663" y="448280"/>
                </a:lnTo>
                <a:lnTo>
                  <a:pt x="7761215" y="473333"/>
                </a:lnTo>
                <a:lnTo>
                  <a:pt x="7721642" y="492115"/>
                </a:lnTo>
                <a:lnTo>
                  <a:pt x="7678663" y="503909"/>
                </a:lnTo>
                <a:lnTo>
                  <a:pt x="7632992" y="508000"/>
                </a:lnTo>
                <a:lnTo>
                  <a:pt x="254038" y="508000"/>
                </a:lnTo>
                <a:lnTo>
                  <a:pt x="208368" y="503909"/>
                </a:lnTo>
                <a:lnTo>
                  <a:pt x="165387" y="492115"/>
                </a:lnTo>
                <a:lnTo>
                  <a:pt x="125810" y="473333"/>
                </a:lnTo>
                <a:lnTo>
                  <a:pt x="90355" y="448280"/>
                </a:lnTo>
                <a:lnTo>
                  <a:pt x="59739" y="417671"/>
                </a:lnTo>
                <a:lnTo>
                  <a:pt x="34678" y="382222"/>
                </a:lnTo>
                <a:lnTo>
                  <a:pt x="15890" y="342650"/>
                </a:lnTo>
                <a:lnTo>
                  <a:pt x="4092" y="299671"/>
                </a:lnTo>
                <a:lnTo>
                  <a:pt x="0" y="254000"/>
                </a:lnTo>
                <a:close/>
              </a:path>
            </a:pathLst>
          </a:custGeom>
          <a:ln w="28575">
            <a:solidFill>
              <a:srgbClr val="EDEBE0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2" name="object 12"/>
          <p:cNvSpPr txBox="1"/>
          <p:nvPr/>
        </p:nvSpPr>
        <p:spPr>
          <a:xfrm>
            <a:off x="2039188" y="1389031"/>
            <a:ext cx="3560921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b="1" dirty="0">
                <a:latin typeface="Calibri"/>
                <a:cs typeface="Calibri"/>
              </a:rPr>
              <a:t>Виды,</a:t>
            </a:r>
            <a:r>
              <a:rPr sz="1500" b="1" spc="-15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формы</a:t>
            </a:r>
            <a:r>
              <a:rPr sz="1500" b="1" spc="-19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и</a:t>
            </a:r>
            <a:r>
              <a:rPr sz="1500" b="1" spc="-8" dirty="0">
                <a:latin typeface="Calibri"/>
                <a:cs typeface="Calibri"/>
              </a:rPr>
              <a:t> </a:t>
            </a:r>
            <a:r>
              <a:rPr sz="1500" b="1" spc="-11" dirty="0">
                <a:latin typeface="Calibri"/>
                <a:cs typeface="Calibri"/>
              </a:rPr>
              <a:t>содержание</a:t>
            </a:r>
            <a:r>
              <a:rPr sz="1500" b="1" spc="-4" dirty="0">
                <a:latin typeface="Calibri"/>
                <a:cs typeface="Calibri"/>
              </a:rPr>
              <a:t> </a:t>
            </a:r>
            <a:r>
              <a:rPr sz="1500" b="1" spc="-8" dirty="0">
                <a:latin typeface="Calibri"/>
                <a:cs typeface="Calibri"/>
              </a:rPr>
              <a:t>деятельности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925574" y="960501"/>
            <a:ext cx="5920740" cy="307657"/>
          </a:xfrm>
          <a:custGeom>
            <a:avLst/>
            <a:gdLst/>
            <a:ahLst/>
            <a:cxnLst/>
            <a:rect l="l" t="t" r="r" b="b"/>
            <a:pathLst>
              <a:path w="7894320" h="410210">
                <a:moveTo>
                  <a:pt x="0" y="205105"/>
                </a:moveTo>
                <a:lnTo>
                  <a:pt x="5416" y="158073"/>
                </a:lnTo>
                <a:lnTo>
                  <a:pt x="20844" y="114901"/>
                </a:lnTo>
                <a:lnTo>
                  <a:pt x="45053" y="76819"/>
                </a:lnTo>
                <a:lnTo>
                  <a:pt x="76811" y="45056"/>
                </a:lnTo>
                <a:lnTo>
                  <a:pt x="114887" y="20845"/>
                </a:lnTo>
                <a:lnTo>
                  <a:pt x="158049" y="5416"/>
                </a:lnTo>
                <a:lnTo>
                  <a:pt x="205066" y="0"/>
                </a:lnTo>
                <a:lnTo>
                  <a:pt x="7689088" y="0"/>
                </a:lnTo>
                <a:lnTo>
                  <a:pt x="7736119" y="5416"/>
                </a:lnTo>
                <a:lnTo>
                  <a:pt x="7779291" y="20845"/>
                </a:lnTo>
                <a:lnTo>
                  <a:pt x="7817373" y="45056"/>
                </a:lnTo>
                <a:lnTo>
                  <a:pt x="7849136" y="76819"/>
                </a:lnTo>
                <a:lnTo>
                  <a:pt x="7873347" y="114901"/>
                </a:lnTo>
                <a:lnTo>
                  <a:pt x="7888776" y="158073"/>
                </a:lnTo>
                <a:lnTo>
                  <a:pt x="7894193" y="205105"/>
                </a:lnTo>
                <a:lnTo>
                  <a:pt x="7888776" y="252136"/>
                </a:lnTo>
                <a:lnTo>
                  <a:pt x="7873347" y="295308"/>
                </a:lnTo>
                <a:lnTo>
                  <a:pt x="7849136" y="333390"/>
                </a:lnTo>
                <a:lnTo>
                  <a:pt x="7817373" y="365153"/>
                </a:lnTo>
                <a:lnTo>
                  <a:pt x="7779291" y="389364"/>
                </a:lnTo>
                <a:lnTo>
                  <a:pt x="7736119" y="404793"/>
                </a:lnTo>
                <a:lnTo>
                  <a:pt x="7689088" y="410210"/>
                </a:lnTo>
                <a:lnTo>
                  <a:pt x="205066" y="410210"/>
                </a:lnTo>
                <a:lnTo>
                  <a:pt x="158049" y="404793"/>
                </a:lnTo>
                <a:lnTo>
                  <a:pt x="114887" y="389364"/>
                </a:lnTo>
                <a:lnTo>
                  <a:pt x="76811" y="365153"/>
                </a:lnTo>
                <a:lnTo>
                  <a:pt x="45053" y="333390"/>
                </a:lnTo>
                <a:lnTo>
                  <a:pt x="20844" y="295308"/>
                </a:lnTo>
                <a:lnTo>
                  <a:pt x="5416" y="252136"/>
                </a:lnTo>
                <a:lnTo>
                  <a:pt x="0" y="205105"/>
                </a:lnTo>
                <a:close/>
              </a:path>
            </a:pathLst>
          </a:custGeom>
          <a:ln w="28575">
            <a:solidFill>
              <a:srgbClr val="EDEBE0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4" name="object 14"/>
          <p:cNvSpPr txBox="1"/>
          <p:nvPr/>
        </p:nvSpPr>
        <p:spPr>
          <a:xfrm>
            <a:off x="2029815" y="990790"/>
            <a:ext cx="2210753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b="1" spc="-11" dirty="0">
                <a:latin typeface="Calibri"/>
                <a:cs typeface="Calibri"/>
              </a:rPr>
              <a:t>Цель</a:t>
            </a:r>
            <a:r>
              <a:rPr sz="1500" b="1" spc="49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и</a:t>
            </a:r>
            <a:r>
              <a:rPr sz="1500" b="1" spc="-11" dirty="0">
                <a:latin typeface="Calibri"/>
                <a:cs typeface="Calibri"/>
              </a:rPr>
              <a:t> </a:t>
            </a:r>
            <a:r>
              <a:rPr sz="1500" b="1" spc="-4" dirty="0">
                <a:latin typeface="Calibri"/>
                <a:cs typeface="Calibri"/>
              </a:rPr>
              <a:t>задачи</a:t>
            </a:r>
            <a:r>
              <a:rPr sz="1500" b="1" spc="-15" dirty="0">
                <a:latin typeface="Calibri"/>
                <a:cs typeface="Calibri"/>
              </a:rPr>
              <a:t> </a:t>
            </a:r>
            <a:r>
              <a:rPr sz="1500" b="1" spc="-4" dirty="0">
                <a:latin typeface="Calibri"/>
                <a:cs typeface="Calibri"/>
              </a:rPr>
              <a:t>воспитания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925574" y="520731"/>
            <a:ext cx="5950268" cy="381000"/>
          </a:xfrm>
          <a:custGeom>
            <a:avLst/>
            <a:gdLst/>
            <a:ahLst/>
            <a:cxnLst/>
            <a:rect l="l" t="t" r="r" b="b"/>
            <a:pathLst>
              <a:path w="7933690" h="508000">
                <a:moveTo>
                  <a:pt x="0" y="254000"/>
                </a:moveTo>
                <a:lnTo>
                  <a:pt x="4092" y="208328"/>
                </a:lnTo>
                <a:lnTo>
                  <a:pt x="15891" y="165349"/>
                </a:lnTo>
                <a:lnTo>
                  <a:pt x="34680" y="125777"/>
                </a:lnTo>
                <a:lnTo>
                  <a:pt x="59740" y="90328"/>
                </a:lnTo>
                <a:lnTo>
                  <a:pt x="90354" y="59719"/>
                </a:lnTo>
                <a:lnTo>
                  <a:pt x="125805" y="34666"/>
                </a:lnTo>
                <a:lnTo>
                  <a:pt x="165374" y="15884"/>
                </a:lnTo>
                <a:lnTo>
                  <a:pt x="208345" y="4090"/>
                </a:lnTo>
                <a:lnTo>
                  <a:pt x="254000" y="0"/>
                </a:lnTo>
                <a:lnTo>
                  <a:pt x="7679690" y="0"/>
                </a:lnTo>
                <a:lnTo>
                  <a:pt x="7725361" y="4090"/>
                </a:lnTo>
                <a:lnTo>
                  <a:pt x="7768340" y="15884"/>
                </a:lnTo>
                <a:lnTo>
                  <a:pt x="7807912" y="34666"/>
                </a:lnTo>
                <a:lnTo>
                  <a:pt x="7843361" y="59719"/>
                </a:lnTo>
                <a:lnTo>
                  <a:pt x="7873970" y="90328"/>
                </a:lnTo>
                <a:lnTo>
                  <a:pt x="7899023" y="125777"/>
                </a:lnTo>
                <a:lnTo>
                  <a:pt x="7917805" y="165349"/>
                </a:lnTo>
                <a:lnTo>
                  <a:pt x="7929599" y="208328"/>
                </a:lnTo>
                <a:lnTo>
                  <a:pt x="7933690" y="254000"/>
                </a:lnTo>
                <a:lnTo>
                  <a:pt x="7929599" y="299671"/>
                </a:lnTo>
                <a:lnTo>
                  <a:pt x="7917805" y="342650"/>
                </a:lnTo>
                <a:lnTo>
                  <a:pt x="7899023" y="382222"/>
                </a:lnTo>
                <a:lnTo>
                  <a:pt x="7873970" y="417671"/>
                </a:lnTo>
                <a:lnTo>
                  <a:pt x="7843361" y="448280"/>
                </a:lnTo>
                <a:lnTo>
                  <a:pt x="7807912" y="473333"/>
                </a:lnTo>
                <a:lnTo>
                  <a:pt x="7768340" y="492115"/>
                </a:lnTo>
                <a:lnTo>
                  <a:pt x="7725361" y="503909"/>
                </a:lnTo>
                <a:lnTo>
                  <a:pt x="7679690" y="508000"/>
                </a:lnTo>
                <a:lnTo>
                  <a:pt x="254000" y="508000"/>
                </a:lnTo>
                <a:lnTo>
                  <a:pt x="208345" y="503909"/>
                </a:lnTo>
                <a:lnTo>
                  <a:pt x="165374" y="492115"/>
                </a:lnTo>
                <a:lnTo>
                  <a:pt x="125805" y="473333"/>
                </a:lnTo>
                <a:lnTo>
                  <a:pt x="90354" y="448280"/>
                </a:lnTo>
                <a:lnTo>
                  <a:pt x="59740" y="417671"/>
                </a:lnTo>
                <a:lnTo>
                  <a:pt x="34680" y="382222"/>
                </a:lnTo>
                <a:lnTo>
                  <a:pt x="15891" y="342650"/>
                </a:lnTo>
                <a:lnTo>
                  <a:pt x="4092" y="299671"/>
                </a:lnTo>
                <a:lnTo>
                  <a:pt x="0" y="254000"/>
                </a:lnTo>
                <a:close/>
              </a:path>
            </a:pathLst>
          </a:custGeom>
          <a:ln w="28575">
            <a:solidFill>
              <a:srgbClr val="EDEBE0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16" name="object 16"/>
          <p:cNvSpPr txBox="1"/>
          <p:nvPr/>
        </p:nvSpPr>
        <p:spPr>
          <a:xfrm>
            <a:off x="2040560" y="575024"/>
            <a:ext cx="5373529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b="1" spc="-4" dirty="0">
                <a:latin typeface="Calibri"/>
                <a:cs typeface="Calibri"/>
              </a:rPr>
              <a:t>Особенности</a:t>
            </a:r>
            <a:r>
              <a:rPr sz="1500" b="1" spc="-30" dirty="0">
                <a:latin typeface="Calibri"/>
                <a:cs typeface="Calibri"/>
              </a:rPr>
              <a:t> </a:t>
            </a:r>
            <a:r>
              <a:rPr sz="1500" b="1" spc="-8" dirty="0">
                <a:latin typeface="Calibri"/>
                <a:cs typeface="Calibri"/>
              </a:rPr>
              <a:t>организуемого </a:t>
            </a:r>
            <a:r>
              <a:rPr sz="1500" b="1" dirty="0">
                <a:latin typeface="Calibri"/>
                <a:cs typeface="Calibri"/>
              </a:rPr>
              <a:t>в</a:t>
            </a:r>
            <a:r>
              <a:rPr sz="1500" b="1" spc="8" dirty="0">
                <a:latin typeface="Calibri"/>
                <a:cs typeface="Calibri"/>
              </a:rPr>
              <a:t> </a:t>
            </a:r>
            <a:r>
              <a:rPr sz="1500" b="1" spc="-11" dirty="0">
                <a:latin typeface="Calibri"/>
                <a:cs typeface="Calibri"/>
              </a:rPr>
              <a:t>школе</a:t>
            </a:r>
            <a:r>
              <a:rPr sz="1500" b="1" spc="-4" dirty="0">
                <a:latin typeface="Calibri"/>
                <a:cs typeface="Calibri"/>
              </a:rPr>
              <a:t> </a:t>
            </a:r>
            <a:r>
              <a:rPr sz="1500" b="1" spc="-8" dirty="0">
                <a:latin typeface="Calibri"/>
                <a:cs typeface="Calibri"/>
              </a:rPr>
              <a:t>воспитательного</a:t>
            </a:r>
            <a:r>
              <a:rPr sz="1500" b="1" spc="341" dirty="0">
                <a:latin typeface="Calibri"/>
                <a:cs typeface="Calibri"/>
              </a:rPr>
              <a:t> </a:t>
            </a:r>
            <a:r>
              <a:rPr sz="1500" b="1" spc="-4" dirty="0">
                <a:latin typeface="Calibri"/>
                <a:cs typeface="Calibri"/>
              </a:rPr>
              <a:t>процесса</a:t>
            </a:r>
            <a:endParaRPr sz="1500" dirty="0">
              <a:latin typeface="Calibri"/>
              <a:cs typeface="Calibri"/>
            </a:endParaRPr>
          </a:p>
        </p:txBody>
      </p:sp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12735" y="490347"/>
            <a:ext cx="535781" cy="416719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1484147" y="588740"/>
            <a:ext cx="149543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spc="-4" dirty="0">
                <a:latin typeface="Calibri"/>
                <a:cs typeface="Calibri"/>
              </a:rPr>
              <a:t>1.</a:t>
            </a:r>
            <a:endParaRPr sz="135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1284789" y="959548"/>
            <a:ext cx="608648" cy="416243"/>
            <a:chOff x="189052" y="1279397"/>
            <a:chExt cx="811530" cy="554990"/>
          </a:xfrm>
        </p:grpSpPr>
        <p:pic>
          <p:nvPicPr>
            <p:cNvPr id="20" name="object 2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9052" y="1279397"/>
              <a:ext cx="811212" cy="554481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9151" y="1297177"/>
              <a:ext cx="550519" cy="519175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1501978" y="1044130"/>
            <a:ext cx="149543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spc="-4" dirty="0">
                <a:latin typeface="Calibri"/>
                <a:cs typeface="Calibri"/>
              </a:rPr>
              <a:t>2.</a:t>
            </a:r>
            <a:endParaRPr sz="1350">
              <a:latin typeface="Calibri"/>
              <a:cs typeface="Calibri"/>
            </a:endParaRPr>
          </a:p>
        </p:txBody>
      </p:sp>
      <p:pic>
        <p:nvPicPr>
          <p:cNvPr id="23" name="object 2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70292" y="1400080"/>
            <a:ext cx="608409" cy="456247"/>
          </a:xfrm>
          <a:prstGeom prst="rect">
            <a:avLst/>
          </a:prstGeom>
        </p:spPr>
      </p:pic>
      <p:sp>
        <p:nvSpPr>
          <p:cNvPr id="24" name="object 24"/>
          <p:cNvSpPr txBox="1"/>
          <p:nvPr/>
        </p:nvSpPr>
        <p:spPr>
          <a:xfrm>
            <a:off x="1487347" y="1505140"/>
            <a:ext cx="149543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spc="-4" dirty="0">
                <a:latin typeface="Calibri"/>
                <a:cs typeface="Calibri"/>
              </a:rPr>
              <a:t>3.</a:t>
            </a:r>
            <a:endParaRPr sz="1350">
              <a:latin typeface="Calibri"/>
              <a:cs typeface="Calibri"/>
            </a:endParaRPr>
          </a:p>
        </p:txBody>
      </p:sp>
      <p:pic>
        <p:nvPicPr>
          <p:cNvPr id="25" name="object 2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31816" y="1899610"/>
            <a:ext cx="540324" cy="437388"/>
          </a:xfrm>
          <a:prstGeom prst="rect">
            <a:avLst/>
          </a:prstGeom>
        </p:spPr>
      </p:pic>
      <p:sp>
        <p:nvSpPr>
          <p:cNvPr id="26" name="object 26"/>
          <p:cNvSpPr txBox="1"/>
          <p:nvPr/>
        </p:nvSpPr>
        <p:spPr>
          <a:xfrm>
            <a:off x="1484147" y="1978157"/>
            <a:ext cx="45719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dirty="0">
                <a:latin typeface="Calibri"/>
                <a:cs typeface="Calibri"/>
              </a:rPr>
              <a:t>4</a:t>
            </a:r>
          </a:p>
        </p:txBody>
      </p:sp>
      <p:grpSp>
        <p:nvGrpSpPr>
          <p:cNvPr id="38" name="object 38"/>
          <p:cNvGrpSpPr/>
          <p:nvPr/>
        </p:nvGrpSpPr>
        <p:grpSpPr>
          <a:xfrm>
            <a:off x="3250835" y="3328273"/>
            <a:ext cx="2737484" cy="267176"/>
            <a:chOff x="2810446" y="4437697"/>
            <a:chExt cx="3649979" cy="356235"/>
          </a:xfrm>
        </p:grpSpPr>
        <p:sp>
          <p:nvSpPr>
            <p:cNvPr id="39" name="object 39"/>
            <p:cNvSpPr/>
            <p:nvPr/>
          </p:nvSpPr>
          <p:spPr>
            <a:xfrm>
              <a:off x="2824733" y="4451984"/>
              <a:ext cx="3621404" cy="327660"/>
            </a:xfrm>
            <a:custGeom>
              <a:avLst/>
              <a:gdLst/>
              <a:ahLst/>
              <a:cxnLst/>
              <a:rect l="l" t="t" r="r" b="b"/>
              <a:pathLst>
                <a:path w="3621404" h="327660">
                  <a:moveTo>
                    <a:pt x="3457194" y="0"/>
                  </a:moveTo>
                  <a:lnTo>
                    <a:pt x="163703" y="0"/>
                  </a:lnTo>
                  <a:lnTo>
                    <a:pt x="120179" y="5846"/>
                  </a:lnTo>
                  <a:lnTo>
                    <a:pt x="81073" y="22342"/>
                  </a:lnTo>
                  <a:lnTo>
                    <a:pt x="47942" y="47926"/>
                  </a:lnTo>
                  <a:lnTo>
                    <a:pt x="22347" y="81035"/>
                  </a:lnTo>
                  <a:lnTo>
                    <a:pt x="5846" y="120106"/>
                  </a:lnTo>
                  <a:lnTo>
                    <a:pt x="0" y="163575"/>
                  </a:lnTo>
                  <a:lnTo>
                    <a:pt x="5846" y="207099"/>
                  </a:lnTo>
                  <a:lnTo>
                    <a:pt x="22347" y="246205"/>
                  </a:lnTo>
                  <a:lnTo>
                    <a:pt x="47942" y="279336"/>
                  </a:lnTo>
                  <a:lnTo>
                    <a:pt x="81073" y="304931"/>
                  </a:lnTo>
                  <a:lnTo>
                    <a:pt x="120179" y="321432"/>
                  </a:lnTo>
                  <a:lnTo>
                    <a:pt x="163703" y="327278"/>
                  </a:lnTo>
                  <a:lnTo>
                    <a:pt x="3457194" y="327278"/>
                  </a:lnTo>
                  <a:lnTo>
                    <a:pt x="3500717" y="321432"/>
                  </a:lnTo>
                  <a:lnTo>
                    <a:pt x="3539823" y="304931"/>
                  </a:lnTo>
                  <a:lnTo>
                    <a:pt x="3572954" y="279336"/>
                  </a:lnTo>
                  <a:lnTo>
                    <a:pt x="3598549" y="246205"/>
                  </a:lnTo>
                  <a:lnTo>
                    <a:pt x="3615050" y="207099"/>
                  </a:lnTo>
                  <a:lnTo>
                    <a:pt x="3620897" y="163575"/>
                  </a:lnTo>
                  <a:lnTo>
                    <a:pt x="3615050" y="120106"/>
                  </a:lnTo>
                  <a:lnTo>
                    <a:pt x="3598549" y="81035"/>
                  </a:lnTo>
                  <a:lnTo>
                    <a:pt x="3572954" y="47926"/>
                  </a:lnTo>
                  <a:lnTo>
                    <a:pt x="3539823" y="22342"/>
                  </a:lnTo>
                  <a:lnTo>
                    <a:pt x="3500717" y="5846"/>
                  </a:lnTo>
                  <a:lnTo>
                    <a:pt x="3457194" y="0"/>
                  </a:lnTo>
                  <a:close/>
                </a:path>
              </a:pathLst>
            </a:custGeom>
            <a:solidFill>
              <a:srgbClr val="EBF0DE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40" name="object 40"/>
            <p:cNvSpPr/>
            <p:nvPr/>
          </p:nvSpPr>
          <p:spPr>
            <a:xfrm>
              <a:off x="2824733" y="4451984"/>
              <a:ext cx="3621404" cy="327660"/>
            </a:xfrm>
            <a:custGeom>
              <a:avLst/>
              <a:gdLst/>
              <a:ahLst/>
              <a:cxnLst/>
              <a:rect l="l" t="t" r="r" b="b"/>
              <a:pathLst>
                <a:path w="3621404" h="327660">
                  <a:moveTo>
                    <a:pt x="0" y="163575"/>
                  </a:moveTo>
                  <a:lnTo>
                    <a:pt x="5846" y="120106"/>
                  </a:lnTo>
                  <a:lnTo>
                    <a:pt x="22347" y="81035"/>
                  </a:lnTo>
                  <a:lnTo>
                    <a:pt x="47942" y="47926"/>
                  </a:lnTo>
                  <a:lnTo>
                    <a:pt x="81073" y="22342"/>
                  </a:lnTo>
                  <a:lnTo>
                    <a:pt x="120179" y="5846"/>
                  </a:lnTo>
                  <a:lnTo>
                    <a:pt x="163703" y="0"/>
                  </a:lnTo>
                  <a:lnTo>
                    <a:pt x="3457194" y="0"/>
                  </a:lnTo>
                  <a:lnTo>
                    <a:pt x="3500717" y="5846"/>
                  </a:lnTo>
                  <a:lnTo>
                    <a:pt x="3539823" y="22342"/>
                  </a:lnTo>
                  <a:lnTo>
                    <a:pt x="3572954" y="47926"/>
                  </a:lnTo>
                  <a:lnTo>
                    <a:pt x="3598549" y="81035"/>
                  </a:lnTo>
                  <a:lnTo>
                    <a:pt x="3615050" y="120106"/>
                  </a:lnTo>
                  <a:lnTo>
                    <a:pt x="3620897" y="163575"/>
                  </a:lnTo>
                  <a:lnTo>
                    <a:pt x="3615050" y="207099"/>
                  </a:lnTo>
                  <a:lnTo>
                    <a:pt x="3598549" y="246205"/>
                  </a:lnTo>
                  <a:lnTo>
                    <a:pt x="3572954" y="279336"/>
                  </a:lnTo>
                  <a:lnTo>
                    <a:pt x="3539823" y="304931"/>
                  </a:lnTo>
                  <a:lnTo>
                    <a:pt x="3500717" y="321432"/>
                  </a:lnTo>
                  <a:lnTo>
                    <a:pt x="3457194" y="327278"/>
                  </a:lnTo>
                  <a:lnTo>
                    <a:pt x="163703" y="327278"/>
                  </a:lnTo>
                  <a:lnTo>
                    <a:pt x="120179" y="321432"/>
                  </a:lnTo>
                  <a:lnTo>
                    <a:pt x="81073" y="304931"/>
                  </a:lnTo>
                  <a:lnTo>
                    <a:pt x="47942" y="279336"/>
                  </a:lnTo>
                  <a:lnTo>
                    <a:pt x="22347" y="246205"/>
                  </a:lnTo>
                  <a:lnTo>
                    <a:pt x="5846" y="207099"/>
                  </a:lnTo>
                  <a:lnTo>
                    <a:pt x="0" y="163575"/>
                  </a:lnTo>
                  <a:close/>
                </a:path>
              </a:pathLst>
            </a:custGeom>
            <a:ln w="28574">
              <a:solidFill>
                <a:srgbClr val="EDEBE0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7796A448-C3E1-4A6A-B5B0-1BCD803183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01064" y="915566"/>
            <a:ext cx="7341870" cy="3216265"/>
          </a:xfrm>
        </p:spPr>
        <p:txBody>
          <a:bodyPr/>
          <a:lstStyle/>
          <a:p>
            <a:pPr algn="just"/>
            <a:r>
              <a:rPr lang="ru-RU" sz="1800" b="1" i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Раздел 1</a:t>
            </a:r>
          </a:p>
          <a:p>
            <a:pPr algn="just"/>
            <a:r>
              <a:rPr lang="ru-RU" sz="1800" b="1" i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«Особенности организуемого в школе воспитательного процесса</a:t>
            </a:r>
            <a:r>
              <a:rPr lang="ru-RU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»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в котором школа кратко описывает </a:t>
            </a:r>
            <a:r>
              <a:rPr lang="ru-RU" sz="18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специфику своей деятельности в сфере воспитания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Здесь может быть размещена информация: о специфике расположения школы, особенностях ее социального окружения, источниках положительного или отрицательного влияния на детей, значимых партнерах школы, особенностях контингента учащихся, оригинальных воспитательных находках школы, а также важных для школы принципах и традициях воспитания.</a:t>
            </a:r>
            <a:endParaRPr lang="ru-RU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E9986AB5-9B83-4DBF-8427-8FF687F197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411510"/>
            <a:ext cx="8353425" cy="553998"/>
          </a:xfrm>
        </p:spPr>
        <p:txBody>
          <a:bodyPr/>
          <a:lstStyle/>
          <a:p>
            <a:r>
              <a:rPr lang="ru-RU" b="1" dirty="0"/>
              <a:t>ПРОГРАММА ВОСПИТАНИЯ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3544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9575773B-C33B-4279-B32E-6392301F90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31640" y="1014774"/>
            <a:ext cx="7341870" cy="1107996"/>
          </a:xfrm>
        </p:spPr>
        <p:txBody>
          <a:bodyPr/>
          <a:lstStyle/>
          <a:p>
            <a:r>
              <a:rPr lang="ru-RU" sz="1800" b="1" i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Раздел 2 «Цель и задачи воспитания»</a:t>
            </a:r>
            <a:r>
              <a:rPr lang="ru-RU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</a:t>
            </a:r>
          </a:p>
          <a:p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в котором на основе базовых общественных ценностей формулируется цель воспитания и задачи, которые школе предстоит решать для достижения цели. </a:t>
            </a:r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9671189F-68D9-434C-9795-53F2D9A4C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68" y="267494"/>
            <a:ext cx="8353425" cy="553998"/>
          </a:xfrm>
        </p:spPr>
        <p:txBody>
          <a:bodyPr/>
          <a:lstStyle/>
          <a:p>
            <a:r>
              <a:rPr lang="ru-RU" b="1" dirty="0"/>
              <a:t>ПРОГРАММА ВОСПИТАНИЯ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427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F2BA480-3343-4624-9824-C107516C1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0222" y="872489"/>
            <a:ext cx="7341870" cy="2215991"/>
          </a:xfrm>
        </p:spPr>
        <p:txBody>
          <a:bodyPr/>
          <a:lstStyle/>
          <a:p>
            <a:r>
              <a:rPr lang="ru-RU" sz="1800" b="1" i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Раздел</a:t>
            </a:r>
            <a:r>
              <a:rPr lang="ru-RU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lang="ru-RU" sz="1800" b="1" i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ru-RU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800" b="1" i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«Виды, формы и содержание деятельности»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в котором школа показывает, </a:t>
            </a:r>
            <a:r>
              <a:rPr lang="ru-RU" sz="18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каким образом 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будет осуществляться достижение поставленных цели и задач воспитания. </a:t>
            </a:r>
          </a:p>
          <a:p>
            <a:endParaRPr lang="ru-RU" sz="1800" kern="1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Данный раздел может состоять </a:t>
            </a:r>
            <a:r>
              <a:rPr lang="ru-RU" sz="1800" b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из нескольких инвариантных и вариативных модулей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RU" sz="1800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каждый из которых ориентирован на одну из поставленных школой задач воспитания и соответствует одному из направлений воспитательной работы школы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FBEE360-449F-4A0F-A505-E65CBD456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267494"/>
            <a:ext cx="8353425" cy="553998"/>
          </a:xfrm>
        </p:spPr>
        <p:txBody>
          <a:bodyPr/>
          <a:lstStyle/>
          <a:p>
            <a:r>
              <a:rPr lang="ru-RU" b="1" dirty="0"/>
              <a:t>ПРОГРАММА ВОСПИТАНИЯ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74005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35C249D2-D939-43CF-B6CB-A456721B35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8096" y="784860"/>
            <a:ext cx="4183320" cy="3600986"/>
          </a:xfrm>
        </p:spPr>
        <p:txBody>
          <a:bodyPr/>
          <a:lstStyle/>
          <a:p>
            <a:r>
              <a:rPr lang="ru-RU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Инвариантные модули: </a:t>
            </a:r>
          </a:p>
          <a:p>
            <a:endParaRPr lang="ru-RU" sz="1800" kern="1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«Классное руководство», </a:t>
            </a:r>
          </a:p>
          <a:p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«Школьный урок», </a:t>
            </a:r>
          </a:p>
          <a:p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«Курсы внеурочной деятельности», «Работа с родителями», «Самоуправление» «Профориентация» </a:t>
            </a:r>
          </a:p>
          <a:p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(два последних модуля не являются инвариантными для образовательных организаций, реализующих только образовательные программы начального общего образования). </a:t>
            </a:r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7CA45EF-326D-483C-88BE-177367977825}"/>
              </a:ext>
            </a:extLst>
          </p:cNvPr>
          <p:cNvSpPr>
            <a:spLocks noGrp="1"/>
          </p:cNvSpPr>
          <p:nvPr>
            <p:ph sz="half" idx="3"/>
          </p:nvPr>
        </p:nvSpPr>
        <p:spPr>
          <a:xfrm>
            <a:off x="4671416" y="784860"/>
            <a:ext cx="4111312" cy="4231928"/>
          </a:xfrm>
        </p:spPr>
        <p:txBody>
          <a:bodyPr/>
          <a:lstStyle/>
          <a:p>
            <a:pPr algn="just"/>
            <a:r>
              <a:rPr lang="ru-RU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Вариативные модули:</a:t>
            </a:r>
          </a:p>
          <a:p>
            <a:pPr algn="just"/>
            <a:endParaRPr lang="ru-RU" sz="1800" kern="1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l"/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«Ключевые общешкольные дела», «Детские общественные   объединения», </a:t>
            </a:r>
          </a:p>
          <a:p>
            <a:pPr algn="l"/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«Школьные медиа», </a:t>
            </a:r>
          </a:p>
          <a:p>
            <a:pPr algn="l"/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«Экскурсии, экспедиции, походы», «Организация предметно-эстетической среды».</a:t>
            </a:r>
          </a:p>
          <a:p>
            <a:pPr algn="l"/>
            <a:endParaRPr lang="ru-RU" sz="1800" kern="1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l"/>
            <a:r>
              <a:rPr lang="ru-RU" sz="12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Каждая школа по заданному в примерной программе образцу может добавлять в свою рабочую программу </a:t>
            </a:r>
            <a:r>
              <a:rPr lang="ru-RU" sz="1200" b="1" i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собственные модули</a:t>
            </a:r>
            <a:r>
              <a:rPr lang="ru-RU" sz="1200" i="1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 algn="l"/>
            <a:endParaRPr lang="ru-RU" sz="1200" i="1" kern="1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l"/>
            <a:r>
              <a:rPr lang="ru-RU" sz="1200" i="1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Модули в программе воспитания располагаются в соответствии с их значимостью в системе воспитательной работы школы.</a:t>
            </a:r>
          </a:p>
          <a:p>
            <a:endParaRPr lang="ru-RU" dirty="0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6FDF94E4-8C7F-44AA-9B8B-A41A6ABE6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267494"/>
            <a:ext cx="8353425" cy="553998"/>
          </a:xfrm>
        </p:spPr>
        <p:txBody>
          <a:bodyPr/>
          <a:lstStyle/>
          <a:p>
            <a:r>
              <a:rPr lang="ru-RU" b="1" dirty="0"/>
              <a:t>ПРОГРАММА ВОСПИТАНИЯ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4774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845022" y="890425"/>
            <a:ext cx="3598545" cy="287098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algn="ctr">
              <a:spcBef>
                <a:spcPts val="79"/>
              </a:spcBef>
            </a:pPr>
            <a:r>
              <a:rPr b="1" spc="-4" dirty="0"/>
              <a:t>Логика</a:t>
            </a:r>
            <a:r>
              <a:rPr b="1" spc="-34" dirty="0"/>
              <a:t> </a:t>
            </a:r>
            <a:r>
              <a:rPr b="1" dirty="0"/>
              <a:t>описания</a:t>
            </a:r>
            <a:r>
              <a:rPr b="1" spc="-38" dirty="0"/>
              <a:t> </a:t>
            </a:r>
            <a:r>
              <a:rPr b="1" spc="-19" dirty="0"/>
              <a:t>модуля</a:t>
            </a:r>
            <a:endParaRPr b="1" dirty="0"/>
          </a:p>
        </p:txBody>
      </p:sp>
      <p:grpSp>
        <p:nvGrpSpPr>
          <p:cNvPr id="3" name="object 3"/>
          <p:cNvGrpSpPr/>
          <p:nvPr/>
        </p:nvGrpSpPr>
        <p:grpSpPr>
          <a:xfrm>
            <a:off x="1768078" y="1437608"/>
            <a:ext cx="5604510" cy="2915126"/>
            <a:chOff x="833437" y="1916810"/>
            <a:chExt cx="7472680" cy="38868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85278" y="1916810"/>
              <a:ext cx="613537" cy="98132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745228" y="1916810"/>
              <a:ext cx="3561079" cy="628015"/>
            </a:xfrm>
            <a:custGeom>
              <a:avLst/>
              <a:gdLst/>
              <a:ahLst/>
              <a:cxnLst/>
              <a:rect l="l" t="t" r="r" b="b"/>
              <a:pathLst>
                <a:path w="3561079" h="628014">
                  <a:moveTo>
                    <a:pt x="3560572" y="0"/>
                  </a:moveTo>
                  <a:lnTo>
                    <a:pt x="889126" y="0"/>
                  </a:lnTo>
                  <a:lnTo>
                    <a:pt x="0" y="627761"/>
                  </a:lnTo>
                  <a:lnTo>
                    <a:pt x="2946527" y="627761"/>
                  </a:lnTo>
                  <a:lnTo>
                    <a:pt x="3560572" y="0"/>
                  </a:lnTo>
                  <a:close/>
                </a:path>
              </a:pathLst>
            </a:custGeom>
            <a:solidFill>
              <a:srgbClr val="00CC99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67422" y="2891154"/>
              <a:ext cx="613663" cy="975741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853307" y="2928746"/>
              <a:ext cx="3827779" cy="626745"/>
            </a:xfrm>
            <a:custGeom>
              <a:avLst/>
              <a:gdLst/>
              <a:ahLst/>
              <a:cxnLst/>
              <a:rect l="l" t="t" r="r" b="b"/>
              <a:pathLst>
                <a:path w="3827779" h="626745">
                  <a:moveTo>
                    <a:pt x="3827779" y="0"/>
                  </a:moveTo>
                  <a:lnTo>
                    <a:pt x="889126" y="0"/>
                  </a:lnTo>
                  <a:lnTo>
                    <a:pt x="0" y="626363"/>
                  </a:lnTo>
                  <a:lnTo>
                    <a:pt x="3213735" y="626363"/>
                  </a:lnTo>
                  <a:lnTo>
                    <a:pt x="3827779" y="0"/>
                  </a:lnTo>
                  <a:close/>
                </a:path>
              </a:pathLst>
            </a:custGeom>
            <a:solidFill>
              <a:srgbClr val="A77AFF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33236" y="3855719"/>
              <a:ext cx="1225931" cy="1947316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2178050" y="4816220"/>
              <a:ext cx="4347210" cy="626745"/>
            </a:xfrm>
            <a:custGeom>
              <a:avLst/>
              <a:gdLst/>
              <a:ahLst/>
              <a:cxnLst/>
              <a:rect l="l" t="t" r="r" b="b"/>
              <a:pathLst>
                <a:path w="4347209" h="626745">
                  <a:moveTo>
                    <a:pt x="4346829" y="0"/>
                  </a:moveTo>
                  <a:lnTo>
                    <a:pt x="889381" y="0"/>
                  </a:lnTo>
                  <a:lnTo>
                    <a:pt x="0" y="626363"/>
                  </a:lnTo>
                  <a:lnTo>
                    <a:pt x="3732657" y="626363"/>
                  </a:lnTo>
                  <a:lnTo>
                    <a:pt x="4346829" y="0"/>
                  </a:lnTo>
                  <a:close/>
                </a:path>
              </a:pathLst>
            </a:custGeom>
            <a:solidFill>
              <a:srgbClr val="F1E05F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0" name="object 10"/>
            <p:cNvSpPr/>
            <p:nvPr/>
          </p:nvSpPr>
          <p:spPr>
            <a:xfrm>
              <a:off x="838200" y="1923795"/>
              <a:ext cx="4798060" cy="3872865"/>
            </a:xfrm>
            <a:custGeom>
              <a:avLst/>
              <a:gdLst/>
              <a:ahLst/>
              <a:cxnLst/>
              <a:rect l="l" t="t" r="r" b="b"/>
              <a:pathLst>
                <a:path w="4798060" h="3872865">
                  <a:moveTo>
                    <a:pt x="1263395" y="3872280"/>
                  </a:moveTo>
                  <a:lnTo>
                    <a:pt x="0" y="3872280"/>
                  </a:lnTo>
                </a:path>
                <a:path w="4798060" h="3872865">
                  <a:moveTo>
                    <a:pt x="2146935" y="2897885"/>
                  </a:moveTo>
                  <a:lnTo>
                    <a:pt x="0" y="2897885"/>
                  </a:lnTo>
                </a:path>
                <a:path w="4798060" h="3872865">
                  <a:moveTo>
                    <a:pt x="3030474" y="1936114"/>
                  </a:moveTo>
                  <a:lnTo>
                    <a:pt x="0" y="1936114"/>
                  </a:lnTo>
                </a:path>
                <a:path w="4798060" h="3872865">
                  <a:moveTo>
                    <a:pt x="3914013" y="975740"/>
                  </a:moveTo>
                  <a:lnTo>
                    <a:pt x="0" y="975740"/>
                  </a:lnTo>
                </a:path>
                <a:path w="4798060" h="3872865">
                  <a:moveTo>
                    <a:pt x="4797552" y="0"/>
                  </a:moveTo>
                  <a:lnTo>
                    <a:pt x="0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1" name="object 11"/>
            <p:cNvSpPr/>
            <p:nvPr/>
          </p:nvSpPr>
          <p:spPr>
            <a:xfrm>
              <a:off x="990727" y="1916810"/>
              <a:ext cx="76200" cy="3851910"/>
            </a:xfrm>
            <a:custGeom>
              <a:avLst/>
              <a:gdLst/>
              <a:ahLst/>
              <a:cxnLst/>
              <a:rect l="l" t="t" r="r" b="b"/>
              <a:pathLst>
                <a:path w="76200" h="3851910">
                  <a:moveTo>
                    <a:pt x="76200" y="2981071"/>
                  </a:moveTo>
                  <a:lnTo>
                    <a:pt x="69850" y="2968371"/>
                  </a:lnTo>
                  <a:lnTo>
                    <a:pt x="38100" y="2904871"/>
                  </a:lnTo>
                  <a:lnTo>
                    <a:pt x="0" y="2981071"/>
                  </a:lnTo>
                  <a:lnTo>
                    <a:pt x="33337" y="2981071"/>
                  </a:lnTo>
                  <a:lnTo>
                    <a:pt x="33337" y="3775227"/>
                  </a:lnTo>
                  <a:lnTo>
                    <a:pt x="0" y="3775227"/>
                  </a:lnTo>
                  <a:lnTo>
                    <a:pt x="38100" y="3851427"/>
                  </a:lnTo>
                  <a:lnTo>
                    <a:pt x="69850" y="3787927"/>
                  </a:lnTo>
                  <a:lnTo>
                    <a:pt x="76200" y="3775227"/>
                  </a:lnTo>
                  <a:lnTo>
                    <a:pt x="42862" y="3775227"/>
                  </a:lnTo>
                  <a:lnTo>
                    <a:pt x="42862" y="2981071"/>
                  </a:lnTo>
                  <a:lnTo>
                    <a:pt x="76200" y="2981071"/>
                  </a:lnTo>
                  <a:close/>
                </a:path>
                <a:path w="76200" h="3851910">
                  <a:moveTo>
                    <a:pt x="76200" y="2033270"/>
                  </a:moveTo>
                  <a:lnTo>
                    <a:pt x="69850" y="2020570"/>
                  </a:lnTo>
                  <a:lnTo>
                    <a:pt x="38100" y="1957070"/>
                  </a:lnTo>
                  <a:lnTo>
                    <a:pt x="0" y="2033270"/>
                  </a:lnTo>
                  <a:lnTo>
                    <a:pt x="33337" y="2033270"/>
                  </a:lnTo>
                  <a:lnTo>
                    <a:pt x="33337" y="2827274"/>
                  </a:lnTo>
                  <a:lnTo>
                    <a:pt x="0" y="2827274"/>
                  </a:lnTo>
                  <a:lnTo>
                    <a:pt x="38100" y="2903474"/>
                  </a:lnTo>
                  <a:lnTo>
                    <a:pt x="69850" y="2839974"/>
                  </a:lnTo>
                  <a:lnTo>
                    <a:pt x="76200" y="2827274"/>
                  </a:lnTo>
                  <a:lnTo>
                    <a:pt x="42862" y="2827274"/>
                  </a:lnTo>
                  <a:lnTo>
                    <a:pt x="42862" y="2033270"/>
                  </a:lnTo>
                  <a:lnTo>
                    <a:pt x="76200" y="2033270"/>
                  </a:lnTo>
                  <a:close/>
                </a:path>
                <a:path w="76200" h="3851910">
                  <a:moveTo>
                    <a:pt x="76200" y="1086739"/>
                  </a:moveTo>
                  <a:lnTo>
                    <a:pt x="69850" y="1074039"/>
                  </a:lnTo>
                  <a:lnTo>
                    <a:pt x="38100" y="1010539"/>
                  </a:lnTo>
                  <a:lnTo>
                    <a:pt x="0" y="1086739"/>
                  </a:lnTo>
                  <a:lnTo>
                    <a:pt x="33337" y="1086739"/>
                  </a:lnTo>
                  <a:lnTo>
                    <a:pt x="33337" y="1880870"/>
                  </a:lnTo>
                  <a:lnTo>
                    <a:pt x="0" y="1880870"/>
                  </a:lnTo>
                  <a:lnTo>
                    <a:pt x="38100" y="1957070"/>
                  </a:lnTo>
                  <a:lnTo>
                    <a:pt x="69850" y="1893570"/>
                  </a:lnTo>
                  <a:lnTo>
                    <a:pt x="76200" y="1880870"/>
                  </a:lnTo>
                  <a:lnTo>
                    <a:pt x="42862" y="1880870"/>
                  </a:lnTo>
                  <a:lnTo>
                    <a:pt x="42862" y="1086739"/>
                  </a:lnTo>
                  <a:lnTo>
                    <a:pt x="76200" y="1086739"/>
                  </a:lnTo>
                  <a:close/>
                </a:path>
                <a:path w="76200" h="3851910">
                  <a:moveTo>
                    <a:pt x="76200" y="76200"/>
                  </a:moveTo>
                  <a:lnTo>
                    <a:pt x="69850" y="63500"/>
                  </a:lnTo>
                  <a:lnTo>
                    <a:pt x="38100" y="0"/>
                  </a:lnTo>
                  <a:lnTo>
                    <a:pt x="0" y="76200"/>
                  </a:lnTo>
                  <a:lnTo>
                    <a:pt x="33337" y="76200"/>
                  </a:lnTo>
                  <a:lnTo>
                    <a:pt x="33337" y="934339"/>
                  </a:lnTo>
                  <a:lnTo>
                    <a:pt x="0" y="934339"/>
                  </a:lnTo>
                  <a:lnTo>
                    <a:pt x="38100" y="1010539"/>
                  </a:lnTo>
                  <a:lnTo>
                    <a:pt x="69850" y="947039"/>
                  </a:lnTo>
                  <a:lnTo>
                    <a:pt x="76200" y="934339"/>
                  </a:lnTo>
                  <a:lnTo>
                    <a:pt x="42862" y="934339"/>
                  </a:lnTo>
                  <a:lnTo>
                    <a:pt x="42862" y="76200"/>
                  </a:lnTo>
                  <a:lnTo>
                    <a:pt x="76200" y="762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750815" y="2544584"/>
              <a:ext cx="2948305" cy="35215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31897" y="2106167"/>
              <a:ext cx="4342510" cy="3156839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973958" y="3855719"/>
              <a:ext cx="4084320" cy="632460"/>
            </a:xfrm>
            <a:custGeom>
              <a:avLst/>
              <a:gdLst/>
              <a:ahLst/>
              <a:cxnLst/>
              <a:rect l="l" t="t" r="r" b="b"/>
              <a:pathLst>
                <a:path w="4084320" h="632460">
                  <a:moveTo>
                    <a:pt x="4083812" y="0"/>
                  </a:moveTo>
                  <a:lnTo>
                    <a:pt x="889381" y="0"/>
                  </a:lnTo>
                  <a:lnTo>
                    <a:pt x="0" y="631951"/>
                  </a:lnTo>
                  <a:lnTo>
                    <a:pt x="3473577" y="631951"/>
                  </a:lnTo>
                  <a:lnTo>
                    <a:pt x="4083812" y="0"/>
                  </a:lnTo>
                  <a:close/>
                </a:path>
              </a:pathLst>
            </a:custGeom>
            <a:solidFill>
              <a:srgbClr val="FF9966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3382423" y="2910363"/>
            <a:ext cx="2956084" cy="1192699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609600">
              <a:spcBef>
                <a:spcPts val="75"/>
              </a:spcBef>
            </a:pPr>
            <a:r>
              <a:rPr sz="1500" b="1" dirty="0">
                <a:solidFill>
                  <a:srgbClr val="996600"/>
                </a:solidFill>
                <a:latin typeface="Verdana"/>
                <a:cs typeface="Verdana"/>
              </a:rPr>
              <a:t>На</a:t>
            </a:r>
            <a:r>
              <a:rPr sz="1500" b="1" spc="-15" dirty="0">
                <a:solidFill>
                  <a:srgbClr val="996600"/>
                </a:solidFill>
                <a:latin typeface="Verdana"/>
                <a:cs typeface="Verdana"/>
              </a:rPr>
              <a:t> </a:t>
            </a:r>
            <a:r>
              <a:rPr sz="1500" b="1" spc="-4" dirty="0">
                <a:solidFill>
                  <a:srgbClr val="996600"/>
                </a:solidFill>
                <a:latin typeface="Verdana"/>
                <a:cs typeface="Verdana"/>
              </a:rPr>
              <a:t>школьном</a:t>
            </a:r>
            <a:r>
              <a:rPr sz="1500" b="1" spc="-19" dirty="0">
                <a:solidFill>
                  <a:srgbClr val="996600"/>
                </a:solidFill>
                <a:latin typeface="Verdana"/>
                <a:cs typeface="Verdana"/>
              </a:rPr>
              <a:t> </a:t>
            </a:r>
            <a:r>
              <a:rPr sz="1500" b="1" dirty="0">
                <a:solidFill>
                  <a:srgbClr val="996600"/>
                </a:solidFill>
                <a:latin typeface="Verdana"/>
                <a:cs typeface="Verdana"/>
              </a:rPr>
              <a:t>уровне</a:t>
            </a:r>
            <a:endParaRPr sz="15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>
              <a:latin typeface="Verdana"/>
              <a:cs typeface="Verdana"/>
            </a:endParaRPr>
          </a:p>
          <a:p>
            <a:pPr>
              <a:spcBef>
                <a:spcPts val="38"/>
              </a:spcBef>
            </a:pPr>
            <a:endParaRPr sz="1388">
              <a:latin typeface="Verdana"/>
              <a:cs typeface="Verdana"/>
            </a:endParaRPr>
          </a:p>
          <a:p>
            <a:pPr marL="444818" marR="1059180" indent="-435769"/>
            <a:r>
              <a:rPr sz="1500" b="1" dirty="0">
                <a:solidFill>
                  <a:srgbClr val="8E0000"/>
                </a:solidFill>
                <a:latin typeface="Verdana"/>
                <a:cs typeface="Verdana"/>
              </a:rPr>
              <a:t>На</a:t>
            </a:r>
            <a:r>
              <a:rPr sz="1500" b="1" spc="-38" dirty="0">
                <a:solidFill>
                  <a:srgbClr val="8E0000"/>
                </a:solidFill>
                <a:latin typeface="Verdana"/>
                <a:cs typeface="Verdana"/>
              </a:rPr>
              <a:t> </a:t>
            </a:r>
            <a:r>
              <a:rPr sz="1500" b="1" spc="-4" dirty="0">
                <a:solidFill>
                  <a:srgbClr val="8E0000"/>
                </a:solidFill>
                <a:latin typeface="Verdana"/>
                <a:cs typeface="Verdana"/>
              </a:rPr>
              <a:t>внешкольном </a:t>
            </a:r>
            <a:r>
              <a:rPr sz="1500" b="1" spc="-503" dirty="0">
                <a:solidFill>
                  <a:srgbClr val="8E0000"/>
                </a:solidFill>
                <a:latin typeface="Verdana"/>
                <a:cs typeface="Verdana"/>
              </a:rPr>
              <a:t> </a:t>
            </a:r>
            <a:r>
              <a:rPr sz="1500" b="1" dirty="0">
                <a:solidFill>
                  <a:srgbClr val="8E0000"/>
                </a:solidFill>
                <a:latin typeface="Verdana"/>
                <a:cs typeface="Verdana"/>
              </a:rPr>
              <a:t>уровне</a:t>
            </a:r>
            <a:endParaRPr sz="1500">
              <a:latin typeface="Verdana"/>
              <a:cs typeface="Verdan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772442" y="3364696"/>
            <a:ext cx="3217545" cy="976313"/>
            <a:chOff x="2172589" y="4486262"/>
            <a:chExt cx="4290060" cy="1301750"/>
          </a:xfrm>
        </p:grpSpPr>
        <p:pic>
          <p:nvPicPr>
            <p:cNvPr id="17" name="object 1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985135" y="4486262"/>
              <a:ext cx="3477133" cy="34519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172589" y="5442521"/>
              <a:ext cx="3741420" cy="345198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4526852" y="1387030"/>
            <a:ext cx="2728436" cy="1142781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834390" marR="3810" indent="-48101">
              <a:spcBef>
                <a:spcPts val="71"/>
              </a:spcBef>
              <a:tabLst>
                <a:tab pos="1117283" algn="l"/>
              </a:tabLst>
            </a:pPr>
            <a:r>
              <a:rPr sz="1650" b="1" spc="-4" dirty="0">
                <a:solidFill>
                  <a:srgbClr val="FFFFFF"/>
                </a:solidFill>
                <a:latin typeface="Calibri"/>
                <a:cs typeface="Calibri"/>
              </a:rPr>
              <a:t>На	ин</a:t>
            </a:r>
            <a:r>
              <a:rPr sz="1650" b="1" dirty="0">
                <a:solidFill>
                  <a:srgbClr val="FFFFFF"/>
                </a:solidFill>
                <a:latin typeface="Calibri"/>
                <a:cs typeface="Calibri"/>
              </a:rPr>
              <a:t>д</a:t>
            </a:r>
            <a:r>
              <a:rPr sz="1650" b="1" spc="-4" dirty="0">
                <a:solidFill>
                  <a:srgbClr val="FFFFFF"/>
                </a:solidFill>
                <a:latin typeface="Calibri"/>
                <a:cs typeface="Calibri"/>
              </a:rPr>
              <a:t>ив</a:t>
            </a:r>
            <a:r>
              <a:rPr sz="1650" b="1" dirty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sz="1650" b="1" spc="-30" dirty="0">
                <a:solidFill>
                  <a:srgbClr val="FFFFFF"/>
                </a:solidFill>
                <a:latin typeface="Calibri"/>
                <a:cs typeface="Calibri"/>
              </a:rPr>
              <a:t>д</a:t>
            </a:r>
            <a:r>
              <a:rPr sz="1650" b="1" spc="-4" dirty="0">
                <a:solidFill>
                  <a:srgbClr val="FFFFFF"/>
                </a:solidFill>
                <a:latin typeface="Calibri"/>
                <a:cs typeface="Calibri"/>
              </a:rPr>
              <a:t>уальном  уровне</a:t>
            </a:r>
            <a:endParaRPr sz="165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650">
              <a:latin typeface="Calibri"/>
              <a:cs typeface="Calibri"/>
            </a:endParaRPr>
          </a:p>
          <a:p>
            <a:pPr marL="9525">
              <a:spcBef>
                <a:spcPts val="1118"/>
              </a:spcBef>
            </a:pPr>
            <a:r>
              <a:rPr sz="1500" b="1" dirty="0">
                <a:solidFill>
                  <a:srgbClr val="FFFFFF"/>
                </a:solidFill>
                <a:latin typeface="Verdana"/>
                <a:cs typeface="Verdana"/>
              </a:rPr>
              <a:t>На</a:t>
            </a:r>
            <a:r>
              <a:rPr sz="1500" b="1" spc="-26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500" b="1" dirty="0">
                <a:solidFill>
                  <a:srgbClr val="FFFFFF"/>
                </a:solidFill>
                <a:latin typeface="Verdana"/>
                <a:cs typeface="Verdana"/>
              </a:rPr>
              <a:t>уровне</a:t>
            </a:r>
            <a:r>
              <a:rPr sz="1500" b="1" spc="-3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500" b="1" dirty="0">
                <a:solidFill>
                  <a:srgbClr val="FFFFFF"/>
                </a:solidFill>
                <a:latin typeface="Verdana"/>
                <a:cs typeface="Verdana"/>
              </a:rPr>
              <a:t>класса</a:t>
            </a:r>
            <a:endParaRPr sz="1500">
              <a:latin typeface="Verdana"/>
              <a:cs typeface="Verdana"/>
            </a:endParaRPr>
          </a:p>
        </p:txBody>
      </p:sp>
      <p:sp>
        <p:nvSpPr>
          <p:cNvPr id="20" name="Заголовок 1">
            <a:extLst>
              <a:ext uri="{FF2B5EF4-FFF2-40B4-BE49-F238E27FC236}">
                <a16:creationId xmlns:a16="http://schemas.microsoft.com/office/drawing/2014/main" id="{7E3E6A55-E849-482C-8FF8-573DED5C0772}"/>
              </a:ext>
            </a:extLst>
          </p:cNvPr>
          <p:cNvSpPr txBox="1">
            <a:spLocks/>
          </p:cNvSpPr>
          <p:nvPr/>
        </p:nvSpPr>
        <p:spPr>
          <a:xfrm>
            <a:off x="971600" y="315868"/>
            <a:ext cx="835304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C00000"/>
                </a:solidFill>
                <a:latin typeface="Arial"/>
                <a:ea typeface="+mj-ea"/>
                <a:cs typeface="Arial"/>
              </a:defRPr>
            </a:lvl1pPr>
          </a:lstStyle>
          <a:p>
            <a:r>
              <a:rPr lang="ru-RU" b="1" kern="0" dirty="0"/>
              <a:t>ПРОГРАММА ВОСПИТАНИЯ</a:t>
            </a:r>
            <a:br>
              <a:rPr lang="ru-RU" kern="0" dirty="0"/>
            </a:br>
            <a:endParaRPr lang="ru-RU" kern="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0D263B44-0F38-488E-988A-C3F9998D99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552" y="1059582"/>
            <a:ext cx="7341870" cy="2662267"/>
          </a:xfrm>
        </p:spPr>
        <p:txBody>
          <a:bodyPr/>
          <a:lstStyle/>
          <a:p>
            <a:pPr algn="just"/>
            <a:r>
              <a:rPr lang="ru-RU" sz="1800" b="1" i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Раздел 4 «Основные направления самоанализа воспитательной работы»</a:t>
            </a:r>
            <a:r>
              <a:rPr lang="ru-RU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 котором необходимо показать, каким образом в школе осуществляется самоанализ организуемой в ней воспитательной работы. </a:t>
            </a:r>
          </a:p>
          <a:p>
            <a:pPr algn="just"/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Здесь приводятся </a:t>
            </a:r>
            <a:r>
              <a:rPr lang="ru-RU" sz="1800" kern="1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не результаты самоанализа, а лишь перечень основных его направлений</a:t>
            </a:r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который может быть дополнен указанием на его критерии и способы его осуществления.</a:t>
            </a:r>
          </a:p>
          <a:p>
            <a:pPr algn="just"/>
            <a:endParaRPr lang="ru-RU" sz="1800" kern="1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/>
            <a:endParaRPr lang="ru-RU" sz="18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B3FA901-9D37-4B62-B430-192E81486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268354"/>
            <a:ext cx="8353425" cy="553998"/>
          </a:xfrm>
        </p:spPr>
        <p:txBody>
          <a:bodyPr/>
          <a:lstStyle/>
          <a:p>
            <a:r>
              <a:rPr lang="ru-RU" b="1" dirty="0"/>
              <a:t>ПРОГРАММА ВОСПИТАНИЯ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40198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1971780" y="663892"/>
            <a:ext cx="5988844" cy="4252436"/>
            <a:chOff x="1105039" y="885189"/>
            <a:chExt cx="7985125" cy="5669915"/>
          </a:xfrm>
        </p:grpSpPr>
        <p:sp>
          <p:nvSpPr>
            <p:cNvPr id="4" name="object 4"/>
            <p:cNvSpPr/>
            <p:nvPr/>
          </p:nvSpPr>
          <p:spPr>
            <a:xfrm>
              <a:off x="1105039" y="1974087"/>
              <a:ext cx="7149465" cy="4299585"/>
            </a:xfrm>
            <a:custGeom>
              <a:avLst/>
              <a:gdLst/>
              <a:ahLst/>
              <a:cxnLst/>
              <a:rect l="l" t="t" r="r" b="b"/>
              <a:pathLst>
                <a:path w="7149465" h="4299585">
                  <a:moveTo>
                    <a:pt x="5593194" y="0"/>
                  </a:moveTo>
                  <a:lnTo>
                    <a:pt x="5361546" y="2666"/>
                  </a:lnTo>
                  <a:lnTo>
                    <a:pt x="5117452" y="14350"/>
                  </a:lnTo>
                  <a:lnTo>
                    <a:pt x="4867008" y="40512"/>
                  </a:lnTo>
                  <a:lnTo>
                    <a:pt x="4605515" y="78994"/>
                  </a:lnTo>
                  <a:lnTo>
                    <a:pt x="4336275" y="128650"/>
                  </a:lnTo>
                  <a:lnTo>
                    <a:pt x="4060812" y="192532"/>
                  </a:lnTo>
                  <a:lnTo>
                    <a:pt x="3782682" y="269366"/>
                  </a:lnTo>
                  <a:lnTo>
                    <a:pt x="3496805" y="357250"/>
                  </a:lnTo>
                  <a:lnTo>
                    <a:pt x="3209531" y="461390"/>
                  </a:lnTo>
                  <a:lnTo>
                    <a:pt x="2918066" y="575056"/>
                  </a:lnTo>
                  <a:lnTo>
                    <a:pt x="2632189" y="702183"/>
                  </a:lnTo>
                  <a:lnTo>
                    <a:pt x="2355964" y="832992"/>
                  </a:lnTo>
                  <a:lnTo>
                    <a:pt x="2092439" y="974216"/>
                  </a:lnTo>
                  <a:lnTo>
                    <a:pt x="1841995" y="1117727"/>
                  </a:lnTo>
                  <a:lnTo>
                    <a:pt x="1602727" y="1268476"/>
                  </a:lnTo>
                  <a:lnTo>
                    <a:pt x="1378064" y="1424813"/>
                  </a:lnTo>
                  <a:lnTo>
                    <a:pt x="1166609" y="1583436"/>
                  </a:lnTo>
                  <a:lnTo>
                    <a:pt x="971791" y="1742948"/>
                  </a:lnTo>
                  <a:lnTo>
                    <a:pt x="791578" y="1908048"/>
                  </a:lnTo>
                  <a:lnTo>
                    <a:pt x="626732" y="2070862"/>
                  </a:lnTo>
                  <a:lnTo>
                    <a:pt x="480047" y="2237740"/>
                  </a:lnTo>
                  <a:lnTo>
                    <a:pt x="352031" y="2400808"/>
                  </a:lnTo>
                  <a:lnTo>
                    <a:pt x="240652" y="2564638"/>
                  </a:lnTo>
                  <a:lnTo>
                    <a:pt x="153060" y="2726436"/>
                  </a:lnTo>
                  <a:lnTo>
                    <a:pt x="80708" y="2885821"/>
                  </a:lnTo>
                  <a:lnTo>
                    <a:pt x="32016" y="3043174"/>
                  </a:lnTo>
                  <a:lnTo>
                    <a:pt x="5575" y="3195193"/>
                  </a:lnTo>
                  <a:lnTo>
                    <a:pt x="0" y="3338449"/>
                  </a:lnTo>
                  <a:lnTo>
                    <a:pt x="18072" y="3479800"/>
                  </a:lnTo>
                  <a:lnTo>
                    <a:pt x="61874" y="3614178"/>
                  </a:lnTo>
                  <a:lnTo>
                    <a:pt x="126555" y="3739921"/>
                  </a:lnTo>
                  <a:lnTo>
                    <a:pt x="214236" y="3852176"/>
                  </a:lnTo>
                  <a:lnTo>
                    <a:pt x="319900" y="3949052"/>
                  </a:lnTo>
                  <a:lnTo>
                    <a:pt x="446519" y="4037241"/>
                  </a:lnTo>
                  <a:lnTo>
                    <a:pt x="592569" y="4113377"/>
                  </a:lnTo>
                  <a:lnTo>
                    <a:pt x="756653" y="4174159"/>
                  </a:lnTo>
                  <a:lnTo>
                    <a:pt x="933310" y="4225785"/>
                  </a:lnTo>
                  <a:lnTo>
                    <a:pt x="1128128" y="4262056"/>
                  </a:lnTo>
                  <a:lnTo>
                    <a:pt x="1333995" y="4285843"/>
                  </a:lnTo>
                  <a:lnTo>
                    <a:pt x="1555864" y="4299051"/>
                  </a:lnTo>
                  <a:lnTo>
                    <a:pt x="1787512" y="4296448"/>
                  </a:lnTo>
                  <a:lnTo>
                    <a:pt x="2031606" y="4284713"/>
                  </a:lnTo>
                  <a:lnTo>
                    <a:pt x="2282050" y="4258614"/>
                  </a:lnTo>
                  <a:lnTo>
                    <a:pt x="2543543" y="4220057"/>
                  </a:lnTo>
                  <a:lnTo>
                    <a:pt x="2812783" y="4170464"/>
                  </a:lnTo>
                  <a:lnTo>
                    <a:pt x="3045301" y="4116463"/>
                  </a:lnTo>
                  <a:lnTo>
                    <a:pt x="1402194" y="4116463"/>
                  </a:lnTo>
                  <a:lnTo>
                    <a:pt x="1200518" y="4102671"/>
                  </a:lnTo>
                  <a:lnTo>
                    <a:pt x="1009891" y="4076420"/>
                  </a:lnTo>
                  <a:lnTo>
                    <a:pt x="835266" y="4039577"/>
                  </a:lnTo>
                  <a:lnTo>
                    <a:pt x="675373" y="3988803"/>
                  </a:lnTo>
                  <a:lnTo>
                    <a:pt x="531355" y="3927449"/>
                  </a:lnTo>
                  <a:lnTo>
                    <a:pt x="410324" y="3852621"/>
                  </a:lnTo>
                  <a:lnTo>
                    <a:pt x="305295" y="3767188"/>
                  </a:lnTo>
                  <a:lnTo>
                    <a:pt x="221856" y="3664940"/>
                  </a:lnTo>
                  <a:lnTo>
                    <a:pt x="162737" y="3552571"/>
                  </a:lnTo>
                  <a:lnTo>
                    <a:pt x="124485" y="3431413"/>
                  </a:lnTo>
                  <a:lnTo>
                    <a:pt x="111975" y="3303524"/>
                  </a:lnTo>
                  <a:lnTo>
                    <a:pt x="125209" y="3168777"/>
                  </a:lnTo>
                  <a:lnTo>
                    <a:pt x="155816" y="3026791"/>
                  </a:lnTo>
                  <a:lnTo>
                    <a:pt x="213601" y="2881376"/>
                  </a:lnTo>
                  <a:lnTo>
                    <a:pt x="291452" y="2735326"/>
                  </a:lnTo>
                  <a:lnTo>
                    <a:pt x="386829" y="2582037"/>
                  </a:lnTo>
                  <a:lnTo>
                    <a:pt x="503669" y="2431542"/>
                  </a:lnTo>
                  <a:lnTo>
                    <a:pt x="634479" y="2275205"/>
                  </a:lnTo>
                  <a:lnTo>
                    <a:pt x="790181" y="2120138"/>
                  </a:lnTo>
                  <a:lnTo>
                    <a:pt x="959218" y="1967484"/>
                  </a:lnTo>
                  <a:lnTo>
                    <a:pt x="1145019" y="1815592"/>
                  </a:lnTo>
                  <a:lnTo>
                    <a:pt x="1347457" y="1664589"/>
                  </a:lnTo>
                  <a:lnTo>
                    <a:pt x="1562976" y="1515999"/>
                  </a:lnTo>
                  <a:lnTo>
                    <a:pt x="1791830" y="1369695"/>
                  </a:lnTo>
                  <a:lnTo>
                    <a:pt x="2036686" y="1232281"/>
                  </a:lnTo>
                  <a:lnTo>
                    <a:pt x="2289924" y="1095502"/>
                  </a:lnTo>
                  <a:lnTo>
                    <a:pt x="2555608" y="969010"/>
                  </a:lnTo>
                  <a:lnTo>
                    <a:pt x="2831071" y="846327"/>
                  </a:lnTo>
                  <a:lnTo>
                    <a:pt x="3115551" y="735457"/>
                  </a:lnTo>
                  <a:lnTo>
                    <a:pt x="3392411" y="635762"/>
                  </a:lnTo>
                  <a:lnTo>
                    <a:pt x="3667874" y="552196"/>
                  </a:lnTo>
                  <a:lnTo>
                    <a:pt x="3937749" y="474979"/>
                  </a:lnTo>
                  <a:lnTo>
                    <a:pt x="4202671" y="415289"/>
                  </a:lnTo>
                  <a:lnTo>
                    <a:pt x="4460100" y="366775"/>
                  </a:lnTo>
                  <a:lnTo>
                    <a:pt x="4709782" y="329184"/>
                  </a:lnTo>
                  <a:lnTo>
                    <a:pt x="4948415" y="304164"/>
                  </a:lnTo>
                  <a:lnTo>
                    <a:pt x="5175745" y="291464"/>
                  </a:lnTo>
                  <a:lnTo>
                    <a:pt x="6742860" y="289940"/>
                  </a:lnTo>
                  <a:lnTo>
                    <a:pt x="6702539" y="261874"/>
                  </a:lnTo>
                  <a:lnTo>
                    <a:pt x="6556489" y="185674"/>
                  </a:lnTo>
                  <a:lnTo>
                    <a:pt x="6392278" y="124967"/>
                  </a:lnTo>
                  <a:lnTo>
                    <a:pt x="6215621" y="73278"/>
                  </a:lnTo>
                  <a:lnTo>
                    <a:pt x="6020930" y="37084"/>
                  </a:lnTo>
                  <a:lnTo>
                    <a:pt x="5815063" y="13208"/>
                  </a:lnTo>
                  <a:lnTo>
                    <a:pt x="5593194" y="0"/>
                  </a:lnTo>
                  <a:close/>
                </a:path>
                <a:path w="7149465" h="4299585">
                  <a:moveTo>
                    <a:pt x="6742860" y="289940"/>
                  </a:moveTo>
                  <a:lnTo>
                    <a:pt x="5395582" y="289940"/>
                  </a:lnTo>
                  <a:lnTo>
                    <a:pt x="5598655" y="307086"/>
                  </a:lnTo>
                  <a:lnTo>
                    <a:pt x="5787885" y="329946"/>
                  </a:lnTo>
                  <a:lnTo>
                    <a:pt x="5963907" y="370204"/>
                  </a:lnTo>
                  <a:lnTo>
                    <a:pt x="6122403" y="417575"/>
                  </a:lnTo>
                  <a:lnTo>
                    <a:pt x="6266421" y="478916"/>
                  </a:lnTo>
                  <a:lnTo>
                    <a:pt x="6388849" y="557149"/>
                  </a:lnTo>
                  <a:lnTo>
                    <a:pt x="6493878" y="642492"/>
                  </a:lnTo>
                  <a:lnTo>
                    <a:pt x="6575920" y="741426"/>
                  </a:lnTo>
                  <a:lnTo>
                    <a:pt x="6634975" y="853821"/>
                  </a:lnTo>
                  <a:lnTo>
                    <a:pt x="6673329" y="974978"/>
                  </a:lnTo>
                  <a:lnTo>
                    <a:pt x="6687172" y="1106170"/>
                  </a:lnTo>
                  <a:lnTo>
                    <a:pt x="6673964" y="1240916"/>
                  </a:lnTo>
                  <a:lnTo>
                    <a:pt x="6641960" y="1379601"/>
                  </a:lnTo>
                  <a:lnTo>
                    <a:pt x="6584175" y="1525015"/>
                  </a:lnTo>
                  <a:lnTo>
                    <a:pt x="6507721" y="1674368"/>
                  </a:lnTo>
                  <a:lnTo>
                    <a:pt x="6410947" y="1824355"/>
                  </a:lnTo>
                  <a:lnTo>
                    <a:pt x="6295504" y="1978279"/>
                  </a:lnTo>
                  <a:lnTo>
                    <a:pt x="6163297" y="2131187"/>
                  </a:lnTo>
                  <a:lnTo>
                    <a:pt x="6007595" y="2286254"/>
                  </a:lnTo>
                  <a:lnTo>
                    <a:pt x="5839955" y="2442337"/>
                  </a:lnTo>
                  <a:lnTo>
                    <a:pt x="5654154" y="2594102"/>
                  </a:lnTo>
                  <a:lnTo>
                    <a:pt x="5451716" y="2745105"/>
                  </a:lnTo>
                  <a:lnTo>
                    <a:pt x="5236070" y="2893695"/>
                  </a:lnTo>
                  <a:lnTo>
                    <a:pt x="5005946" y="3036697"/>
                  </a:lnTo>
                  <a:lnTo>
                    <a:pt x="4762487" y="3177413"/>
                  </a:lnTo>
                  <a:lnTo>
                    <a:pt x="4507852" y="3311017"/>
                  </a:lnTo>
                  <a:lnTo>
                    <a:pt x="4243565" y="3440684"/>
                  </a:lnTo>
                  <a:lnTo>
                    <a:pt x="3963276" y="3561588"/>
                  </a:lnTo>
                  <a:lnTo>
                    <a:pt x="3683622" y="3674211"/>
                  </a:lnTo>
                  <a:lnTo>
                    <a:pt x="3405365" y="3770642"/>
                  </a:lnTo>
                  <a:lnTo>
                    <a:pt x="3131299" y="3857510"/>
                  </a:lnTo>
                  <a:lnTo>
                    <a:pt x="2860027" y="3931462"/>
                  </a:lnTo>
                  <a:lnTo>
                    <a:pt x="2596375" y="3994391"/>
                  </a:lnTo>
                  <a:lnTo>
                    <a:pt x="2339073" y="4042968"/>
                  </a:lnTo>
                  <a:lnTo>
                    <a:pt x="2089391" y="4080522"/>
                  </a:lnTo>
                  <a:lnTo>
                    <a:pt x="1850758" y="4105605"/>
                  </a:lnTo>
                  <a:lnTo>
                    <a:pt x="1621904" y="4114876"/>
                  </a:lnTo>
                  <a:lnTo>
                    <a:pt x="1402194" y="4116463"/>
                  </a:lnTo>
                  <a:lnTo>
                    <a:pt x="3045301" y="4116463"/>
                  </a:lnTo>
                  <a:lnTo>
                    <a:pt x="3088119" y="4106519"/>
                  </a:lnTo>
                  <a:lnTo>
                    <a:pt x="3366376" y="4029659"/>
                  </a:lnTo>
                  <a:lnTo>
                    <a:pt x="3652253" y="3941787"/>
                  </a:lnTo>
                  <a:lnTo>
                    <a:pt x="3939527" y="3837673"/>
                  </a:lnTo>
                  <a:lnTo>
                    <a:pt x="4230992" y="3723982"/>
                  </a:lnTo>
                  <a:lnTo>
                    <a:pt x="4516869" y="3596894"/>
                  </a:lnTo>
                  <a:lnTo>
                    <a:pt x="4792967" y="3466084"/>
                  </a:lnTo>
                  <a:lnTo>
                    <a:pt x="5056619" y="3324860"/>
                  </a:lnTo>
                  <a:lnTo>
                    <a:pt x="5307063" y="3181350"/>
                  </a:lnTo>
                  <a:lnTo>
                    <a:pt x="5546331" y="3030601"/>
                  </a:lnTo>
                  <a:lnTo>
                    <a:pt x="5770994" y="2874391"/>
                  </a:lnTo>
                  <a:lnTo>
                    <a:pt x="5982449" y="2715641"/>
                  </a:lnTo>
                  <a:lnTo>
                    <a:pt x="6177267" y="2556129"/>
                  </a:lnTo>
                  <a:lnTo>
                    <a:pt x="6357353" y="2391029"/>
                  </a:lnTo>
                  <a:lnTo>
                    <a:pt x="6522199" y="2228215"/>
                  </a:lnTo>
                  <a:lnTo>
                    <a:pt x="6669011" y="2061337"/>
                  </a:lnTo>
                  <a:lnTo>
                    <a:pt x="6797027" y="1898395"/>
                  </a:lnTo>
                  <a:lnTo>
                    <a:pt x="6908279" y="1734439"/>
                  </a:lnTo>
                  <a:lnTo>
                    <a:pt x="6995909" y="1572640"/>
                  </a:lnTo>
                  <a:lnTo>
                    <a:pt x="7068299" y="1413256"/>
                  </a:lnTo>
                  <a:lnTo>
                    <a:pt x="7117067" y="1255902"/>
                  </a:lnTo>
                  <a:lnTo>
                    <a:pt x="7143483" y="1103884"/>
                  </a:lnTo>
                  <a:lnTo>
                    <a:pt x="7149071" y="960627"/>
                  </a:lnTo>
                  <a:lnTo>
                    <a:pt x="7130910" y="819403"/>
                  </a:lnTo>
                  <a:lnTo>
                    <a:pt x="7087095" y="684911"/>
                  </a:lnTo>
                  <a:lnTo>
                    <a:pt x="7022452" y="559181"/>
                  </a:lnTo>
                  <a:lnTo>
                    <a:pt x="6934822" y="446913"/>
                  </a:lnTo>
                  <a:lnTo>
                    <a:pt x="6829158" y="350012"/>
                  </a:lnTo>
                  <a:lnTo>
                    <a:pt x="6742860" y="289940"/>
                  </a:lnTo>
                  <a:close/>
                </a:path>
              </a:pathLst>
            </a:custGeom>
            <a:solidFill>
              <a:srgbClr val="CCC1DA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50563" y="885189"/>
              <a:ext cx="1813430" cy="155054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67193" y="2221229"/>
              <a:ext cx="1986137" cy="155054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95118" y="5002783"/>
              <a:ext cx="1733293" cy="155226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63082" y="4236466"/>
              <a:ext cx="1870451" cy="155053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230363" y="1821306"/>
              <a:ext cx="1859760" cy="1552702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2467832" y="2070545"/>
            <a:ext cx="140970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 dirty="0">
                <a:solidFill>
                  <a:srgbClr val="FFFFFF"/>
                </a:solidFill>
                <a:latin typeface="Verdana"/>
                <a:cs typeface="Verdana"/>
              </a:rPr>
              <a:t>5</a:t>
            </a:r>
            <a:endParaRPr sz="135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736402" y="1056418"/>
            <a:ext cx="140970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 dirty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endParaRPr sz="135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73553" y="3590734"/>
            <a:ext cx="140970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 dirty="0">
                <a:solidFill>
                  <a:srgbClr val="FFFFFF"/>
                </a:solidFill>
                <a:latin typeface="Verdana"/>
                <a:cs typeface="Verdana"/>
              </a:rPr>
              <a:t>3</a:t>
            </a:r>
            <a:endParaRPr sz="135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67957" y="4185513"/>
            <a:ext cx="141446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 dirty="0">
                <a:solidFill>
                  <a:srgbClr val="FFFFFF"/>
                </a:solidFill>
                <a:latin typeface="Verdana"/>
                <a:cs typeface="Verdana"/>
              </a:rPr>
              <a:t>4</a:t>
            </a:r>
            <a:endParaRPr sz="135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92537" y="2510313"/>
            <a:ext cx="1313021" cy="332303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spcBef>
                <a:spcPts val="71"/>
              </a:spcBef>
            </a:pPr>
            <a:r>
              <a:rPr sz="2100" b="1" spc="-23" dirty="0">
                <a:solidFill>
                  <a:srgbClr val="001F5F"/>
                </a:solidFill>
                <a:latin typeface="Calibri"/>
                <a:cs typeface="Calibri"/>
              </a:rPr>
              <a:t>Результаты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838830" y="1226677"/>
            <a:ext cx="2814161" cy="1323975"/>
            <a:chOff x="927773" y="1635569"/>
            <a:chExt cx="3752215" cy="1765300"/>
          </a:xfrm>
        </p:grpSpPr>
        <p:sp>
          <p:nvSpPr>
            <p:cNvPr id="16" name="object 16"/>
            <p:cNvSpPr/>
            <p:nvPr/>
          </p:nvSpPr>
          <p:spPr>
            <a:xfrm>
              <a:off x="2851658" y="1636903"/>
              <a:ext cx="1828164" cy="1764030"/>
            </a:xfrm>
            <a:custGeom>
              <a:avLst/>
              <a:gdLst/>
              <a:ahLst/>
              <a:cxnLst/>
              <a:rect l="l" t="t" r="r" b="b"/>
              <a:pathLst>
                <a:path w="1828164" h="1764029">
                  <a:moveTo>
                    <a:pt x="1769774" y="1714468"/>
                  </a:moveTo>
                  <a:lnTo>
                    <a:pt x="1746631" y="1738502"/>
                  </a:lnTo>
                  <a:lnTo>
                    <a:pt x="1827911" y="1763902"/>
                  </a:lnTo>
                  <a:lnTo>
                    <a:pt x="1813506" y="1723263"/>
                  </a:lnTo>
                  <a:lnTo>
                    <a:pt x="1778889" y="1723263"/>
                  </a:lnTo>
                  <a:lnTo>
                    <a:pt x="1769774" y="1714468"/>
                  </a:lnTo>
                  <a:close/>
                </a:path>
                <a:path w="1828164" h="1764029">
                  <a:moveTo>
                    <a:pt x="1776378" y="1707610"/>
                  </a:moveTo>
                  <a:lnTo>
                    <a:pt x="1769774" y="1714468"/>
                  </a:lnTo>
                  <a:lnTo>
                    <a:pt x="1778889" y="1723263"/>
                  </a:lnTo>
                  <a:lnTo>
                    <a:pt x="1785493" y="1716405"/>
                  </a:lnTo>
                  <a:lnTo>
                    <a:pt x="1776378" y="1707610"/>
                  </a:lnTo>
                  <a:close/>
                </a:path>
                <a:path w="1828164" h="1764029">
                  <a:moveTo>
                    <a:pt x="1799463" y="1683639"/>
                  </a:moveTo>
                  <a:lnTo>
                    <a:pt x="1776378" y="1707610"/>
                  </a:lnTo>
                  <a:lnTo>
                    <a:pt x="1785493" y="1716405"/>
                  </a:lnTo>
                  <a:lnTo>
                    <a:pt x="1778889" y="1723263"/>
                  </a:lnTo>
                  <a:lnTo>
                    <a:pt x="1813506" y="1723263"/>
                  </a:lnTo>
                  <a:lnTo>
                    <a:pt x="1799463" y="1683639"/>
                  </a:lnTo>
                  <a:close/>
                </a:path>
                <a:path w="1828164" h="1764029">
                  <a:moveTo>
                    <a:pt x="6604" y="0"/>
                  </a:moveTo>
                  <a:lnTo>
                    <a:pt x="0" y="6858"/>
                  </a:lnTo>
                  <a:lnTo>
                    <a:pt x="1769774" y="1714468"/>
                  </a:lnTo>
                  <a:lnTo>
                    <a:pt x="1776378" y="1707610"/>
                  </a:lnTo>
                  <a:lnTo>
                    <a:pt x="660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7" name="object 17"/>
            <p:cNvSpPr/>
            <p:nvPr/>
          </p:nvSpPr>
          <p:spPr>
            <a:xfrm>
              <a:off x="932535" y="1640332"/>
              <a:ext cx="1935480" cy="0"/>
            </a:xfrm>
            <a:custGeom>
              <a:avLst/>
              <a:gdLst/>
              <a:ahLst/>
              <a:cxnLst/>
              <a:rect l="l" t="t" r="r" b="b"/>
              <a:pathLst>
                <a:path w="1935480">
                  <a:moveTo>
                    <a:pt x="1934870" y="0"/>
                  </a:moveTo>
                  <a:lnTo>
                    <a:pt x="0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2267998" y="651605"/>
            <a:ext cx="593884" cy="332303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>
              <a:spcBef>
                <a:spcPts val="71"/>
              </a:spcBef>
            </a:pPr>
            <a:r>
              <a:rPr sz="2100" b="1" spc="-19" dirty="0">
                <a:solidFill>
                  <a:srgbClr val="001F5F"/>
                </a:solidFill>
                <a:latin typeface="Calibri"/>
                <a:cs typeface="Calibri"/>
              </a:rPr>
              <a:t>Ц</a:t>
            </a:r>
            <a:r>
              <a:rPr sz="2100" b="1" spc="-45" dirty="0">
                <a:solidFill>
                  <a:srgbClr val="001F5F"/>
                </a:solidFill>
                <a:latin typeface="Calibri"/>
                <a:cs typeface="Calibri"/>
              </a:rPr>
              <a:t>е</a:t>
            </a:r>
            <a:r>
              <a:rPr sz="2100" b="1" spc="-4" dirty="0">
                <a:solidFill>
                  <a:srgbClr val="001F5F"/>
                </a:solidFill>
                <a:latin typeface="Calibri"/>
                <a:cs typeface="Calibri"/>
              </a:rPr>
              <a:t>ль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xfrm>
            <a:off x="1619673" y="239458"/>
            <a:ext cx="6340920" cy="30970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  <a:tabLst>
                <a:tab pos="3621881" algn="l"/>
              </a:tabLst>
            </a:pPr>
            <a:r>
              <a:rPr sz="1950" b="1" spc="-4" dirty="0"/>
              <a:t>Ра</a:t>
            </a:r>
            <a:r>
              <a:rPr sz="1950" b="1" spc="4" dirty="0"/>
              <a:t>б</a:t>
            </a:r>
            <a:r>
              <a:rPr sz="1950" b="1" dirty="0"/>
              <a:t>очая </a:t>
            </a:r>
            <a:r>
              <a:rPr sz="1950" b="1" spc="-4" dirty="0"/>
              <a:t>прог</a:t>
            </a:r>
            <a:r>
              <a:rPr sz="1950" b="1" spc="-8" dirty="0"/>
              <a:t>р</a:t>
            </a:r>
            <a:r>
              <a:rPr sz="1950" b="1" dirty="0"/>
              <a:t>амма </a:t>
            </a:r>
            <a:r>
              <a:rPr sz="1950" b="1" spc="-30" dirty="0" err="1"/>
              <a:t>к</a:t>
            </a:r>
            <a:r>
              <a:rPr sz="1950" b="1" dirty="0" err="1"/>
              <a:t>ак</a:t>
            </a:r>
            <a:r>
              <a:rPr sz="1950" b="1" dirty="0"/>
              <a:t> </a:t>
            </a:r>
            <a:r>
              <a:rPr sz="1950" b="1" spc="-4" dirty="0" err="1"/>
              <a:t>с</a:t>
            </a:r>
            <a:r>
              <a:rPr sz="1950" b="1" spc="4" dirty="0" err="1"/>
              <a:t>и</a:t>
            </a:r>
            <a:r>
              <a:rPr sz="1950" b="1" spc="-4" dirty="0" err="1"/>
              <a:t>ст</a:t>
            </a:r>
            <a:r>
              <a:rPr sz="1950" b="1" spc="-23" dirty="0" err="1"/>
              <a:t>е</a:t>
            </a:r>
            <a:r>
              <a:rPr sz="1950" b="1" spc="-4" dirty="0" err="1"/>
              <a:t>м</a:t>
            </a:r>
            <a:r>
              <a:rPr lang="ru-RU" sz="1950" b="1" spc="-4" dirty="0"/>
              <a:t>а </a:t>
            </a:r>
            <a:r>
              <a:rPr sz="1950" b="1" spc="-41" dirty="0" err="1"/>
              <a:t>к</a:t>
            </a:r>
            <a:r>
              <a:rPr sz="1950" b="1" dirty="0" err="1"/>
              <a:t>ом</a:t>
            </a:r>
            <a:r>
              <a:rPr sz="1950" b="1" spc="4" dirty="0" err="1"/>
              <a:t>п</a:t>
            </a:r>
            <a:r>
              <a:rPr sz="1950" b="1" dirty="0" err="1"/>
              <a:t>онен</a:t>
            </a:r>
            <a:r>
              <a:rPr sz="1950" b="1" spc="-19" dirty="0" err="1"/>
              <a:t>т</a:t>
            </a:r>
            <a:r>
              <a:rPr sz="1950" b="1" dirty="0" err="1"/>
              <a:t>ов</a:t>
            </a:r>
            <a:endParaRPr sz="1950" b="1" dirty="0"/>
          </a:p>
        </p:txBody>
      </p:sp>
      <p:sp>
        <p:nvSpPr>
          <p:cNvPr id="20" name="object 20"/>
          <p:cNvSpPr txBox="1"/>
          <p:nvPr/>
        </p:nvSpPr>
        <p:spPr>
          <a:xfrm>
            <a:off x="5424106" y="939832"/>
            <a:ext cx="727233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b="1" dirty="0">
                <a:solidFill>
                  <a:srgbClr val="001F5F"/>
                </a:solidFill>
                <a:latin typeface="Calibri"/>
                <a:cs typeface="Calibri"/>
              </a:rPr>
              <a:t>Задачи</a:t>
            </a:r>
            <a:endParaRPr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458521" y="2568606"/>
            <a:ext cx="1378744" cy="84061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b="1" spc="-4" dirty="0">
                <a:solidFill>
                  <a:srgbClr val="001F5F"/>
                </a:solidFill>
                <a:latin typeface="Calibri"/>
                <a:cs typeface="Calibri"/>
              </a:rPr>
              <a:t>Виды, </a:t>
            </a:r>
            <a:r>
              <a:rPr b="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b="1" spc="-4" dirty="0">
                <a:solidFill>
                  <a:srgbClr val="001F5F"/>
                </a:solidFill>
                <a:latin typeface="Calibri"/>
                <a:cs typeface="Calibri"/>
              </a:rPr>
              <a:t>направления </a:t>
            </a:r>
            <a:r>
              <a:rPr b="1" spc="-398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b="1" spc="-8" dirty="0">
                <a:solidFill>
                  <a:srgbClr val="001F5F"/>
                </a:solidFill>
                <a:latin typeface="Calibri"/>
                <a:cs typeface="Calibri"/>
              </a:rPr>
              <a:t>деятельности</a:t>
            </a:r>
            <a:endParaRPr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017704" y="4171341"/>
            <a:ext cx="756761" cy="28661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b="1" dirty="0">
                <a:solidFill>
                  <a:srgbClr val="001F5F"/>
                </a:solidFill>
                <a:latin typeface="Calibri"/>
                <a:cs typeface="Calibri"/>
              </a:rPr>
              <a:t>Ф</a:t>
            </a:r>
            <a:r>
              <a:rPr b="1" spc="4" dirty="0">
                <a:solidFill>
                  <a:srgbClr val="001F5F"/>
                </a:solidFill>
                <a:latin typeface="Calibri"/>
                <a:cs typeface="Calibri"/>
              </a:rPr>
              <a:t>о</a:t>
            </a:r>
            <a:r>
              <a:rPr b="1" dirty="0">
                <a:solidFill>
                  <a:srgbClr val="001F5F"/>
                </a:solidFill>
                <a:latin typeface="Calibri"/>
                <a:cs typeface="Calibri"/>
              </a:rPr>
              <a:t>рмы</a:t>
            </a:r>
            <a:endParaRPr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941635" y="4531385"/>
            <a:ext cx="1372553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b="1" spc="-15" dirty="0">
                <a:solidFill>
                  <a:srgbClr val="001F5F"/>
                </a:solidFill>
                <a:latin typeface="Calibri"/>
                <a:cs typeface="Calibri"/>
              </a:rPr>
              <a:t>Содержание </a:t>
            </a:r>
            <a:r>
              <a:rPr b="1" spc="-11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b="1" spc="-23" dirty="0">
                <a:solidFill>
                  <a:srgbClr val="001F5F"/>
                </a:solidFill>
                <a:latin typeface="Calibri"/>
                <a:cs typeface="Calibri"/>
              </a:rPr>
              <a:t>д</a:t>
            </a:r>
            <a:r>
              <a:rPr b="1" spc="-4" dirty="0">
                <a:solidFill>
                  <a:srgbClr val="001F5F"/>
                </a:solidFill>
                <a:latin typeface="Calibri"/>
                <a:cs typeface="Calibri"/>
              </a:rPr>
              <a:t>е</a:t>
            </a:r>
            <a:r>
              <a:rPr b="1" spc="4" dirty="0">
                <a:solidFill>
                  <a:srgbClr val="001F5F"/>
                </a:solidFill>
                <a:latin typeface="Calibri"/>
                <a:cs typeface="Calibri"/>
              </a:rPr>
              <a:t>я</a:t>
            </a:r>
            <a:r>
              <a:rPr b="1" spc="-11" dirty="0">
                <a:solidFill>
                  <a:srgbClr val="001F5F"/>
                </a:solidFill>
                <a:latin typeface="Calibri"/>
                <a:cs typeface="Calibri"/>
              </a:rPr>
              <a:t>т</a:t>
            </a:r>
            <a:r>
              <a:rPr b="1" spc="-26" dirty="0">
                <a:solidFill>
                  <a:srgbClr val="001F5F"/>
                </a:solidFill>
                <a:latin typeface="Calibri"/>
                <a:cs typeface="Calibri"/>
              </a:rPr>
              <a:t>е</a:t>
            </a:r>
            <a:r>
              <a:rPr b="1" dirty="0">
                <a:solidFill>
                  <a:srgbClr val="001F5F"/>
                </a:solidFill>
                <a:latin typeface="Calibri"/>
                <a:cs typeface="Calibri"/>
              </a:rPr>
              <a:t>льно</a:t>
            </a:r>
            <a:r>
              <a:rPr b="1" spc="4" dirty="0">
                <a:solidFill>
                  <a:srgbClr val="001F5F"/>
                </a:solidFill>
                <a:latin typeface="Calibri"/>
                <a:cs typeface="Calibri"/>
              </a:rPr>
              <a:t>с</a:t>
            </a:r>
            <a:r>
              <a:rPr b="1" dirty="0">
                <a:solidFill>
                  <a:srgbClr val="001F5F"/>
                </a:solidFill>
                <a:latin typeface="Calibri"/>
                <a:cs typeface="Calibri"/>
              </a:rPr>
              <a:t>ти</a:t>
            </a:r>
            <a:endParaRPr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545412" y="2823744"/>
            <a:ext cx="1667351" cy="80647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725" b="1" dirty="0">
                <a:solidFill>
                  <a:srgbClr val="001F5F"/>
                </a:solidFill>
                <a:latin typeface="Calibri"/>
                <a:cs typeface="Calibri"/>
              </a:rPr>
              <a:t>Анализ</a:t>
            </a:r>
            <a:endParaRPr sz="1725">
              <a:latin typeface="Calibri"/>
              <a:cs typeface="Calibri"/>
            </a:endParaRPr>
          </a:p>
          <a:p>
            <a:pPr marL="9525" marR="3810" indent="50006"/>
            <a:r>
              <a:rPr sz="1725" b="1" spc="-8" dirty="0">
                <a:solidFill>
                  <a:srgbClr val="001F5F"/>
                </a:solidFill>
                <a:latin typeface="Calibri"/>
                <a:cs typeface="Calibri"/>
              </a:rPr>
              <a:t>воспитательного </a:t>
            </a:r>
            <a:r>
              <a:rPr sz="1725" b="1" spc="-379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1725" b="1" spc="-8" dirty="0">
                <a:solidFill>
                  <a:srgbClr val="001F5F"/>
                </a:solidFill>
                <a:latin typeface="Calibri"/>
                <a:cs typeface="Calibri"/>
              </a:rPr>
              <a:t>процесса</a:t>
            </a:r>
            <a:endParaRPr sz="1725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02780" y="1716596"/>
            <a:ext cx="140970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 dirty="0">
                <a:solidFill>
                  <a:srgbClr val="FFFFFF"/>
                </a:solidFill>
                <a:latin typeface="Verdana"/>
                <a:cs typeface="Verdana"/>
              </a:rPr>
              <a:t>2</a:t>
            </a:r>
            <a:endParaRPr sz="1350">
              <a:latin typeface="Verdana"/>
              <a:cs typeface="Verdana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5603367" y="3390615"/>
            <a:ext cx="2189321" cy="1753076"/>
          </a:xfrm>
          <a:custGeom>
            <a:avLst/>
            <a:gdLst/>
            <a:ahLst/>
            <a:cxnLst/>
            <a:rect l="l" t="t" r="r" b="b"/>
            <a:pathLst>
              <a:path w="2919095" h="2337434">
                <a:moveTo>
                  <a:pt x="2745486" y="0"/>
                </a:moveTo>
                <a:lnTo>
                  <a:pt x="2793145" y="61299"/>
                </a:lnTo>
                <a:lnTo>
                  <a:pt x="2834648" y="119367"/>
                </a:lnTo>
                <a:lnTo>
                  <a:pt x="2868986" y="172416"/>
                </a:lnTo>
                <a:lnTo>
                  <a:pt x="2895151" y="218660"/>
                </a:lnTo>
                <a:lnTo>
                  <a:pt x="2912135" y="256314"/>
                </a:lnTo>
                <a:lnTo>
                  <a:pt x="2918928" y="283590"/>
                </a:lnTo>
                <a:lnTo>
                  <a:pt x="2914523" y="298703"/>
                </a:lnTo>
                <a:lnTo>
                  <a:pt x="1629410" y="1337767"/>
                </a:lnTo>
                <a:lnTo>
                  <a:pt x="1625004" y="1352854"/>
                </a:lnTo>
                <a:lnTo>
                  <a:pt x="1648781" y="1417785"/>
                </a:lnTo>
                <a:lnTo>
                  <a:pt x="1674946" y="1464042"/>
                </a:lnTo>
                <a:lnTo>
                  <a:pt x="1709284" y="1517104"/>
                </a:lnTo>
                <a:lnTo>
                  <a:pt x="1750787" y="1575178"/>
                </a:lnTo>
                <a:lnTo>
                  <a:pt x="1798447" y="1636471"/>
                </a:lnTo>
                <a:lnTo>
                  <a:pt x="1748466" y="1577052"/>
                </a:lnTo>
                <a:lnTo>
                  <a:pt x="1700351" y="1524315"/>
                </a:lnTo>
                <a:lnTo>
                  <a:pt x="1655641" y="1479629"/>
                </a:lnTo>
                <a:lnTo>
                  <a:pt x="1615878" y="1444359"/>
                </a:lnTo>
                <a:lnTo>
                  <a:pt x="1582598" y="1419873"/>
                </a:lnTo>
                <a:lnTo>
                  <a:pt x="1557343" y="1407538"/>
                </a:lnTo>
                <a:lnTo>
                  <a:pt x="1541652" y="1408722"/>
                </a:lnTo>
                <a:lnTo>
                  <a:pt x="393486" y="2337178"/>
                </a:lnTo>
              </a:path>
              <a:path w="2919095" h="2337434">
                <a:moveTo>
                  <a:pt x="102972" y="2337178"/>
                </a:moveTo>
                <a:lnTo>
                  <a:pt x="98015" y="2332221"/>
                </a:lnTo>
                <a:lnTo>
                  <a:pt x="49933" y="2279486"/>
                </a:lnTo>
                <a:lnTo>
                  <a:pt x="0" y="2220069"/>
                </a:lnTo>
              </a:path>
            </a:pathLst>
          </a:custGeom>
          <a:ln w="9525">
            <a:solidFill>
              <a:srgbClr val="497DBA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39ED9E4B-C4D1-4145-92AE-27E670275C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43608" y="784860"/>
            <a:ext cx="7341870" cy="2108269"/>
          </a:xfrm>
        </p:spPr>
        <p:txBody>
          <a:bodyPr/>
          <a:lstStyle/>
          <a:p>
            <a:pPr algn="just"/>
            <a:r>
              <a:rPr lang="ru-RU" sz="1800" kern="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Разрабатывая рабочую программу воспитания важно понимать, что сама по себе программа не является инструментом воспитания: </a:t>
            </a:r>
            <a:r>
              <a:rPr lang="ru-RU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ребенка воспитывает не документ, а педагог - своими действиями, словами, отношениями. </a:t>
            </a:r>
          </a:p>
          <a:p>
            <a:pPr algn="just"/>
            <a:endParaRPr lang="ru-RU" sz="1800" kern="100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ru-RU" sz="1800" kern="1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</a:rPr>
              <a:t>Программа лишь позволяет педагогам скоординировать свои усилия, направленные на воспитание школьников. </a:t>
            </a:r>
            <a:endParaRPr lang="ru-RU" sz="1800" kern="100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ED8D883-FEB9-4A11-871F-DEF392338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339502"/>
            <a:ext cx="8353425" cy="553998"/>
          </a:xfrm>
        </p:spPr>
        <p:txBody>
          <a:bodyPr/>
          <a:lstStyle/>
          <a:p>
            <a:r>
              <a:rPr lang="ru-RU" b="1" dirty="0"/>
              <a:t>ПРОГРАММА ВОСПИТАНИЯ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58758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65B1A86F-2742-4C84-AA1D-4835335286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9632" y="1131590"/>
            <a:ext cx="7341870" cy="553998"/>
          </a:xfrm>
        </p:spPr>
        <p:txBody>
          <a:bodyPr/>
          <a:lstStyle/>
          <a:p>
            <a:r>
              <a:rPr lang="ru-RU" sz="1800" kern="1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 программе воспитания каждой школой прилагается </a:t>
            </a:r>
            <a:r>
              <a:rPr lang="ru-RU" sz="1800" b="1" kern="100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ежегодный календарный план воспитательной работы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57D2778D-6CC9-4537-B0B8-4812BF257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795" y="291597"/>
            <a:ext cx="8353425" cy="553998"/>
          </a:xfrm>
        </p:spPr>
        <p:txBody>
          <a:bodyPr/>
          <a:lstStyle/>
          <a:p>
            <a:r>
              <a:rPr lang="ru-RU" b="1" dirty="0"/>
              <a:t>ПРОГРАММА ВОСПИТАНИЯ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89487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52020" y="120358"/>
            <a:ext cx="4794409" cy="724718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algn="ctr">
              <a:spcBef>
                <a:spcPts val="71"/>
              </a:spcBef>
            </a:pPr>
            <a:r>
              <a:rPr sz="1650" spc="-4" dirty="0">
                <a:solidFill>
                  <a:srgbClr val="800000"/>
                </a:solidFill>
              </a:rPr>
              <a:t>Форма</a:t>
            </a:r>
            <a:r>
              <a:rPr sz="1650" spc="11" dirty="0">
                <a:solidFill>
                  <a:srgbClr val="800000"/>
                </a:solidFill>
              </a:rPr>
              <a:t> </a:t>
            </a:r>
            <a:r>
              <a:rPr sz="1650" spc="-8" dirty="0">
                <a:solidFill>
                  <a:srgbClr val="800000"/>
                </a:solidFill>
              </a:rPr>
              <a:t>календарного</a:t>
            </a:r>
            <a:r>
              <a:rPr sz="1650" spc="23" dirty="0">
                <a:solidFill>
                  <a:srgbClr val="800000"/>
                </a:solidFill>
              </a:rPr>
              <a:t> </a:t>
            </a:r>
            <a:r>
              <a:rPr sz="1650" spc="-8" dirty="0">
                <a:solidFill>
                  <a:srgbClr val="800000"/>
                </a:solidFill>
              </a:rPr>
              <a:t>плана</a:t>
            </a:r>
            <a:r>
              <a:rPr sz="1650" spc="8" dirty="0">
                <a:solidFill>
                  <a:srgbClr val="800000"/>
                </a:solidFill>
              </a:rPr>
              <a:t> </a:t>
            </a:r>
            <a:r>
              <a:rPr sz="1650" spc="-8" dirty="0">
                <a:solidFill>
                  <a:srgbClr val="800000"/>
                </a:solidFill>
              </a:rPr>
              <a:t>воспитательной</a:t>
            </a:r>
            <a:r>
              <a:rPr sz="1650" spc="34" dirty="0">
                <a:solidFill>
                  <a:srgbClr val="800000"/>
                </a:solidFill>
              </a:rPr>
              <a:t> </a:t>
            </a:r>
            <a:r>
              <a:rPr sz="1650" spc="-8" dirty="0">
                <a:solidFill>
                  <a:srgbClr val="800000"/>
                </a:solidFill>
              </a:rPr>
              <a:t>работы</a:t>
            </a:r>
            <a:endParaRPr sz="1650" dirty="0"/>
          </a:p>
          <a:p>
            <a:pPr marL="476" algn="ctr">
              <a:spcBef>
                <a:spcPts val="15"/>
              </a:spcBef>
            </a:pPr>
            <a:r>
              <a:rPr sz="1350" spc="-19" dirty="0"/>
              <a:t>Модуль</a:t>
            </a:r>
            <a:r>
              <a:rPr sz="1350" spc="-15" dirty="0"/>
              <a:t> </a:t>
            </a:r>
            <a:r>
              <a:rPr sz="1350" dirty="0"/>
              <a:t>«Ключевые</a:t>
            </a:r>
            <a:r>
              <a:rPr sz="1350" spc="-15" dirty="0"/>
              <a:t> </a:t>
            </a:r>
            <a:r>
              <a:rPr sz="1350" spc="-8" dirty="0"/>
              <a:t>общешкольные</a:t>
            </a:r>
            <a:r>
              <a:rPr sz="1350" spc="-15" dirty="0"/>
              <a:t> </a:t>
            </a:r>
            <a:r>
              <a:rPr sz="1350" spc="-8" dirty="0"/>
              <a:t>дела»</a:t>
            </a:r>
            <a:endParaRPr sz="1350"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532563" y="2170175"/>
          <a:ext cx="6049325" cy="13373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56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91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73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58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200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48E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48E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48ED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48E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57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68949" y="2507266"/>
            <a:ext cx="893255" cy="115443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95368" y="2507266"/>
            <a:ext cx="408051" cy="9325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67669" y="2371248"/>
            <a:ext cx="1012698" cy="9325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203317" y="2553081"/>
            <a:ext cx="540353" cy="9248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475666" y="2506122"/>
            <a:ext cx="874109" cy="94393"/>
          </a:xfrm>
          <a:prstGeom prst="rect">
            <a:avLst/>
          </a:prstGeom>
        </p:spPr>
      </p:pic>
      <p:graphicFrame>
        <p:nvGraphicFramePr>
          <p:cNvPr id="9" name="object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916566"/>
              </p:ext>
            </p:extLst>
          </p:nvPr>
        </p:nvGraphicFramePr>
        <p:xfrm>
          <a:off x="1532563" y="950897"/>
          <a:ext cx="6264593" cy="10488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82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1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02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120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883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15" dirty="0">
                          <a:latin typeface="Calibri"/>
                          <a:cs typeface="Calibri"/>
                        </a:rPr>
                        <a:t>Дела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EB4E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Классы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EB4E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5" dirty="0">
                          <a:latin typeface="Calibri"/>
                          <a:cs typeface="Calibri"/>
                        </a:rPr>
                        <a:t>Ориентировочное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время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5" dirty="0">
                          <a:latin typeface="Calibri"/>
                          <a:cs typeface="Calibri"/>
                        </a:rPr>
                        <a:t>проведения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428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EB4E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509905">
                        <a:lnSpc>
                          <a:spcPct val="100000"/>
                        </a:lnSpc>
                      </a:pPr>
                      <a:r>
                        <a:rPr sz="900" b="1" spc="-5" dirty="0">
                          <a:latin typeface="Calibri"/>
                          <a:cs typeface="Calibri"/>
                        </a:rPr>
                        <a:t>Ответственные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EB4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0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02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2971229" y="1901571"/>
            <a:ext cx="3179445" cy="21736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spcBef>
                <a:spcPts val="75"/>
              </a:spcBef>
            </a:pPr>
            <a:r>
              <a:rPr sz="1350" b="1" spc="-19" dirty="0">
                <a:latin typeface="Calibri"/>
                <a:cs typeface="Calibri"/>
              </a:rPr>
              <a:t>Модуль</a:t>
            </a:r>
            <a:r>
              <a:rPr sz="1350" b="1" spc="-11" dirty="0">
                <a:latin typeface="Calibri"/>
                <a:cs typeface="Calibri"/>
              </a:rPr>
              <a:t> </a:t>
            </a:r>
            <a:r>
              <a:rPr sz="1350" b="1" spc="-8" dirty="0">
                <a:latin typeface="Calibri"/>
                <a:cs typeface="Calibri"/>
              </a:rPr>
              <a:t>«Курсы</a:t>
            </a:r>
            <a:r>
              <a:rPr sz="1350" b="1" spc="-11" dirty="0">
                <a:latin typeface="Calibri"/>
                <a:cs typeface="Calibri"/>
              </a:rPr>
              <a:t> </a:t>
            </a:r>
            <a:r>
              <a:rPr sz="1350" b="1" spc="-4" dirty="0">
                <a:latin typeface="Calibri"/>
                <a:cs typeface="Calibri"/>
              </a:rPr>
              <a:t>внеурочной</a:t>
            </a:r>
            <a:r>
              <a:rPr sz="1350" b="1" spc="-38" dirty="0">
                <a:latin typeface="Calibri"/>
                <a:cs typeface="Calibri"/>
              </a:rPr>
              <a:t> </a:t>
            </a:r>
            <a:r>
              <a:rPr sz="1350" b="1" spc="-4" dirty="0">
                <a:latin typeface="Calibri"/>
                <a:cs typeface="Calibri"/>
              </a:rPr>
              <a:t>деятельности</a:t>
            </a:r>
            <a:endParaRPr sz="135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1434703" y="3184154"/>
            <a:ext cx="6274594" cy="1526858"/>
            <a:chOff x="461187" y="4822190"/>
            <a:chExt cx="8366125" cy="2035810"/>
          </a:xfrm>
        </p:grpSpPr>
        <p:sp>
          <p:nvSpPr>
            <p:cNvPr id="12" name="object 12"/>
            <p:cNvSpPr/>
            <p:nvPr/>
          </p:nvSpPr>
          <p:spPr>
            <a:xfrm>
              <a:off x="467537" y="4828501"/>
              <a:ext cx="8353425" cy="2030095"/>
            </a:xfrm>
            <a:custGeom>
              <a:avLst/>
              <a:gdLst/>
              <a:ahLst/>
              <a:cxnLst/>
              <a:rect l="l" t="t" r="r" b="b"/>
              <a:pathLst>
                <a:path w="8353425" h="2030095">
                  <a:moveTo>
                    <a:pt x="8352917" y="0"/>
                  </a:moveTo>
                  <a:lnTo>
                    <a:pt x="0" y="0"/>
                  </a:lnTo>
                  <a:lnTo>
                    <a:pt x="0" y="914400"/>
                  </a:lnTo>
                  <a:lnTo>
                    <a:pt x="0" y="2029498"/>
                  </a:lnTo>
                  <a:lnTo>
                    <a:pt x="8352917" y="2029498"/>
                  </a:lnTo>
                  <a:lnTo>
                    <a:pt x="8352917" y="914400"/>
                  </a:lnTo>
                  <a:lnTo>
                    <a:pt x="8352917" y="0"/>
                  </a:lnTo>
                  <a:close/>
                </a:path>
              </a:pathLst>
            </a:custGeom>
            <a:solidFill>
              <a:srgbClr val="E9ECF4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3" name="object 13"/>
            <p:cNvSpPr/>
            <p:nvPr/>
          </p:nvSpPr>
          <p:spPr>
            <a:xfrm>
              <a:off x="461187" y="4822190"/>
              <a:ext cx="8366125" cy="2035810"/>
            </a:xfrm>
            <a:custGeom>
              <a:avLst/>
              <a:gdLst/>
              <a:ahLst/>
              <a:cxnLst/>
              <a:rect l="l" t="t" r="r" b="b"/>
              <a:pathLst>
                <a:path w="8366125" h="2035809">
                  <a:moveTo>
                    <a:pt x="8365693" y="0"/>
                  </a:moveTo>
                  <a:lnTo>
                    <a:pt x="8352993" y="0"/>
                  </a:lnTo>
                  <a:lnTo>
                    <a:pt x="8352993" y="914361"/>
                  </a:lnTo>
                  <a:lnTo>
                    <a:pt x="12700" y="914361"/>
                  </a:lnTo>
                  <a:lnTo>
                    <a:pt x="12700" y="0"/>
                  </a:lnTo>
                  <a:lnTo>
                    <a:pt x="0" y="0"/>
                  </a:lnTo>
                  <a:lnTo>
                    <a:pt x="0" y="914361"/>
                  </a:lnTo>
                  <a:lnTo>
                    <a:pt x="0" y="927061"/>
                  </a:lnTo>
                  <a:lnTo>
                    <a:pt x="0" y="2035810"/>
                  </a:lnTo>
                  <a:lnTo>
                    <a:pt x="12700" y="2035810"/>
                  </a:lnTo>
                  <a:lnTo>
                    <a:pt x="12700" y="927061"/>
                  </a:lnTo>
                  <a:lnTo>
                    <a:pt x="8352993" y="927061"/>
                  </a:lnTo>
                  <a:lnTo>
                    <a:pt x="8352993" y="2035810"/>
                  </a:lnTo>
                  <a:lnTo>
                    <a:pt x="8365693" y="2035810"/>
                  </a:lnTo>
                  <a:lnTo>
                    <a:pt x="8365693" y="927061"/>
                  </a:lnTo>
                  <a:lnTo>
                    <a:pt x="8365693" y="914361"/>
                  </a:lnTo>
                  <a:lnTo>
                    <a:pt x="83656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4" name="object 14"/>
            <p:cNvSpPr/>
            <p:nvPr/>
          </p:nvSpPr>
          <p:spPr>
            <a:xfrm>
              <a:off x="461187" y="4828540"/>
              <a:ext cx="8366125" cy="0"/>
            </a:xfrm>
            <a:custGeom>
              <a:avLst/>
              <a:gdLst/>
              <a:ahLst/>
              <a:cxnLst/>
              <a:rect l="l" t="t" r="r" b="b"/>
              <a:pathLst>
                <a:path w="8366125">
                  <a:moveTo>
                    <a:pt x="0" y="0"/>
                  </a:moveTo>
                  <a:lnTo>
                    <a:pt x="8365693" y="0"/>
                  </a:lnTo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208019" y="4969637"/>
              <a:ext cx="2910078" cy="17373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118612" y="5289804"/>
              <a:ext cx="3086862" cy="141731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796283" y="5563743"/>
              <a:ext cx="1695831" cy="142163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462528" y="6148108"/>
              <a:ext cx="2366010" cy="183934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249550" y="6478181"/>
              <a:ext cx="4789424" cy="14212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782539" y="1997202"/>
            <a:ext cx="3992404" cy="4103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429"/>
              </a:lnSpc>
            </a:pPr>
            <a:r>
              <a:rPr sz="1500" spc="-15" dirty="0">
                <a:latin typeface="Calibri"/>
                <a:cs typeface="Calibri"/>
              </a:rPr>
              <a:t>Кто</a:t>
            </a:r>
            <a:r>
              <a:rPr sz="1500" spc="-11" dirty="0">
                <a:latin typeface="Calibri"/>
                <a:cs typeface="Calibri"/>
              </a:rPr>
              <a:t> может</a:t>
            </a:r>
            <a:r>
              <a:rPr sz="1500" spc="-19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быть </a:t>
            </a:r>
            <a:r>
              <a:rPr sz="1500" spc="-4" dirty="0">
                <a:latin typeface="Calibri"/>
                <a:cs typeface="Calibri"/>
              </a:rPr>
              <a:t>привлечен</a:t>
            </a:r>
            <a:r>
              <a:rPr sz="1500" spc="-1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к </a:t>
            </a:r>
            <a:r>
              <a:rPr sz="1500" spc="-4" dirty="0">
                <a:latin typeface="Calibri"/>
                <a:cs typeface="Calibri"/>
              </a:rPr>
              <a:t>разработке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spc="-4" dirty="0">
                <a:latin typeface="Calibri"/>
                <a:cs typeface="Calibri"/>
              </a:rPr>
              <a:t>рабочих</a:t>
            </a:r>
            <a:endParaRPr sz="1500">
              <a:latin typeface="Calibri"/>
              <a:cs typeface="Calibri"/>
            </a:endParaRPr>
          </a:p>
          <a:p>
            <a:pPr marL="953" algn="ctr"/>
            <a:r>
              <a:rPr sz="1500" dirty="0">
                <a:latin typeface="Calibri"/>
                <a:cs typeface="Calibri"/>
              </a:rPr>
              <a:t>программ</a:t>
            </a:r>
            <a:r>
              <a:rPr sz="1500" spc="-53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воспитания?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2416" y="142998"/>
            <a:ext cx="4266724" cy="483786"/>
          </a:xfrm>
          <a:prstGeom prst="rect">
            <a:avLst/>
          </a:prstGeom>
          <a:solidFill>
            <a:srgbClr val="E6B8B8"/>
          </a:solidFill>
        </p:spPr>
        <p:txBody>
          <a:bodyPr vert="horz" wrap="square" lIns="0" tIns="21907" rIns="0" bIns="0" rtlCol="0">
            <a:spAutoFit/>
          </a:bodyPr>
          <a:lstStyle/>
          <a:p>
            <a:pPr marL="802958" marR="252889" indent="-544354">
              <a:spcBef>
                <a:spcPts val="172"/>
              </a:spcBef>
            </a:pPr>
            <a:r>
              <a:rPr sz="1500" b="1" spc="-15" dirty="0">
                <a:solidFill>
                  <a:srgbClr val="800000"/>
                </a:solidFill>
                <a:latin typeface="Calibri"/>
                <a:cs typeface="Calibri"/>
              </a:rPr>
              <a:t>Кто </a:t>
            </a:r>
            <a:r>
              <a:rPr sz="1500" b="1" spc="-8" dirty="0">
                <a:solidFill>
                  <a:srgbClr val="800000"/>
                </a:solidFill>
                <a:latin typeface="Calibri"/>
                <a:cs typeface="Calibri"/>
              </a:rPr>
              <a:t>непосредственно </a:t>
            </a:r>
            <a:r>
              <a:rPr sz="1500" b="1" spc="-4" dirty="0">
                <a:solidFill>
                  <a:srgbClr val="800000"/>
                </a:solidFill>
                <a:latin typeface="Calibri"/>
                <a:cs typeface="Calibri"/>
              </a:rPr>
              <a:t>участвует</a:t>
            </a:r>
            <a:r>
              <a:rPr sz="1500" b="1" dirty="0">
                <a:solidFill>
                  <a:srgbClr val="800000"/>
                </a:solidFill>
                <a:latin typeface="Calibri"/>
                <a:cs typeface="Calibri"/>
              </a:rPr>
              <a:t> в </a:t>
            </a:r>
            <a:r>
              <a:rPr sz="1500" b="1" spc="-4" dirty="0">
                <a:solidFill>
                  <a:srgbClr val="800000"/>
                </a:solidFill>
                <a:latin typeface="Calibri"/>
                <a:cs typeface="Calibri"/>
              </a:rPr>
              <a:t>разработке </a:t>
            </a:r>
            <a:r>
              <a:rPr sz="1500" b="1" spc="-330" dirty="0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sz="1500" b="1" dirty="0">
                <a:solidFill>
                  <a:srgbClr val="800000"/>
                </a:solidFill>
                <a:latin typeface="Calibri"/>
                <a:cs typeface="Calibri"/>
              </a:rPr>
              <a:t>рабочих</a:t>
            </a:r>
            <a:r>
              <a:rPr sz="1500" b="1" spc="-15" dirty="0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sz="1500" b="1" spc="-4" dirty="0">
                <a:solidFill>
                  <a:srgbClr val="800000"/>
                </a:solidFill>
                <a:latin typeface="Calibri"/>
                <a:cs typeface="Calibri"/>
              </a:rPr>
              <a:t>программ</a:t>
            </a:r>
            <a:r>
              <a:rPr sz="1500" b="1" spc="-19" dirty="0">
                <a:solidFill>
                  <a:srgbClr val="800000"/>
                </a:solidFill>
                <a:latin typeface="Calibri"/>
                <a:cs typeface="Calibri"/>
              </a:rPr>
              <a:t> </a:t>
            </a:r>
            <a:r>
              <a:rPr sz="1500" b="1" spc="-4" dirty="0">
                <a:solidFill>
                  <a:srgbClr val="800000"/>
                </a:solidFill>
                <a:latin typeface="Calibri"/>
                <a:cs typeface="Calibri"/>
              </a:rPr>
              <a:t>воспитания?</a:t>
            </a:r>
            <a:endParaRPr sz="1500" dirty="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323528" y="626784"/>
            <a:ext cx="7704856" cy="4493379"/>
            <a:chOff x="0" y="1358264"/>
            <a:chExt cx="9144000" cy="5468620"/>
          </a:xfrm>
        </p:grpSpPr>
        <p:sp>
          <p:nvSpPr>
            <p:cNvPr id="7" name="object 7"/>
            <p:cNvSpPr/>
            <p:nvPr/>
          </p:nvSpPr>
          <p:spPr>
            <a:xfrm>
              <a:off x="0" y="1358264"/>
              <a:ext cx="9144000" cy="2800985"/>
            </a:xfrm>
            <a:custGeom>
              <a:avLst/>
              <a:gdLst/>
              <a:ahLst/>
              <a:cxnLst/>
              <a:rect l="l" t="t" r="r" b="b"/>
              <a:pathLst>
                <a:path w="9144000" h="2800985">
                  <a:moveTo>
                    <a:pt x="9144000" y="0"/>
                  </a:moveTo>
                  <a:lnTo>
                    <a:pt x="0" y="0"/>
                  </a:lnTo>
                  <a:lnTo>
                    <a:pt x="0" y="2800731"/>
                  </a:lnTo>
                  <a:lnTo>
                    <a:pt x="9144000" y="2800731"/>
                  </a:lnTo>
                  <a:lnTo>
                    <a:pt x="9144000" y="0"/>
                  </a:lnTo>
                  <a:close/>
                </a:path>
              </a:pathLst>
            </a:custGeom>
            <a:solidFill>
              <a:srgbClr val="DCE6F1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8" name="object 8"/>
            <p:cNvSpPr/>
            <p:nvPr/>
          </p:nvSpPr>
          <p:spPr>
            <a:xfrm>
              <a:off x="53751" y="4160329"/>
              <a:ext cx="9036685" cy="400685"/>
            </a:xfrm>
            <a:custGeom>
              <a:avLst/>
              <a:gdLst/>
              <a:ahLst/>
              <a:cxnLst/>
              <a:rect l="l" t="t" r="r" b="b"/>
              <a:pathLst>
                <a:path w="9036685" h="400685">
                  <a:moveTo>
                    <a:pt x="9036558" y="0"/>
                  </a:moveTo>
                  <a:lnTo>
                    <a:pt x="0" y="0"/>
                  </a:lnTo>
                  <a:lnTo>
                    <a:pt x="0" y="400113"/>
                  </a:lnTo>
                  <a:lnTo>
                    <a:pt x="9036558" y="400113"/>
                  </a:lnTo>
                  <a:lnTo>
                    <a:pt x="9036558" y="0"/>
                  </a:lnTo>
                  <a:close/>
                </a:path>
              </a:pathLst>
            </a:custGeom>
            <a:solidFill>
              <a:srgbClr val="E6B8B8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9" name="object 9"/>
            <p:cNvSpPr/>
            <p:nvPr/>
          </p:nvSpPr>
          <p:spPr>
            <a:xfrm>
              <a:off x="53751" y="4560387"/>
              <a:ext cx="9036685" cy="2266315"/>
            </a:xfrm>
            <a:custGeom>
              <a:avLst/>
              <a:gdLst/>
              <a:ahLst/>
              <a:cxnLst/>
              <a:rect l="l" t="t" r="r" b="b"/>
              <a:pathLst>
                <a:path w="9036685" h="2266315">
                  <a:moveTo>
                    <a:pt x="9036558" y="0"/>
                  </a:moveTo>
                  <a:lnTo>
                    <a:pt x="0" y="0"/>
                  </a:lnTo>
                  <a:lnTo>
                    <a:pt x="0" y="2266061"/>
                  </a:lnTo>
                  <a:lnTo>
                    <a:pt x="9036558" y="2266061"/>
                  </a:lnTo>
                  <a:lnTo>
                    <a:pt x="9036558" y="0"/>
                  </a:lnTo>
                  <a:close/>
                </a:path>
              </a:pathLst>
            </a:custGeom>
            <a:solidFill>
              <a:srgbClr val="DCE6F1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395536" y="771550"/>
            <a:ext cx="7232659" cy="4265111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 marR="35243" algn="just">
              <a:spcBef>
                <a:spcPts val="71"/>
              </a:spcBef>
              <a:tabLst>
                <a:tab pos="266224" algn="l"/>
                <a:tab pos="266700" algn="l"/>
              </a:tabLst>
            </a:pPr>
            <a:r>
              <a:rPr sz="1650" b="1" spc="-8" dirty="0">
                <a:latin typeface="Arial" panose="020B0604020202020204" pitchFamily="34" charset="0"/>
                <a:cs typeface="Arial" panose="020B0604020202020204" pitchFamily="34" charset="0"/>
              </a:rPr>
              <a:t>Педагогический</a:t>
            </a:r>
            <a:r>
              <a:rPr sz="1650" b="1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b="1" spc="-11" dirty="0">
                <a:latin typeface="Arial" panose="020B0604020202020204" pitchFamily="34" charset="0"/>
                <a:cs typeface="Arial" panose="020B0604020202020204" pitchFamily="34" charset="0"/>
              </a:rPr>
              <a:t>коллектив</a:t>
            </a:r>
            <a:r>
              <a:rPr sz="1650" b="1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b="1" spc="-8" dirty="0">
                <a:latin typeface="Arial" panose="020B0604020202020204" pitchFamily="34" charset="0"/>
                <a:cs typeface="Arial" panose="020B0604020202020204" pitchFamily="34" charset="0"/>
              </a:rPr>
              <a:t>(команда,</a:t>
            </a:r>
            <a:r>
              <a:rPr sz="1650" b="1" spc="3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включающая</a:t>
            </a:r>
            <a:r>
              <a:rPr sz="1650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5" dirty="0">
                <a:latin typeface="Arial" panose="020B0604020202020204" pitchFamily="34" charset="0"/>
                <a:cs typeface="Arial" panose="020B0604020202020204" pitchFamily="34" charset="0"/>
              </a:rPr>
              <a:t>руководителя</a:t>
            </a:r>
            <a:r>
              <a:rPr sz="1650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ОО</a:t>
            </a:r>
            <a:r>
              <a:rPr sz="1650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sz="1650" spc="-36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1" dirty="0">
                <a:latin typeface="Arial" panose="020B0604020202020204" pitchFamily="34" charset="0"/>
                <a:cs typeface="Arial" panose="020B0604020202020204" pitchFamily="34" charset="0"/>
              </a:rPr>
              <a:t>его</a:t>
            </a:r>
            <a:r>
              <a:rPr sz="165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8" dirty="0">
                <a:latin typeface="Arial" panose="020B0604020202020204" pitchFamily="34" charset="0"/>
                <a:cs typeface="Arial" panose="020B0604020202020204" pitchFamily="34" charset="0"/>
              </a:rPr>
              <a:t>заместителей,</a:t>
            </a:r>
            <a:r>
              <a:rPr sz="1650" spc="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рук. </a:t>
            </a:r>
            <a:r>
              <a:rPr sz="1650" spc="-23" dirty="0">
                <a:latin typeface="Arial" panose="020B0604020202020204" pitchFamily="34" charset="0"/>
                <a:cs typeface="Arial" panose="020B0604020202020204" pitchFamily="34" charset="0"/>
              </a:rPr>
              <a:t>МО,</a:t>
            </a:r>
            <a:r>
              <a:rPr sz="1650" spc="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классных</a:t>
            </a:r>
            <a:r>
              <a:rPr sz="1650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5" dirty="0">
                <a:latin typeface="Arial" panose="020B0604020202020204" pitchFamily="34" charset="0"/>
                <a:cs typeface="Arial" panose="020B0604020202020204" pitchFamily="34" charset="0"/>
              </a:rPr>
              <a:t>руководителей,</a:t>
            </a:r>
            <a:r>
              <a:rPr sz="1650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8" dirty="0">
                <a:latin typeface="Arial" panose="020B0604020202020204" pitchFamily="34" charset="0"/>
                <a:cs typeface="Arial" panose="020B0604020202020204" pitchFamily="34" charset="0"/>
              </a:rPr>
              <a:t>воспитателей,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1" dirty="0">
                <a:latin typeface="Arial" panose="020B0604020202020204" pitchFamily="34" charset="0"/>
                <a:cs typeface="Arial" panose="020B0604020202020204" pitchFamily="34" charset="0"/>
              </a:rPr>
              <a:t>вожатых,</a:t>
            </a:r>
            <a:r>
              <a:rPr sz="1650" spc="-8" dirty="0">
                <a:latin typeface="Arial" panose="020B0604020202020204" pitchFamily="34" charset="0"/>
                <a:cs typeface="Arial" panose="020B0604020202020204" pitchFamily="34" charset="0"/>
              </a:rPr>
              <a:t> учителей-предметников,</a:t>
            </a:r>
            <a:r>
              <a:rPr sz="1650" spc="4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1" dirty="0">
                <a:latin typeface="Arial" panose="020B0604020202020204" pitchFamily="34" charset="0"/>
                <a:cs typeface="Arial" panose="020B0604020202020204" pitchFamily="34" charset="0"/>
              </a:rPr>
              <a:t>преподавателей</a:t>
            </a:r>
            <a:r>
              <a:rPr sz="1650" spc="2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курсов</a:t>
            </a:r>
            <a:r>
              <a:rPr sz="16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внеурочной </a:t>
            </a:r>
            <a:r>
              <a:rPr sz="16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1" dirty="0">
                <a:latin typeface="Arial" panose="020B0604020202020204" pitchFamily="34" charset="0"/>
                <a:cs typeface="Arial" panose="020B0604020202020204" pitchFamily="34" charset="0"/>
              </a:rPr>
              <a:t>деятельности,</a:t>
            </a:r>
            <a:r>
              <a:rPr sz="1650" spc="2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1" dirty="0">
                <a:latin typeface="Arial" panose="020B0604020202020204" pitchFamily="34" charset="0"/>
                <a:cs typeface="Arial" panose="020B0604020202020204" pitchFamily="34" charset="0"/>
              </a:rPr>
              <a:t>педагогов</a:t>
            </a:r>
            <a:r>
              <a:rPr sz="1650" spc="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1" dirty="0">
                <a:latin typeface="Arial" panose="020B0604020202020204" pitchFamily="34" charset="0"/>
                <a:cs typeface="Arial" panose="020B0604020202020204" pitchFamily="34" charset="0"/>
              </a:rPr>
              <a:t>дополнительного</a:t>
            </a:r>
            <a:r>
              <a:rPr sz="165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образования,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6700" algn="just">
              <a:spcBef>
                <a:spcPts val="4"/>
              </a:spcBef>
              <a:tabLst>
                <a:tab pos="3888105" algn="l"/>
              </a:tabLst>
            </a:pPr>
            <a:r>
              <a:rPr sz="1650" spc="-11" dirty="0">
                <a:latin typeface="Arial" panose="020B0604020202020204" pitchFamily="34" charset="0"/>
                <a:cs typeface="Arial" panose="020B0604020202020204" pitchFamily="34" charset="0"/>
              </a:rPr>
              <a:t>представителей</a:t>
            </a:r>
            <a:r>
              <a:rPr sz="1650" spc="3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5" dirty="0">
                <a:latin typeface="Arial" panose="020B0604020202020204" pitchFamily="34" charset="0"/>
                <a:cs typeface="Arial" panose="020B0604020202020204" pitchFamily="34" charset="0"/>
              </a:rPr>
              <a:t>методической</a:t>
            </a:r>
            <a:r>
              <a:rPr sz="1650" spc="4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службы,	и</a:t>
            </a:r>
            <a:r>
              <a:rPr sz="1650" spc="-2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8" dirty="0">
                <a:latin typeface="Arial" panose="020B0604020202020204" pitchFamily="34" charset="0"/>
                <a:cs typeface="Arial" panose="020B0604020202020204" pitchFamily="34" charset="0"/>
              </a:rPr>
              <a:t>др.)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 marR="3810" algn="just">
              <a:tabLst>
                <a:tab pos="5109686" algn="l"/>
              </a:tabLst>
            </a:pPr>
            <a:r>
              <a:rPr sz="1650" spc="-34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Т.е.</a:t>
            </a:r>
            <a:r>
              <a:rPr sz="1650" spc="8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все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1650" spc="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23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650" spc="-23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.к.</a:t>
            </a:r>
            <a:r>
              <a:rPr sz="1650" spc="8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5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содержание</a:t>
            </a:r>
            <a:r>
              <a:rPr sz="1650" spc="26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программы</a:t>
            </a:r>
            <a:r>
              <a:rPr sz="1650" spc="15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</a:t>
            </a:r>
            <a:r>
              <a:rPr sz="1650" spc="15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отражать</a:t>
            </a:r>
            <a:r>
              <a:rPr sz="1650" spc="4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	учебный</a:t>
            </a:r>
            <a:r>
              <a:rPr sz="1650" spc="-3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8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процесс, </a:t>
            </a:r>
            <a:r>
              <a:rPr sz="1650" spc="-36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650" spc="4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внеурочную</a:t>
            </a:r>
            <a:r>
              <a:rPr sz="1650" spc="4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деятельность,</a:t>
            </a:r>
            <a:r>
              <a:rPr sz="1650" spc="23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650" spc="4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дополнительное</a:t>
            </a:r>
            <a:r>
              <a:rPr sz="1650" spc="3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1650" spc="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sz="16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5" dirty="0">
                <a:latin typeface="Arial" panose="020B0604020202020204" pitchFamily="34" charset="0"/>
                <a:cs typeface="Arial" panose="020B0604020202020204" pitchFamily="34" charset="0"/>
              </a:rPr>
              <a:t>методическое</a:t>
            </a:r>
            <a:r>
              <a:rPr sz="165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8" dirty="0">
                <a:latin typeface="Arial" panose="020B0604020202020204" pitchFamily="34" charset="0"/>
                <a:cs typeface="Arial" panose="020B0604020202020204" pitchFamily="34" charset="0"/>
              </a:rPr>
              <a:t>сопровождение</a:t>
            </a:r>
            <a:r>
              <a:rPr sz="1650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8" dirty="0">
                <a:latin typeface="Arial" panose="020B0604020202020204" pitchFamily="34" charset="0"/>
                <a:cs typeface="Arial" panose="020B0604020202020204" pitchFamily="34" charset="0"/>
              </a:rPr>
              <a:t>педагога-воспитателя)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3351" algn="just">
              <a:spcBef>
                <a:spcPts val="716"/>
              </a:spcBef>
            </a:pPr>
            <a:r>
              <a:rPr sz="1500" b="1" spc="-15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Кто</a:t>
            </a:r>
            <a:r>
              <a:rPr sz="1500" b="1" spc="-1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-4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еще </a:t>
            </a:r>
            <a:r>
              <a:rPr sz="1500" b="1" spc="-1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может</a:t>
            </a:r>
            <a:r>
              <a:rPr sz="1500" b="1" spc="-15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-4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быть</a:t>
            </a:r>
            <a:r>
              <a:rPr sz="1500" b="1" spc="-1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-4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привлечен</a:t>
            </a:r>
            <a:r>
              <a:rPr sz="1500" b="1" spc="-23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500" b="1" spc="8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-4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разработке</a:t>
            </a:r>
            <a:r>
              <a:rPr sz="1500" b="1" spc="-15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рабочих</a:t>
            </a:r>
            <a:r>
              <a:rPr sz="1500" b="1" spc="-19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-4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</a:t>
            </a:r>
            <a:r>
              <a:rPr sz="1500" b="1" spc="-15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500" b="1" spc="-4" dirty="0">
                <a:solidFill>
                  <a:srgbClr val="8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воспитания?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19563" marR="1029176" algn="just">
              <a:lnSpc>
                <a:spcPct val="106800"/>
              </a:lnSpc>
              <a:spcBef>
                <a:spcPts val="465"/>
              </a:spcBef>
              <a:tabLst>
                <a:tab pos="624839" algn="l"/>
              </a:tabLst>
            </a:pP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-	</a:t>
            </a:r>
            <a:r>
              <a:rPr sz="1650" b="1" spc="-19" dirty="0">
                <a:latin typeface="Arial" panose="020B0604020202020204" pitchFamily="34" charset="0"/>
                <a:cs typeface="Arial" panose="020B0604020202020204" pitchFamily="34" charset="0"/>
              </a:rPr>
              <a:t>Родители</a:t>
            </a:r>
            <a:r>
              <a:rPr sz="1650" b="1" spc="3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sz="16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через</a:t>
            </a:r>
            <a:r>
              <a:rPr sz="165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8" dirty="0">
                <a:latin typeface="Arial" panose="020B0604020202020204" pitchFamily="34" charset="0"/>
                <a:cs typeface="Arial" panose="020B0604020202020204" pitchFamily="34" charset="0"/>
              </a:rPr>
              <a:t>представителей</a:t>
            </a:r>
            <a:r>
              <a:rPr sz="1650" spc="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Советов</a:t>
            </a:r>
            <a:r>
              <a:rPr sz="16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5" dirty="0">
                <a:latin typeface="Arial" panose="020B0604020202020204" pitchFamily="34" charset="0"/>
                <a:cs typeface="Arial" panose="020B0604020202020204" pitchFamily="34" charset="0"/>
              </a:rPr>
              <a:t>родительской </a:t>
            </a:r>
            <a:r>
              <a:rPr sz="1650" spc="-36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общественности</a:t>
            </a:r>
            <a:r>
              <a:rPr sz="1650" spc="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6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пр.);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22458" indent="-303371" algn="just">
              <a:spcBef>
                <a:spcPts val="139"/>
              </a:spcBef>
              <a:buChar char="-"/>
              <a:tabLst>
                <a:tab pos="622458" algn="l"/>
                <a:tab pos="622935" algn="l"/>
              </a:tabLst>
            </a:pPr>
            <a:r>
              <a:rPr sz="1650" b="1" spc="-4" dirty="0">
                <a:latin typeface="Arial" panose="020B0604020202020204" pitchFamily="34" charset="0"/>
                <a:cs typeface="Arial" panose="020B0604020202020204" pitchFamily="34" charset="0"/>
              </a:rPr>
              <a:t>Обучающиеся</a:t>
            </a:r>
            <a:r>
              <a:rPr sz="1650" b="1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(через</a:t>
            </a:r>
            <a:r>
              <a:rPr sz="1650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8" dirty="0">
                <a:latin typeface="Arial" panose="020B0604020202020204" pitchFamily="34" charset="0"/>
                <a:cs typeface="Arial" panose="020B0604020202020204" pitchFamily="34" charset="0"/>
              </a:rPr>
              <a:t>представителей</a:t>
            </a:r>
            <a:r>
              <a:rPr sz="165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органов</a:t>
            </a:r>
            <a:r>
              <a:rPr sz="1650" spc="-2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8" dirty="0">
                <a:latin typeface="Arial" panose="020B0604020202020204" pitchFamily="34" charset="0"/>
                <a:cs typeface="Arial" panose="020B0604020202020204" pitchFamily="34" charset="0"/>
              </a:rPr>
              <a:t>ученического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19563" algn="just">
              <a:spcBef>
                <a:spcPts val="143"/>
              </a:spcBef>
            </a:pPr>
            <a:r>
              <a:rPr sz="1650" spc="-8" dirty="0">
                <a:latin typeface="Arial" panose="020B0604020202020204" pitchFamily="34" charset="0"/>
                <a:cs typeface="Arial" panose="020B0604020202020204" pitchFamily="34" charset="0"/>
              </a:rPr>
              <a:t>самоуправления,</a:t>
            </a:r>
            <a:r>
              <a:rPr sz="1650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1" dirty="0">
                <a:latin typeface="Arial" panose="020B0604020202020204" pitchFamily="34" charset="0"/>
                <a:cs typeface="Arial" panose="020B0604020202020204" pitchFamily="34" charset="0"/>
              </a:rPr>
              <a:t>детских</a:t>
            </a:r>
            <a:r>
              <a:rPr sz="1650" spc="2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общественных</a:t>
            </a:r>
            <a:r>
              <a:rPr sz="1650" spc="2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организаций</a:t>
            </a:r>
            <a:r>
              <a:rPr sz="1650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650" spc="-3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пр.)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19563" marR="506730" algn="just">
              <a:lnSpc>
                <a:spcPts val="2123"/>
              </a:lnSpc>
              <a:spcBef>
                <a:spcPts val="68"/>
              </a:spcBef>
              <a:buChar char="-"/>
              <a:tabLst>
                <a:tab pos="622458" algn="l"/>
                <a:tab pos="622935" algn="l"/>
              </a:tabLst>
            </a:pPr>
            <a:r>
              <a:rPr sz="1650" b="1" spc="-4" dirty="0">
                <a:latin typeface="Arial" panose="020B0604020202020204" pitchFamily="34" charset="0"/>
                <a:cs typeface="Arial" panose="020B0604020202020204" pitchFamily="34" charset="0"/>
              </a:rPr>
              <a:t>Социальные</a:t>
            </a:r>
            <a:r>
              <a:rPr sz="1650" b="1" spc="3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b="1" spc="-8" dirty="0">
                <a:latin typeface="Arial" panose="020B0604020202020204" pitchFamily="34" charset="0"/>
                <a:cs typeface="Arial" panose="020B0604020202020204" pitchFamily="34" charset="0"/>
              </a:rPr>
              <a:t>партнеры</a:t>
            </a:r>
            <a:r>
              <a:rPr sz="1650" b="1" spc="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1" dirty="0">
                <a:latin typeface="Arial" panose="020B0604020202020204" pitchFamily="34" charset="0"/>
                <a:cs typeface="Arial" panose="020B0604020202020204" pitchFamily="34" charset="0"/>
              </a:rPr>
              <a:t>(представители</a:t>
            </a:r>
            <a:r>
              <a:rPr sz="165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8" dirty="0">
                <a:latin typeface="Arial" panose="020B0604020202020204" pitchFamily="34" charset="0"/>
                <a:cs typeface="Arial" panose="020B0604020202020204" pitchFamily="34" charset="0"/>
              </a:rPr>
              <a:t>учреждений</a:t>
            </a:r>
            <a:r>
              <a:rPr sz="1650" spc="3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19" dirty="0">
                <a:latin typeface="Arial" panose="020B0604020202020204" pitchFamily="34" charset="0"/>
                <a:cs typeface="Arial" panose="020B0604020202020204" pitchFamily="34" charset="0"/>
              </a:rPr>
              <a:t>культуры, </a:t>
            </a:r>
            <a:r>
              <a:rPr sz="1650" spc="-36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спорта,</a:t>
            </a:r>
            <a:r>
              <a:rPr sz="16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общественных</a:t>
            </a:r>
            <a:r>
              <a:rPr sz="1650" spc="2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организаций</a:t>
            </a:r>
            <a:r>
              <a:rPr sz="16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4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650" spc="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50" spc="-8" dirty="0">
                <a:latin typeface="Arial" panose="020B0604020202020204" pitchFamily="34" charset="0"/>
                <a:cs typeface="Arial" panose="020B0604020202020204" pitchFamily="34" charset="0"/>
              </a:rPr>
              <a:t>др.)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F97A6FB-6454-4B27-BC28-A6B41D66F4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267495"/>
            <a:ext cx="6384709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3345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1560" y="450393"/>
            <a:ext cx="7920880" cy="443390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59068" indent="-150019">
              <a:spcBef>
                <a:spcPts val="75"/>
              </a:spcBef>
              <a:buSzPct val="88888"/>
              <a:buFont typeface="Calibri"/>
              <a:buAutoNum type="arabicPeriod"/>
              <a:tabLst>
                <a:tab pos="159544" algn="l"/>
              </a:tabLst>
            </a:pP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Соответствует</a:t>
            </a:r>
            <a:r>
              <a:rPr sz="1350" b="1" spc="-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ли</a:t>
            </a:r>
            <a:r>
              <a:rPr sz="1350" b="1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структура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представленной</a:t>
            </a:r>
            <a:r>
              <a:rPr sz="1350" b="1" spc="-2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Рабочей</a:t>
            </a:r>
            <a:r>
              <a:rPr sz="1350" b="1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программы</a:t>
            </a:r>
            <a:r>
              <a:rPr sz="1350" b="1" spc="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воспитания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 marR="128111">
              <a:tabLst>
                <a:tab pos="4174331" algn="l"/>
                <a:tab pos="4695349" algn="l"/>
              </a:tabLst>
            </a:pP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рекомендованной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структуре,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имеются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ли в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наличии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следующие разделы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программы</a:t>
            </a:r>
            <a:r>
              <a:rPr sz="135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sz="1350" spc="-29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" dirty="0">
                <a:latin typeface="Arial" panose="020B0604020202020204" pitchFamily="34" charset="0"/>
                <a:cs typeface="Arial" panose="020B0604020202020204" pitchFamily="34" charset="0"/>
              </a:rPr>
              <a:t>особенности</a:t>
            </a:r>
            <a:r>
              <a:rPr sz="1350" spc="2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" dirty="0">
                <a:latin typeface="Arial" panose="020B0604020202020204" pitchFamily="34" charset="0"/>
                <a:cs typeface="Arial" panose="020B0604020202020204" pitchFamily="34" charset="0"/>
              </a:rPr>
              <a:t>организуемого</a:t>
            </a:r>
            <a:r>
              <a:rPr sz="1350" spc="2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образовательной</a:t>
            </a:r>
            <a:r>
              <a:rPr sz="1350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организации</a:t>
            </a:r>
            <a:r>
              <a:rPr sz="135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процесса</a:t>
            </a:r>
            <a:r>
              <a:rPr sz="1350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воспитания</a:t>
            </a:r>
            <a:r>
              <a:rPr sz="1350" spc="3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" dirty="0">
                <a:latin typeface="Arial" panose="020B0604020202020204" pitchFamily="34" charset="0"/>
                <a:cs typeface="Arial" panose="020B0604020202020204" pitchFamily="34" charset="0"/>
              </a:rPr>
              <a:t>цели </a:t>
            </a:r>
            <a:r>
              <a:rPr sz="1350" spc="-29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350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r>
              <a:rPr sz="1350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воспитания</a:t>
            </a:r>
            <a:r>
              <a:rPr sz="1350" spc="2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dirty="0">
                <a:latin typeface="Arial" panose="020B0604020202020204" pitchFamily="34" charset="0"/>
                <a:cs typeface="Arial" panose="020B0604020202020204" pitchFamily="34" charset="0"/>
              </a:rPr>
              <a:t>виды, 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формы</a:t>
            </a:r>
            <a:r>
              <a:rPr sz="1350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sz="1350" spc="-11" dirty="0">
                <a:latin typeface="Arial" panose="020B0604020202020204" pitchFamily="34" charset="0"/>
                <a:cs typeface="Arial" panose="020B0604020202020204" pitchFamily="34" charset="0"/>
              </a:rPr>
              <a:t>содержание</a:t>
            </a:r>
            <a:r>
              <a:rPr sz="135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деятельности </a:t>
            </a:r>
            <a:r>
              <a:rPr sz="1350" spc="-8" dirty="0">
                <a:latin typeface="Arial" panose="020B0604020202020204" pitchFamily="34" charset="0"/>
                <a:cs typeface="Arial" panose="020B0604020202020204" pitchFamily="34" charset="0"/>
              </a:rPr>
              <a:t>(раздел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" dirty="0">
                <a:latin typeface="Arial" panose="020B0604020202020204" pitchFamily="34" charset="0"/>
                <a:cs typeface="Arial" panose="020B0604020202020204" pitchFamily="34" charset="0"/>
              </a:rPr>
              <a:t>представлен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sz="1350" spc="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виде</a:t>
            </a:r>
            <a:r>
              <a:rPr sz="13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5" dirty="0">
                <a:latin typeface="Arial" panose="020B0604020202020204" pitchFamily="34" charset="0"/>
                <a:cs typeface="Arial" panose="020B0604020202020204" pitchFamily="34" charset="0"/>
              </a:rPr>
              <a:t>модулей)</a:t>
            </a:r>
            <a:r>
              <a:rPr sz="1350" spc="32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dirty="0">
                <a:latin typeface="Arial" panose="020B0604020202020204" pitchFamily="34" charset="0"/>
                <a:cs typeface="Arial" panose="020B0604020202020204" pitchFamily="34" charset="0"/>
              </a:rPr>
              <a:t>анализ</a:t>
            </a:r>
            <a:r>
              <a:rPr sz="135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" dirty="0">
                <a:latin typeface="Arial" panose="020B0604020202020204" pitchFamily="34" charset="0"/>
                <a:cs typeface="Arial" panose="020B0604020202020204" pitchFamily="34" charset="0"/>
              </a:rPr>
              <a:t>воспитательного</a:t>
            </a:r>
            <a:r>
              <a:rPr sz="1350" spc="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процесса</a:t>
            </a:r>
            <a:r>
              <a:rPr sz="1350" spc="2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sz="1350" i="1" spc="-8" dirty="0" err="1">
                <a:latin typeface="Arial" panose="020B0604020202020204" pitchFamily="34" charset="0"/>
                <a:cs typeface="Arial" panose="020B0604020202020204" pitchFamily="34" charset="0"/>
              </a:rPr>
              <a:t>Да</a:t>
            </a:r>
            <a:r>
              <a:rPr lang="ru-RU" sz="1350" i="1" spc="-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 err="1">
                <a:latin typeface="Arial" panose="020B0604020202020204" pitchFamily="34" charset="0"/>
                <a:cs typeface="Arial" panose="020B0604020202020204" pitchFamily="34" charset="0"/>
              </a:rPr>
              <a:t>Нет</a:t>
            </a:r>
            <a:r>
              <a:rPr lang="ru-RU"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 err="1">
                <a:latin typeface="Arial" panose="020B0604020202020204" pitchFamily="34" charset="0"/>
                <a:cs typeface="Arial" panose="020B0604020202020204" pitchFamily="34" charset="0"/>
              </a:rPr>
              <a:t>Частично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 marR="491966">
              <a:spcBef>
                <a:spcPts val="326"/>
              </a:spcBef>
              <a:buFont typeface="Calibri"/>
              <a:buAutoNum type="arabicPeriod" startAt="2"/>
              <a:tabLst>
                <a:tab pos="179070" algn="l"/>
              </a:tabLst>
            </a:pP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Соответствует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ли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содержание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и выбор </a:t>
            </a:r>
            <a:r>
              <a:rPr sz="1350" b="1" spc="-15" dirty="0">
                <a:latin typeface="Arial" panose="020B0604020202020204" pitchFamily="34" charset="0"/>
                <a:cs typeface="Arial" panose="020B0604020202020204" pitchFamily="34" charset="0"/>
              </a:rPr>
              <a:t>модулей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задачам,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сформулированным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sz="1350" b="1" spc="-29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рабочей</a:t>
            </a:r>
            <a:r>
              <a:rPr sz="135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программе?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>
              <a:spcBef>
                <a:spcPts val="326"/>
              </a:spcBef>
            </a:pPr>
            <a:r>
              <a:rPr sz="1350" i="1" spc="-8" dirty="0">
                <a:latin typeface="Arial" panose="020B0604020202020204" pitchFamily="34" charset="0"/>
                <a:cs typeface="Arial" panose="020B0604020202020204" pitchFamily="34" charset="0"/>
              </a:rPr>
              <a:t>(Полностью</a:t>
            </a:r>
            <a:r>
              <a:rPr sz="1350" i="1" spc="2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соответствует</a:t>
            </a:r>
            <a:r>
              <a:rPr sz="1350" i="1" spc="3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350" i="1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основном</a:t>
            </a:r>
            <a:r>
              <a:rPr sz="1350" i="1" spc="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соответствует</a:t>
            </a:r>
            <a:r>
              <a:rPr sz="1350" i="1" spc="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Частично</a:t>
            </a:r>
            <a:r>
              <a:rPr sz="1350" i="1" spc="2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соответствует)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 marR="334804">
              <a:spcBef>
                <a:spcPts val="323"/>
              </a:spcBef>
              <a:buFont typeface="Calibri"/>
              <a:buAutoNum type="arabicPeriod" startAt="3"/>
              <a:tabLst>
                <a:tab pos="217646" algn="l"/>
              </a:tabLst>
            </a:pPr>
            <a:r>
              <a:rPr sz="1350" b="1" spc="-11" dirty="0">
                <a:latin typeface="Arial" panose="020B0604020202020204" pitchFamily="34" charset="0"/>
                <a:cs typeface="Arial" panose="020B0604020202020204" pitchFamily="34" charset="0"/>
              </a:rPr>
              <a:t>Учтены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ли особенности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организуемого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образовательной организации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процесса </a:t>
            </a:r>
            <a:r>
              <a:rPr sz="1350" b="1" spc="-29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воспитания</a:t>
            </a:r>
            <a:r>
              <a:rPr sz="1350" b="1" spc="-2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sz="1350" i="1" dirty="0">
                <a:latin typeface="Arial" panose="020B0604020202020204" pitchFamily="34" charset="0"/>
                <a:cs typeface="Arial" panose="020B0604020202020204" pitchFamily="34" charset="0"/>
              </a:rPr>
              <a:t>традиции,</a:t>
            </a:r>
            <a:r>
              <a:rPr sz="1350" i="1" spc="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специфика</a:t>
            </a:r>
            <a:r>
              <a:rPr sz="1350" i="1" spc="-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контингента,</a:t>
            </a:r>
            <a:r>
              <a:rPr sz="1350" i="1" spc="-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особенности</a:t>
            </a:r>
            <a:r>
              <a:rPr sz="1350" i="1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социокультурной</a:t>
            </a:r>
            <a:r>
              <a:rPr sz="1350" i="1" spc="-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/>
            <a:r>
              <a:rPr sz="1350" i="1" spc="-8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образовательной</a:t>
            </a:r>
            <a:r>
              <a:rPr sz="1350" i="1" spc="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среды,</a:t>
            </a:r>
            <a:r>
              <a:rPr sz="1350" i="1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dirty="0">
                <a:latin typeface="Arial" panose="020B0604020202020204" pitchFamily="34" charset="0"/>
                <a:cs typeface="Arial" panose="020B0604020202020204" pitchFamily="34" charset="0"/>
              </a:rPr>
              <a:t>др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  <a:r>
              <a:rPr sz="1350" b="1" spc="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350" b="1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11" dirty="0">
                <a:latin typeface="Arial" panose="020B0604020202020204" pitchFamily="34" charset="0"/>
                <a:cs typeface="Arial" panose="020B0604020202020204" pitchFamily="34" charset="0"/>
              </a:rPr>
              <a:t>содержании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19" dirty="0">
                <a:latin typeface="Arial" panose="020B0604020202020204" pitchFamily="34" charset="0"/>
                <a:cs typeface="Arial" panose="020B0604020202020204" pitchFamily="34" charset="0"/>
              </a:rPr>
              <a:t>модулей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350" b="1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350" b="1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планах</a:t>
            </a:r>
            <a:r>
              <a:rPr sz="1350" b="1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сетках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 воспитательной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/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работы?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8594" indent="-169545">
              <a:spcBef>
                <a:spcPts val="326"/>
              </a:spcBef>
              <a:buFont typeface="Calibri"/>
              <a:buAutoNum type="arabicPeriod" startAt="4"/>
              <a:tabLst>
                <a:tab pos="179070" algn="l"/>
              </a:tabLst>
            </a:pP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Оцените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u="heavy" spc="-4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воспитывающее </a:t>
            </a:r>
            <a:r>
              <a:rPr sz="1350" b="1" u="heavy" spc="-11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содержание</a:t>
            </a:r>
            <a:r>
              <a:rPr sz="1350" b="1" u="heavy" spc="-26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u="heavy" spc="-4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деятельности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1350" b="1" spc="-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описанной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1350" b="1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19" dirty="0">
                <a:latin typeface="Arial" panose="020B0604020202020204" pitchFamily="34" charset="0"/>
                <a:cs typeface="Arial" panose="020B0604020202020204" pitchFamily="34" charset="0"/>
              </a:rPr>
              <a:t>модулях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/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программы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 воспитания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 прилагаемых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sz="1350" b="1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ней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планах-сетках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воспитательной</a:t>
            </a:r>
            <a:r>
              <a:rPr sz="1350" b="1" spc="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работы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159">
              <a:spcBef>
                <a:spcPts val="323"/>
              </a:spcBef>
            </a:pP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(Воспитывающее</a:t>
            </a:r>
            <a:r>
              <a:rPr sz="1350" i="1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содержание:</a:t>
            </a:r>
            <a:r>
              <a:rPr sz="1350" i="1" spc="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очевидно</a:t>
            </a:r>
            <a:r>
              <a:rPr sz="1350" i="1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dirty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8" dirty="0">
                <a:latin typeface="Arial" panose="020B0604020202020204" pitchFamily="34" charset="0"/>
                <a:cs typeface="Arial" panose="020B0604020202020204" pitchFamily="34" charset="0"/>
              </a:rPr>
              <a:t>ярко</a:t>
            </a:r>
            <a:r>
              <a:rPr sz="1350" i="1" spc="19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выражено;</a:t>
            </a:r>
            <a:r>
              <a:rPr sz="1350" i="1" spc="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присутствует</a:t>
            </a:r>
            <a:r>
              <a:rPr sz="1350" i="1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частично,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>
              <a:spcBef>
                <a:spcPts val="4"/>
              </a:spcBef>
            </a:pPr>
            <a:r>
              <a:rPr sz="1350" i="1" dirty="0">
                <a:latin typeface="Arial" panose="020B0604020202020204" pitchFamily="34" charset="0"/>
                <a:cs typeface="Arial" panose="020B0604020202020204" pitchFamily="34" charset="0"/>
              </a:rPr>
              <a:t>не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 очевидно</a:t>
            </a:r>
            <a:r>
              <a:rPr sz="1350" i="1" spc="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или</a:t>
            </a:r>
            <a:r>
              <a:rPr sz="1350" i="1" spc="-8" dirty="0">
                <a:latin typeface="Arial" panose="020B0604020202020204" pitchFamily="34" charset="0"/>
                <a:cs typeface="Arial" panose="020B0604020202020204" pitchFamily="34" charset="0"/>
              </a:rPr>
              <a:t> полностью</a:t>
            </a:r>
            <a:r>
              <a:rPr sz="135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отсутствует)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 marR="298133">
              <a:spcBef>
                <a:spcPts val="323"/>
              </a:spcBef>
            </a:pPr>
            <a:r>
              <a:rPr sz="1350" dirty="0">
                <a:latin typeface="Arial" panose="020B0604020202020204" pitchFamily="34" charset="0"/>
                <a:cs typeface="Arial" panose="020B0604020202020204" pitchFamily="34" charset="0"/>
              </a:rPr>
              <a:t>5 .</a:t>
            </a:r>
            <a:r>
              <a:rPr sz="1350" spc="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Соответствует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ли </a:t>
            </a:r>
            <a:r>
              <a:rPr sz="1350" b="1" spc="-11" dirty="0">
                <a:latin typeface="Arial" panose="020B0604020202020204" pitchFamily="34" charset="0"/>
                <a:cs typeface="Arial" panose="020B0604020202020204" pitchFamily="34" charset="0"/>
              </a:rPr>
              <a:t>содержание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деятельности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педагогов, представленной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планах- </a:t>
            </a:r>
            <a:r>
              <a:rPr sz="1350" b="1" spc="-29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сетках</a:t>
            </a:r>
            <a:r>
              <a:rPr sz="1350" b="1" spc="-1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воспитательной</a:t>
            </a:r>
            <a:r>
              <a:rPr sz="135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работы,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 возрастным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 особенностям</a:t>
            </a:r>
            <a:r>
              <a:rPr sz="135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11" dirty="0">
                <a:latin typeface="Arial" panose="020B0604020202020204" pitchFamily="34" charset="0"/>
                <a:cs typeface="Arial" panose="020B0604020202020204" pitchFamily="34" charset="0"/>
              </a:rPr>
              <a:t>школьников?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/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Обеспечивается</a:t>
            </a:r>
            <a:r>
              <a:rPr sz="1350" b="1" spc="-23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dirty="0">
                <a:latin typeface="Arial" panose="020B0604020202020204" pitchFamily="34" charset="0"/>
                <a:cs typeface="Arial" panose="020B0604020202020204" pitchFamily="34" charset="0"/>
              </a:rPr>
              <a:t>ли</a:t>
            </a:r>
            <a:r>
              <a:rPr sz="1350" b="1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преемственность</a:t>
            </a:r>
            <a:r>
              <a:rPr sz="135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8" dirty="0">
                <a:latin typeface="Arial" panose="020B0604020202020204" pitchFamily="34" charset="0"/>
                <a:cs typeface="Arial" panose="020B0604020202020204" pitchFamily="34" charset="0"/>
              </a:rPr>
              <a:t>содержания</a:t>
            </a:r>
            <a:r>
              <a:rPr sz="135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воспитательной</a:t>
            </a:r>
            <a:r>
              <a:rPr sz="1350" b="1" spc="-2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b="1" spc="-4" dirty="0">
                <a:latin typeface="Arial" panose="020B0604020202020204" pitchFamily="34" charset="0"/>
                <a:cs typeface="Arial" panose="020B0604020202020204" pitchFamily="34" charset="0"/>
              </a:rPr>
              <a:t>деятельности?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65734">
              <a:spcBef>
                <a:spcPts val="326"/>
              </a:spcBef>
              <a:tabLst>
                <a:tab pos="651510" algn="l"/>
                <a:tab pos="1174433" algn="l"/>
              </a:tabLst>
            </a:pPr>
            <a:r>
              <a:rPr sz="1350" spc="-8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sz="1350" i="1" spc="-8" dirty="0">
                <a:latin typeface="Arial" panose="020B0604020202020204" pitchFamily="34" charset="0"/>
                <a:cs typeface="Arial" panose="020B0604020202020204" pitchFamily="34" charset="0"/>
              </a:rPr>
              <a:t>Да	</a:t>
            </a:r>
            <a:r>
              <a:rPr sz="1350" i="1" spc="-4" dirty="0">
                <a:latin typeface="Arial" panose="020B0604020202020204" pitchFamily="34" charset="0"/>
                <a:cs typeface="Arial" panose="020B0604020202020204" pitchFamily="34" charset="0"/>
              </a:rPr>
              <a:t>Нет	Частично</a:t>
            </a:r>
            <a:r>
              <a:rPr sz="1350" spc="-4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85900" y="354988"/>
            <a:ext cx="6172200" cy="21431"/>
          </a:xfrm>
          <a:custGeom>
            <a:avLst/>
            <a:gdLst/>
            <a:ahLst/>
            <a:cxnLst/>
            <a:rect l="l" t="t" r="r" b="b"/>
            <a:pathLst>
              <a:path w="8229600" h="28575">
                <a:moveTo>
                  <a:pt x="0" y="28079"/>
                </a:moveTo>
                <a:lnTo>
                  <a:pt x="8229600" y="28079"/>
                </a:lnTo>
                <a:lnTo>
                  <a:pt x="8229600" y="0"/>
                </a:lnTo>
                <a:lnTo>
                  <a:pt x="0" y="0"/>
                </a:lnTo>
                <a:lnTo>
                  <a:pt x="0" y="28079"/>
                </a:lnTo>
                <a:close/>
              </a:path>
            </a:pathLst>
          </a:custGeom>
          <a:solidFill>
            <a:srgbClr val="FCEADA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5" name="object 5"/>
          <p:cNvSpPr txBox="1"/>
          <p:nvPr/>
        </p:nvSpPr>
        <p:spPr>
          <a:xfrm>
            <a:off x="683568" y="63647"/>
            <a:ext cx="7416824" cy="217367"/>
          </a:xfrm>
          <a:prstGeom prst="rect">
            <a:avLst/>
          </a:prstGeom>
          <a:solidFill>
            <a:srgbClr val="DCE6F1"/>
          </a:solidFill>
        </p:spPr>
        <p:txBody>
          <a:bodyPr vert="horz" wrap="square" lIns="0" tIns="1905" rIns="0" bIns="0" rtlCol="0">
            <a:spAutoFit/>
          </a:bodyPr>
          <a:lstStyle/>
          <a:p>
            <a:pPr marL="68580">
              <a:spcBef>
                <a:spcPts val="15"/>
              </a:spcBef>
            </a:pPr>
            <a:r>
              <a:rPr sz="1400" b="1" spc="-4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Примерные вопросы</a:t>
            </a:r>
            <a:r>
              <a:rPr sz="1400" b="1" spc="49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b="1" spc="-4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</a:t>
            </a:r>
            <a:r>
              <a:rPr sz="1400" b="1" spc="1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b="1" spc="-4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оценки</a:t>
            </a:r>
            <a:r>
              <a:rPr sz="1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b="1" spc="-4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качества разработанной</a:t>
            </a:r>
            <a:r>
              <a:rPr sz="1400" b="1" spc="-23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b="1" spc="-4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Рабочей</a:t>
            </a:r>
            <a:r>
              <a:rPr sz="1400" b="1" spc="-8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b="1" spc="-4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программы</a:t>
            </a:r>
            <a:endParaRPr sz="1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2193EB4-DA04-450E-B826-D1885CC5BBE2}"/>
              </a:ext>
            </a:extLst>
          </p:cNvPr>
          <p:cNvSpPr txBox="1"/>
          <p:nvPr/>
        </p:nvSpPr>
        <p:spPr>
          <a:xfrm>
            <a:off x="1187624" y="448091"/>
            <a:ext cx="685800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Материалы для педагогов </a:t>
            </a:r>
          </a:p>
          <a:p>
            <a:pPr algn="ctr"/>
            <a:endParaRPr lang="ru-RU" b="1" dirty="0">
              <a:solidFill>
                <a:srgbClr val="C00000"/>
              </a:solidFill>
            </a:endParaRPr>
          </a:p>
          <a:p>
            <a:r>
              <a:rPr lang="ru-RU" dirty="0"/>
              <a:t>Сайт Примерной программы воспитания </a:t>
            </a:r>
            <a:r>
              <a:rPr lang="ru-RU" dirty="0">
                <a:hlinkClick r:id="rId2"/>
              </a:rPr>
              <a:t>http://form.instrao.ru/</a:t>
            </a:r>
            <a:endParaRPr lang="ru-RU" dirty="0"/>
          </a:p>
          <a:p>
            <a:endParaRPr lang="ru-RU" dirty="0"/>
          </a:p>
          <a:p>
            <a:r>
              <a:rPr lang="ru-RU" dirty="0" err="1"/>
              <a:t>Видеовизитка</a:t>
            </a:r>
            <a:r>
              <a:rPr lang="ru-RU" dirty="0"/>
              <a:t> Примерной программы воспитания </a:t>
            </a:r>
            <a:r>
              <a:rPr lang="ru-RU" dirty="0">
                <a:hlinkClick r:id="rId3"/>
              </a:rPr>
              <a:t>https://www.youtube.com/watch?v=tAEtAiehzpg</a:t>
            </a:r>
            <a:endParaRPr lang="ru-RU" dirty="0"/>
          </a:p>
          <a:p>
            <a:endParaRPr lang="ru-RU" dirty="0"/>
          </a:p>
          <a:p>
            <a:r>
              <a:rPr lang="ru-RU" dirty="0"/>
              <a:t>Интервью с Н.Л. Селивановой: </a:t>
            </a:r>
            <a:r>
              <a:rPr lang="en-US" dirty="0">
                <a:hlinkClick r:id="rId4"/>
              </a:rPr>
              <a:t>http://www.instrao.ru/index.php/novosti-i-anonsy/novosti/item/3558-primernaya-programma-vospitaniya-aprobaciya-i-vnedrenie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65456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3C6F31-AF4F-4DD4-B558-07E25BAC7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4268" y="829628"/>
            <a:ext cx="6695465" cy="276999"/>
          </a:xfrm>
        </p:spPr>
        <p:txBody>
          <a:bodyPr/>
          <a:lstStyle/>
          <a:p>
            <a:pPr algn="ctr"/>
            <a:r>
              <a:rPr lang="ru-RU" b="1" dirty="0"/>
              <a:t>ФГОС НОО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4ACD46F-2572-43F2-96E7-AB88A5C023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47664" y="1314451"/>
            <a:ext cx="6048037" cy="2939266"/>
          </a:xfrm>
        </p:spPr>
        <p:txBody>
          <a:bodyPr/>
          <a:lstStyle/>
          <a:p>
            <a:pPr algn="just"/>
            <a:r>
              <a:rPr lang="ru-RU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41. </a:t>
            </a:r>
            <a:r>
              <a:rPr lang="ru-RU" sz="1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Личностные результаты </a:t>
            </a:r>
            <a:r>
              <a:rPr lang="ru-RU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освоения программы начального общего образования достигаются </a:t>
            </a:r>
            <a:r>
              <a:rPr lang="ru-RU" sz="18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 единстве учебной и воспитательной деятельности</a:t>
            </a:r>
            <a:r>
              <a:rPr lang="ru-RU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Организации </a:t>
            </a:r>
            <a:r>
              <a:rPr lang="ru-RU" sz="1800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 соответствии с традиционными российскими социокультурными и духовно-нравственными ценностями, </a:t>
            </a:r>
            <a:r>
              <a:rPr lang="ru-RU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принятыми в обществе правилами и нормами поведения и способствуют процессам самопознания, самовоспитания и саморазвития, формирования внутренней позиции личности.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37369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90A9531-1093-47DD-8E6A-C5DFDBBC49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784" y="736550"/>
            <a:ext cx="5631432" cy="4223574"/>
          </a:xfrm>
          <a:prstGeom prst="rect">
            <a:avLst/>
          </a:prstGeom>
        </p:spPr>
      </p:pic>
      <p:pic>
        <p:nvPicPr>
          <p:cNvPr id="6" name="Рисунок 13">
            <a:extLst>
              <a:ext uri="{FF2B5EF4-FFF2-40B4-BE49-F238E27FC236}">
                <a16:creationId xmlns:a16="http://schemas.microsoft.com/office/drawing/2014/main" id="{1F5A8DF3-927F-4F48-B87E-5B44047A4A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75" y="160098"/>
            <a:ext cx="106997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6B595F8C-C5CF-4A54-B370-D788718D7EEB}"/>
              </a:ext>
            </a:extLst>
          </p:cNvPr>
          <p:cNvSpPr txBox="1">
            <a:spLocks/>
          </p:cNvSpPr>
          <p:nvPr/>
        </p:nvSpPr>
        <p:spPr>
          <a:xfrm>
            <a:off x="1339899" y="267494"/>
            <a:ext cx="8353043" cy="553998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kern="0" dirty="0">
                <a:solidFill>
                  <a:srgbClr val="C00000"/>
                </a:solidFill>
              </a:rPr>
              <a:t>СОЦИОКУЛЬТУРНЫЙ ДНЕВНИК ЮНОГО ГРАЖДАНИНА НИЖЕГОРОДСКОЙ ОБЛАСТИ</a:t>
            </a:r>
            <a:br>
              <a:rPr lang="ru-RU" kern="0" dirty="0">
                <a:solidFill>
                  <a:sysClr val="windowText" lastClr="000000"/>
                </a:solidFill>
              </a:rPr>
            </a:br>
            <a:endParaRPr lang="ru-RU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3138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B6C93B7-DE5C-4B5D-B161-623BD05CC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67494"/>
            <a:ext cx="8353043" cy="369332"/>
          </a:xfrm>
        </p:spPr>
        <p:txBody>
          <a:bodyPr/>
          <a:lstStyle/>
          <a:p>
            <a:pPr algn="ctr"/>
            <a:r>
              <a:rPr lang="ru-RU" sz="2400" b="1" dirty="0">
                <a:latin typeface="+mj-lt"/>
              </a:rPr>
              <a:t>Разделы Дневника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448A805-F046-4E50-96E5-0F11370256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0222" y="872489"/>
            <a:ext cx="7341870" cy="3046988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Листая прошлого страницы (Я знаю)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Святые места земли Нижегородской (Я чту)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Таланты земли Нижегородской (Я интересуюсь)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Выдающиеся нижегородцы (Я горжусь)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Промыслы земли Нижегородской (Я учусь)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Были и небывальщина (Я читаю)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Сохраним наш край (Я сохраняю)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Держась за руки (Я помогаю)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Идём на выборы (Я выбираю)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Мы - нижегородцы! (Я уважаю)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ru-RU" alt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  <a:sym typeface="Arial" panose="020B0604020202020204" pitchFamily="34" charset="0"/>
              </a:rPr>
              <a:t>Подводим итоги (Я рефлексирую</a:t>
            </a:r>
            <a:endParaRPr lang="ru-RU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5113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226;p27">
            <a:extLst>
              <a:ext uri="{FF2B5EF4-FFF2-40B4-BE49-F238E27FC236}">
                <a16:creationId xmlns:a16="http://schemas.microsoft.com/office/drawing/2014/main" id="{947F0963-E2B4-4647-B9B7-72C8C2633D30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15566"/>
            <a:ext cx="6292850" cy="293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E0632A9F-5629-497E-8FA1-1404AD97B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53708"/>
            <a:ext cx="8353043" cy="430887"/>
          </a:xfrm>
        </p:spPr>
        <p:txBody>
          <a:bodyPr/>
          <a:lstStyle/>
          <a:p>
            <a:pPr algn="ctr"/>
            <a:r>
              <a:rPr lang="ru-RU" sz="2800" b="1" dirty="0"/>
              <a:t>Листая прошлого страницы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16EA0D6-0CE9-468C-972D-1DF8041A5A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7106" y="3422608"/>
            <a:ext cx="7341870" cy="120015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44703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31ECB81-487A-44D1-A05F-C707E170EC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0"/>
            <a:ext cx="53709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2266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70E0D7-30B8-4C00-A27C-A17052C603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339502"/>
            <a:ext cx="6144681" cy="4608511"/>
          </a:xfrm>
          <a:prstGeom prst="rect">
            <a:avLst/>
          </a:prstGeom>
        </p:spPr>
      </p:pic>
      <p:pic>
        <p:nvPicPr>
          <p:cNvPr id="4" name="Рисунок 13">
            <a:extLst>
              <a:ext uri="{FF2B5EF4-FFF2-40B4-BE49-F238E27FC236}">
                <a16:creationId xmlns:a16="http://schemas.microsoft.com/office/drawing/2014/main" id="{8E68B4C7-916B-4DF2-BC94-FB5F5D16E0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5365"/>
            <a:ext cx="742612" cy="601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oogle Shape;88;p13">
            <a:extLst>
              <a:ext uri="{FF2B5EF4-FFF2-40B4-BE49-F238E27FC236}">
                <a16:creationId xmlns:a16="http://schemas.microsoft.com/office/drawing/2014/main" id="{E8FF3E70-C0C0-4738-BE38-E6A02106740E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7932">
            <a:off x="6569701" y="283664"/>
            <a:ext cx="1900081" cy="890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30111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">
            <a:extLst>
              <a:ext uri="{FF2B5EF4-FFF2-40B4-BE49-F238E27FC236}">
                <a16:creationId xmlns:a16="http://schemas.microsoft.com/office/drawing/2014/main" id="{1A5F89AC-C5DA-4E14-8A3B-6D550C969101}"/>
              </a:ext>
            </a:extLst>
          </p:cNvPr>
          <p:cNvSpPr txBox="1"/>
          <p:nvPr/>
        </p:nvSpPr>
        <p:spPr>
          <a:xfrm>
            <a:off x="1439545" y="987574"/>
            <a:ext cx="7251542" cy="128188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378"/>
              </a:lnSpc>
              <a:spcBef>
                <a:spcPts val="0"/>
              </a:spcBef>
              <a:spcAft>
                <a:spcPts val="0"/>
              </a:spcAft>
            </a:pPr>
            <a:r>
              <a:rPr sz="2400" b="1" dirty="0">
                <a:solidFill>
                  <a:srgbClr val="1C07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воспитании</a:t>
            </a:r>
            <a:r>
              <a:rPr sz="2400" b="1" spc="-31" dirty="0">
                <a:solidFill>
                  <a:srgbClr val="1C07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b="1" dirty="0">
                <a:solidFill>
                  <a:srgbClr val="1C07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всё </a:t>
            </a:r>
            <a:r>
              <a:rPr sz="2400" b="1" spc="-31" dirty="0">
                <a:solidFill>
                  <a:srgbClr val="1C07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дело</a:t>
            </a:r>
            <a:r>
              <a:rPr sz="2400" b="1" dirty="0">
                <a:solidFill>
                  <a:srgbClr val="1C07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sz="2400" b="1" dirty="0" err="1">
                <a:solidFill>
                  <a:srgbClr val="1C07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</a:t>
            </a:r>
            <a:r>
              <a:rPr sz="2400" b="1" dirty="0">
                <a:solidFill>
                  <a:srgbClr val="1C07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ru-RU" sz="2400" b="1" dirty="0">
              <a:solidFill>
                <a:srgbClr val="1C07B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ts val="5378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1C07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b="1" spc="-6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КТО</a:t>
            </a:r>
            <a:r>
              <a:rPr sz="2400" b="1" spc="49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b="1" dirty="0" err="1">
                <a:solidFill>
                  <a:srgbClr val="1C07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воспитывает</a:t>
            </a:r>
            <a:r>
              <a:rPr lang="ru-RU" sz="2400" b="1" dirty="0">
                <a:solidFill>
                  <a:srgbClr val="1C07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 b="1" dirty="0">
              <a:solidFill>
                <a:srgbClr val="1C07B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26E6A55C-499F-4F26-841C-4CD164686ABA}"/>
              </a:ext>
            </a:extLst>
          </p:cNvPr>
          <p:cNvSpPr txBox="1"/>
          <p:nvPr/>
        </p:nvSpPr>
        <p:spPr>
          <a:xfrm>
            <a:off x="5658114" y="2067694"/>
            <a:ext cx="4092682" cy="57195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marR="0">
              <a:lnSpc>
                <a:spcPts val="5375"/>
              </a:lnSpc>
              <a:spcBef>
                <a:spcPts val="0"/>
              </a:spcBef>
              <a:spcAft>
                <a:spcPts val="0"/>
              </a:spcAft>
            </a:pPr>
            <a:r>
              <a:rPr b="1" i="1" dirty="0" err="1">
                <a:solidFill>
                  <a:srgbClr val="1C07B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Д.И.Писарев</a:t>
            </a:r>
            <a:endParaRPr b="1" i="1" dirty="0">
              <a:solidFill>
                <a:srgbClr val="1C07B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156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B449F2-9B95-430F-BD05-49A3A9B59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624" y="1347614"/>
            <a:ext cx="8353043" cy="276999"/>
          </a:xfrm>
        </p:spPr>
        <p:txBody>
          <a:bodyPr/>
          <a:lstStyle/>
          <a:p>
            <a:r>
              <a:rPr lang="ru-RU" b="1" dirty="0"/>
              <a:t>Удачи и успехов в новом учебном году!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790488A-53AB-48C2-9676-A3471DEE3C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87624" y="2283718"/>
            <a:ext cx="7557894" cy="1980803"/>
          </a:xfrm>
        </p:spPr>
        <p:txBody>
          <a:bodyPr/>
          <a:lstStyle/>
          <a:p>
            <a:r>
              <a:rPr lang="ru-RU" sz="2800" b="1" dirty="0">
                <a:latin typeface="+mj-lt"/>
              </a:rPr>
              <a:t>ПРИГЛАШАЕМ К СОТРУДНИЧЕСТВУ!</a:t>
            </a:r>
          </a:p>
          <a:p>
            <a:endParaRPr lang="ru-RU" sz="2800" b="1" dirty="0">
              <a:latin typeface="+mj-lt"/>
            </a:endParaRPr>
          </a:p>
          <a:p>
            <a:r>
              <a:rPr lang="ru-RU" sz="1800" b="1" dirty="0">
                <a:solidFill>
                  <a:srgbClr val="FF0000"/>
                </a:solidFill>
                <a:latin typeface="+mj-lt"/>
              </a:rPr>
              <a:t>Инновационная площадка</a:t>
            </a:r>
          </a:p>
          <a:p>
            <a:r>
              <a:rPr lang="ru-RU" sz="1800" b="1" dirty="0">
                <a:solidFill>
                  <a:srgbClr val="FF0000"/>
                </a:solidFill>
                <a:latin typeface="+mj-lt"/>
              </a:rPr>
              <a:t>«Развитие социокультурной компетентности педагога в условиях интерактивного образовательного взаимодействия»</a:t>
            </a:r>
          </a:p>
        </p:txBody>
      </p:sp>
    </p:spTree>
    <p:extLst>
      <p:ext uri="{BB962C8B-B14F-4D97-AF65-F5344CB8AC3E}">
        <p14:creationId xmlns:p14="http://schemas.microsoft.com/office/powerpoint/2010/main" val="9564065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45424" y="3925434"/>
            <a:ext cx="3520916" cy="47176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b="1" spc="79" dirty="0">
                <a:solidFill>
                  <a:srgbClr val="005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Телефон:</a:t>
            </a:r>
            <a:r>
              <a:rPr sz="1500" b="1" spc="120" dirty="0">
                <a:solidFill>
                  <a:srgbClr val="005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500" b="1" spc="83" dirty="0">
                <a:solidFill>
                  <a:srgbClr val="005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8-831-4-17-59-96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/>
            <a:r>
              <a:rPr sz="1500" b="1" spc="98" dirty="0">
                <a:solidFill>
                  <a:srgbClr val="005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E-mail:</a:t>
            </a:r>
            <a:r>
              <a:rPr sz="1500" b="1" spc="41" dirty="0">
                <a:solidFill>
                  <a:srgbClr val="005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350" b="1" u="sng" spc="41" dirty="0">
                <a:solidFill>
                  <a:srgbClr val="002060"/>
                </a:solidFill>
                <a:uFill>
                  <a:solidFill>
                    <a:srgbClr val="000099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m.pryateleva</a:t>
            </a:r>
            <a:r>
              <a:rPr sz="1350" b="1" u="sng" dirty="0">
                <a:solidFill>
                  <a:srgbClr val="002060"/>
                </a:solidFill>
                <a:uFill>
                  <a:solidFill>
                    <a:srgbClr val="000099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@yandex.ru</a:t>
            </a:r>
            <a:endParaRPr sz="1350" u="sng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24188" y="2797683"/>
            <a:ext cx="4554379" cy="564257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>
              <a:lnSpc>
                <a:spcPts val="2153"/>
              </a:lnSpc>
              <a:spcBef>
                <a:spcPts val="75"/>
              </a:spcBef>
            </a:pPr>
            <a:r>
              <a:rPr b="1" spc="161" dirty="0">
                <a:solidFill>
                  <a:srgbClr val="2323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</a:t>
            </a:r>
            <a:r>
              <a:rPr b="1" spc="176" dirty="0">
                <a:solidFill>
                  <a:srgbClr val="2323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spc="176" dirty="0" err="1">
                <a:solidFill>
                  <a:srgbClr val="2323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Н.Новгород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">
              <a:lnSpc>
                <a:spcPts val="2153"/>
              </a:lnSpc>
            </a:pPr>
            <a:r>
              <a:rPr b="1" spc="94" dirty="0">
                <a:solidFill>
                  <a:srgbClr val="2323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ул.</a:t>
            </a:r>
            <a:r>
              <a:rPr b="1" spc="210" dirty="0">
                <a:solidFill>
                  <a:srgbClr val="2323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spc="135" dirty="0">
                <a:solidFill>
                  <a:srgbClr val="2323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Ванеева</a:t>
            </a:r>
            <a:r>
              <a:rPr b="1" spc="124" dirty="0">
                <a:solidFill>
                  <a:srgbClr val="2323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b="1" spc="203" dirty="0">
                <a:solidFill>
                  <a:srgbClr val="2323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b="1" spc="172" dirty="0">
                <a:solidFill>
                  <a:srgbClr val="2323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д.</a:t>
            </a:r>
            <a:r>
              <a:rPr b="1" spc="221" dirty="0">
                <a:solidFill>
                  <a:srgbClr val="2323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b="1" spc="86" dirty="0">
                <a:solidFill>
                  <a:srgbClr val="2323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ru-RU" b="1" spc="86" dirty="0">
                <a:solidFill>
                  <a:srgbClr val="23239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3, к. 504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80160" y="2921508"/>
            <a:ext cx="1310164" cy="427673"/>
            <a:chOff x="182879" y="3895344"/>
            <a:chExt cx="1746885" cy="57023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5195" y="4091549"/>
              <a:ext cx="1389888" cy="22343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2879" y="3895344"/>
              <a:ext cx="1746504" cy="569976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390193" y="2973476"/>
            <a:ext cx="1073944" cy="240931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1500" b="1" dirty="0">
                <a:solidFill>
                  <a:srgbClr val="0082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</a:t>
            </a:r>
            <a:r>
              <a:rPr sz="1500" b="1" spc="-8" dirty="0">
                <a:solidFill>
                  <a:srgbClr val="0082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1500" b="1" dirty="0">
                <a:solidFill>
                  <a:srgbClr val="0082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акты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736056" y="3651123"/>
            <a:ext cx="4833938" cy="56674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>
          <a:xfrm>
            <a:off x="2246710" y="462010"/>
            <a:ext cx="5568791" cy="116681"/>
            <a:chOff x="1471612" y="616013"/>
            <a:chExt cx="7425055" cy="155575"/>
          </a:xfrm>
        </p:grpSpPr>
        <p:sp>
          <p:nvSpPr>
            <p:cNvPr id="16" name="object 16"/>
            <p:cNvSpPr/>
            <p:nvPr/>
          </p:nvSpPr>
          <p:spPr>
            <a:xfrm>
              <a:off x="1476375" y="620776"/>
              <a:ext cx="6911975" cy="73025"/>
            </a:xfrm>
            <a:custGeom>
              <a:avLst/>
              <a:gdLst/>
              <a:ahLst/>
              <a:cxnLst/>
              <a:rect l="l" t="t" r="r" b="b"/>
              <a:pathLst>
                <a:path w="6911975" h="73025">
                  <a:moveTo>
                    <a:pt x="6911975" y="0"/>
                  </a:moveTo>
                  <a:lnTo>
                    <a:pt x="0" y="0"/>
                  </a:lnTo>
                  <a:lnTo>
                    <a:pt x="0" y="73025"/>
                  </a:lnTo>
                  <a:lnTo>
                    <a:pt x="6911975" y="73025"/>
                  </a:lnTo>
                  <a:lnTo>
                    <a:pt x="691197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7" name="object 17"/>
            <p:cNvSpPr/>
            <p:nvPr/>
          </p:nvSpPr>
          <p:spPr>
            <a:xfrm>
              <a:off x="1476375" y="620776"/>
              <a:ext cx="6911975" cy="73025"/>
            </a:xfrm>
            <a:custGeom>
              <a:avLst/>
              <a:gdLst/>
              <a:ahLst/>
              <a:cxnLst/>
              <a:rect l="l" t="t" r="r" b="b"/>
              <a:pathLst>
                <a:path w="6911975" h="73025">
                  <a:moveTo>
                    <a:pt x="0" y="73025"/>
                  </a:moveTo>
                  <a:lnTo>
                    <a:pt x="6911975" y="73025"/>
                  </a:lnTo>
                  <a:lnTo>
                    <a:pt x="6911975" y="0"/>
                  </a:lnTo>
                  <a:lnTo>
                    <a:pt x="0" y="0"/>
                  </a:lnTo>
                  <a:lnTo>
                    <a:pt x="0" y="73025"/>
                  </a:lnTo>
                  <a:close/>
                </a:path>
              </a:pathLst>
            </a:custGeom>
            <a:ln w="9525">
              <a:solidFill>
                <a:srgbClr val="993300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8" name="object 18"/>
            <p:cNvSpPr/>
            <p:nvPr/>
          </p:nvSpPr>
          <p:spPr>
            <a:xfrm>
              <a:off x="1979676" y="693801"/>
              <a:ext cx="6911975" cy="73025"/>
            </a:xfrm>
            <a:custGeom>
              <a:avLst/>
              <a:gdLst/>
              <a:ahLst/>
              <a:cxnLst/>
              <a:rect l="l" t="t" r="r" b="b"/>
              <a:pathLst>
                <a:path w="6911975" h="73025">
                  <a:moveTo>
                    <a:pt x="6911975" y="0"/>
                  </a:moveTo>
                  <a:lnTo>
                    <a:pt x="0" y="0"/>
                  </a:lnTo>
                  <a:lnTo>
                    <a:pt x="0" y="73025"/>
                  </a:lnTo>
                  <a:lnTo>
                    <a:pt x="6911975" y="73025"/>
                  </a:lnTo>
                  <a:lnTo>
                    <a:pt x="691197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sp>
          <p:nvSpPr>
            <p:cNvPr id="19" name="object 19"/>
            <p:cNvSpPr/>
            <p:nvPr/>
          </p:nvSpPr>
          <p:spPr>
            <a:xfrm>
              <a:off x="1979676" y="693801"/>
              <a:ext cx="6911975" cy="73025"/>
            </a:xfrm>
            <a:custGeom>
              <a:avLst/>
              <a:gdLst/>
              <a:ahLst/>
              <a:cxnLst/>
              <a:rect l="l" t="t" r="r" b="b"/>
              <a:pathLst>
                <a:path w="6911975" h="73025">
                  <a:moveTo>
                    <a:pt x="0" y="73025"/>
                  </a:moveTo>
                  <a:lnTo>
                    <a:pt x="6911975" y="73025"/>
                  </a:lnTo>
                  <a:lnTo>
                    <a:pt x="6911975" y="0"/>
                  </a:lnTo>
                  <a:lnTo>
                    <a:pt x="0" y="0"/>
                  </a:lnTo>
                  <a:lnTo>
                    <a:pt x="0" y="73025"/>
                  </a:lnTo>
                  <a:close/>
                </a:path>
              </a:pathLst>
            </a:custGeom>
            <a:ln w="9525">
              <a:solidFill>
                <a:srgbClr val="993300"/>
              </a:solidFill>
            </a:ln>
          </p:spPr>
          <p:txBody>
            <a:bodyPr wrap="square" lIns="0" tIns="0" rIns="0" bIns="0" rtlCol="0"/>
            <a:lstStyle/>
            <a:p>
              <a:endParaRPr sz="1350"/>
            </a:p>
          </p:txBody>
        </p:sp>
      </p:grpSp>
      <p:pic>
        <p:nvPicPr>
          <p:cNvPr id="20" name="object 2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560397" y="2580046"/>
            <a:ext cx="5913787" cy="69175"/>
          </a:xfrm>
          <a:prstGeom prst="rect">
            <a:avLst/>
          </a:prstGeom>
        </p:spPr>
      </p:pic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2769109" y="644042"/>
            <a:ext cx="3821906" cy="655468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algn="ctr">
              <a:spcBef>
                <a:spcPts val="71"/>
              </a:spcBef>
            </a:pPr>
            <a:r>
              <a:rPr lang="ru-RU" sz="2100" spc="-8" dirty="0" err="1">
                <a:solidFill>
                  <a:srgbClr val="4A1D8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Приятелева</a:t>
            </a:r>
            <a:r>
              <a:rPr lang="ru-RU" sz="2100" spc="-8" dirty="0">
                <a:solidFill>
                  <a:srgbClr val="4A1D8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Марина Константиновна</a:t>
            </a:r>
            <a:r>
              <a:rPr sz="2100" spc="-4" dirty="0">
                <a:solidFill>
                  <a:srgbClr val="4A1D8F"/>
                </a:solidFill>
                <a:latin typeface="+mn-lt"/>
                <a:cs typeface="Verdana"/>
              </a:rPr>
              <a:t>,</a:t>
            </a:r>
            <a:endParaRPr sz="2100" dirty="0">
              <a:latin typeface="+mn-lt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45423" y="1328928"/>
            <a:ext cx="4868704" cy="471764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 marR="3810" algn="ctr">
              <a:spcBef>
                <a:spcPts val="79"/>
              </a:spcBef>
              <a:tabLst>
                <a:tab pos="827723" algn="l"/>
                <a:tab pos="1236821" algn="l"/>
              </a:tabLst>
            </a:pPr>
            <a:r>
              <a:rPr lang="ru-RU" sz="1500" dirty="0">
                <a:solidFill>
                  <a:srgbClr val="4A1D8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старший преподаватель </a:t>
            </a:r>
            <a:r>
              <a:rPr sz="1500" spc="-4" dirty="0" err="1">
                <a:solidFill>
                  <a:srgbClr val="4A1D8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кафедры</a:t>
            </a:r>
            <a:r>
              <a:rPr sz="1500" spc="-4" dirty="0">
                <a:solidFill>
                  <a:srgbClr val="4A1D8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500" spc="-4" dirty="0">
                <a:solidFill>
                  <a:srgbClr val="4A1D8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начального образования ГБОУ ДПО Н</a:t>
            </a:r>
            <a:r>
              <a:rPr sz="1500" spc="-4" dirty="0">
                <a:solidFill>
                  <a:srgbClr val="4A1D8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ИРО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3464</TotalTime>
  <Words>2396</Words>
  <Application>Microsoft Office PowerPoint</Application>
  <PresentationFormat>Экран (16:9)</PresentationFormat>
  <Paragraphs>287</Paragraphs>
  <Slides>40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40</vt:i4>
      </vt:variant>
    </vt:vector>
  </HeadingPairs>
  <TitlesOfParts>
    <vt:vector size="49" baseType="lpstr">
      <vt:lpstr>Arial</vt:lpstr>
      <vt:lpstr>Arial </vt:lpstr>
      <vt:lpstr>Arial Narrow</vt:lpstr>
      <vt:lpstr>Calibri</vt:lpstr>
      <vt:lpstr>Roboto</vt:lpstr>
      <vt:lpstr>Times New Roman</vt:lpstr>
      <vt:lpstr>Verdana</vt:lpstr>
      <vt:lpstr>Office Theme</vt:lpstr>
      <vt:lpstr>Тема Office</vt:lpstr>
      <vt:lpstr>Современные подходы  к разработке программ воспитания в начальной школе  </vt:lpstr>
      <vt:lpstr>Воспитание - стратегический национальный приоритет </vt:lpstr>
      <vt:lpstr>Презентация PowerPoint</vt:lpstr>
      <vt:lpstr>Презентация PowerPoint</vt:lpstr>
      <vt:lpstr>Презентация PowerPoint</vt:lpstr>
      <vt:lpstr>ПРИОРИТЕТНАЯ ЗАДАЧА НАЦИОНАЛЬНОГО ПРОЕКТА «ОБРАЗОВАНИЕ» </vt:lpstr>
      <vt:lpstr>Федеральный закон от 31 июля 2020 г. № 304-ФЗ «О внесении изменений в Федеральный закон «Об образовании в Российской Федерации» по вопросам воспитания обучающихся»</vt:lpstr>
      <vt:lpstr>Федеральный закон от 31 июля 2020 г. № 304-ФЗ «О внесении изменений в Федеральный закон «Об образовании в Российской Федерации» по вопросам воспитания обучающихся»</vt:lpstr>
      <vt:lpstr>Федеральный закон от 31 июля 2020 г. № 304-ФЗ «О внесении изменений в Федеральный закон «Об образовании в Российской Федерации» по вопросам воспитания обучающихся»</vt:lpstr>
      <vt:lpstr>Федеральный закон от 31 июля 2020 г. № 304-ФЗ «О внесении изменений в Федеральный закон «Об образовании в Российской Федерации» по вопросам воспитания обучающихся»</vt:lpstr>
      <vt:lpstr>Федеральный закон от 31 июля 2020 г. № 304-ФЗ «О внесении изменений в Федеральный закон «Об образовании в Российской Федерации» по вопросам воспитания обучающихся»</vt:lpstr>
      <vt:lpstr>Федеральный закон от 31 июля 2020 г. № 304-ФЗ «О внесении изменений в Федеральный закон «Об образовании в Российской Федерации» по вопросам воспитания обучающихся»</vt:lpstr>
      <vt:lpstr>ПРИМЕРНАЯ ПРОГРАММА ВОСПИТАНИЯ </vt:lpstr>
      <vt:lpstr>ПРИМЕРНАЯ ПРОГРАММА ВОСПИТАНИЯ </vt:lpstr>
      <vt:lpstr>ПРИМЕРНАЯ ПРОГРАММА ВОСПИТАНИЯ </vt:lpstr>
      <vt:lpstr>ПРИМЕРНАЯ ПРОГРАММА ВОСПИТАНИЯ </vt:lpstr>
      <vt:lpstr>Структура рабочей программы воспитания</vt:lpstr>
      <vt:lpstr>ПРОГРАММА ВОСПИТАНИЯ </vt:lpstr>
      <vt:lpstr>ПРОГРАММА ВОСПИТАНИЯ </vt:lpstr>
      <vt:lpstr>ПРОГРАММА ВОСПИТАНИЯ </vt:lpstr>
      <vt:lpstr>ПРОГРАММА ВОСПИТАНИЯ </vt:lpstr>
      <vt:lpstr>Логика описания модуля</vt:lpstr>
      <vt:lpstr>ПРОГРАММА ВОСПИТАНИЯ </vt:lpstr>
      <vt:lpstr>Рабочая программа как система компонентов</vt:lpstr>
      <vt:lpstr>ПРОГРАММА ВОСПИТАНИЯ </vt:lpstr>
      <vt:lpstr>ПРОГРАММА ВОСПИТАНИЯ </vt:lpstr>
      <vt:lpstr>Форма календарного плана воспитательной работы Модуль «Ключевые общешкольные дела»</vt:lpstr>
      <vt:lpstr>Презентация PowerPoint</vt:lpstr>
      <vt:lpstr>Презентация PowerPoint</vt:lpstr>
      <vt:lpstr>Презентация PowerPoint</vt:lpstr>
      <vt:lpstr>Презентация PowerPoint</vt:lpstr>
      <vt:lpstr>ФГОС НОО</vt:lpstr>
      <vt:lpstr>Презентация PowerPoint</vt:lpstr>
      <vt:lpstr>Разделы Дневника</vt:lpstr>
      <vt:lpstr>Листая прошлого страницы</vt:lpstr>
      <vt:lpstr>Презентация PowerPoint</vt:lpstr>
      <vt:lpstr>Презентация PowerPoint</vt:lpstr>
      <vt:lpstr>Презентация PowerPoint</vt:lpstr>
      <vt:lpstr>Удачи и успехов в новом учебном году!</vt:lpstr>
      <vt:lpstr>Приятелева Марина Константиновна,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danilov@halfbudget.com</dc:creator>
  <cp:lastModifiedBy>Пользователь</cp:lastModifiedBy>
  <cp:revision>204</cp:revision>
  <dcterms:created xsi:type="dcterms:W3CDTF">2018-02-08T12:29:05Z</dcterms:created>
  <dcterms:modified xsi:type="dcterms:W3CDTF">2021-09-16T07:27:24Z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2016-01-26T00:00:00Z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2018-02-08T00:00:00Z</vt:filetime>
  </property>
</Properties>
</file>